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11"/>
  </p:notesMasterIdLst>
  <p:sldIdLst>
    <p:sldId id="2046" r:id="rId2"/>
    <p:sldId id="2031" r:id="rId3"/>
    <p:sldId id="2040" r:id="rId4"/>
    <p:sldId id="261" r:id="rId5"/>
    <p:sldId id="256" r:id="rId6"/>
    <p:sldId id="262" r:id="rId7"/>
    <p:sldId id="490" r:id="rId8"/>
    <p:sldId id="2032" r:id="rId9"/>
    <p:sldId id="2033" r:id="rId10"/>
    <p:sldId id="2022" r:id="rId11"/>
    <p:sldId id="315" r:id="rId12"/>
    <p:sldId id="1642" r:id="rId13"/>
    <p:sldId id="1643" r:id="rId14"/>
    <p:sldId id="1238" r:id="rId15"/>
    <p:sldId id="1644" r:id="rId16"/>
    <p:sldId id="1645" r:id="rId17"/>
    <p:sldId id="2049" r:id="rId18"/>
    <p:sldId id="276" r:id="rId19"/>
    <p:sldId id="375" r:id="rId20"/>
    <p:sldId id="2034" r:id="rId21"/>
    <p:sldId id="2035" r:id="rId22"/>
    <p:sldId id="2036" r:id="rId23"/>
    <p:sldId id="2037" r:id="rId24"/>
    <p:sldId id="2038" r:id="rId25"/>
    <p:sldId id="1952" r:id="rId26"/>
    <p:sldId id="2039" r:id="rId27"/>
    <p:sldId id="1648" r:id="rId28"/>
    <p:sldId id="1649" r:id="rId29"/>
    <p:sldId id="1650" r:id="rId30"/>
    <p:sldId id="1239" r:id="rId31"/>
    <p:sldId id="1964" r:id="rId32"/>
    <p:sldId id="1965" r:id="rId33"/>
    <p:sldId id="2050" r:id="rId34"/>
    <p:sldId id="2017" r:id="rId35"/>
    <p:sldId id="1959" r:id="rId36"/>
    <p:sldId id="2018" r:id="rId37"/>
    <p:sldId id="2013" r:id="rId38"/>
    <p:sldId id="1960" r:id="rId39"/>
    <p:sldId id="2041" r:id="rId40"/>
    <p:sldId id="2042" r:id="rId41"/>
    <p:sldId id="1963" r:id="rId42"/>
    <p:sldId id="2058" r:id="rId43"/>
    <p:sldId id="2059" r:id="rId44"/>
    <p:sldId id="2060" r:id="rId45"/>
    <p:sldId id="2061" r:id="rId46"/>
    <p:sldId id="2062" r:id="rId47"/>
    <p:sldId id="2063" r:id="rId48"/>
    <p:sldId id="1240" r:id="rId49"/>
    <p:sldId id="286" r:id="rId50"/>
    <p:sldId id="287" r:id="rId51"/>
    <p:sldId id="379" r:id="rId52"/>
    <p:sldId id="288" r:id="rId53"/>
    <p:sldId id="380" r:id="rId54"/>
    <p:sldId id="2044" r:id="rId55"/>
    <p:sldId id="1242" r:id="rId56"/>
    <p:sldId id="1743" r:id="rId57"/>
    <p:sldId id="290" r:id="rId58"/>
    <p:sldId id="381" r:id="rId59"/>
    <p:sldId id="291" r:id="rId60"/>
    <p:sldId id="1744" r:id="rId61"/>
    <p:sldId id="346" r:id="rId62"/>
    <p:sldId id="347" r:id="rId63"/>
    <p:sldId id="1243" r:id="rId64"/>
    <p:sldId id="1953" r:id="rId65"/>
    <p:sldId id="350" r:id="rId66"/>
    <p:sldId id="352" r:id="rId67"/>
    <p:sldId id="351" r:id="rId68"/>
    <p:sldId id="353" r:id="rId69"/>
    <p:sldId id="354" r:id="rId70"/>
    <p:sldId id="2051" r:id="rId71"/>
    <p:sldId id="295" r:id="rId72"/>
    <p:sldId id="1832" r:id="rId73"/>
    <p:sldId id="2052" r:id="rId74"/>
    <p:sldId id="296" r:id="rId75"/>
    <p:sldId id="297" r:id="rId76"/>
    <p:sldId id="1833" r:id="rId77"/>
    <p:sldId id="298" r:id="rId78"/>
    <p:sldId id="299" r:id="rId79"/>
    <p:sldId id="300" r:id="rId80"/>
    <p:sldId id="423" r:id="rId81"/>
    <p:sldId id="1834" r:id="rId82"/>
    <p:sldId id="1835" r:id="rId83"/>
    <p:sldId id="1920" r:id="rId84"/>
    <p:sldId id="1919" r:id="rId85"/>
    <p:sldId id="1245" r:id="rId86"/>
    <p:sldId id="1246" r:id="rId87"/>
    <p:sldId id="1934" r:id="rId88"/>
    <p:sldId id="1247" r:id="rId89"/>
    <p:sldId id="1945" r:id="rId90"/>
    <p:sldId id="1946" r:id="rId91"/>
    <p:sldId id="1947" r:id="rId92"/>
    <p:sldId id="1944" r:id="rId93"/>
    <p:sldId id="2053" r:id="rId94"/>
    <p:sldId id="2064" r:id="rId95"/>
    <p:sldId id="1948" r:id="rId96"/>
    <p:sldId id="2055" r:id="rId97"/>
    <p:sldId id="2054" r:id="rId98"/>
    <p:sldId id="2019" r:id="rId99"/>
    <p:sldId id="2020" r:id="rId100"/>
    <p:sldId id="1935" r:id="rId101"/>
    <p:sldId id="1950" r:id="rId102"/>
    <p:sldId id="2016" r:id="rId103"/>
    <p:sldId id="1951" r:id="rId104"/>
    <p:sldId id="1248" r:id="rId105"/>
    <p:sldId id="1936" r:id="rId106"/>
    <p:sldId id="1937" r:id="rId107"/>
    <p:sldId id="1939" r:id="rId108"/>
    <p:sldId id="2021" r:id="rId109"/>
    <p:sldId id="1956" r:id="rId11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D23"/>
    <a:srgbClr val="1B9451"/>
    <a:srgbClr val="58D18E"/>
    <a:srgbClr val="D72F34"/>
    <a:srgbClr val="C00000"/>
    <a:srgbClr val="E53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7889" autoAdjust="0"/>
  </p:normalViewPr>
  <p:slideViewPr>
    <p:cSldViewPr snapToGrid="0">
      <p:cViewPr varScale="1">
        <p:scale>
          <a:sx n="79" d="100"/>
          <a:sy n="79" d="100"/>
        </p:scale>
        <p:origin x="1350"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3A531-CC37-4018-8F91-3461B5FE874B}" type="datetimeFigureOut">
              <a:rPr lang="zh-CN" altLang="en-US" smtClean="0"/>
              <a:t>2021/11/4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D19BBA-C15D-48C4-A0E0-DBC2D33A5E04}" type="slidenum">
              <a:rPr lang="zh-CN" altLang="en-US" smtClean="0"/>
              <a:t>‹#›</a:t>
            </a:fld>
            <a:endParaRPr lang="zh-CN" altLang="en-US"/>
          </a:p>
        </p:txBody>
      </p:sp>
    </p:spTree>
    <p:extLst>
      <p:ext uri="{BB962C8B-B14F-4D97-AF65-F5344CB8AC3E}">
        <p14:creationId xmlns:p14="http://schemas.microsoft.com/office/powerpoint/2010/main" val="102179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预计播放</a:t>
            </a:r>
            <a:r>
              <a:rPr lang="en-US" altLang="zh-CN" dirty="0"/>
              <a:t>5</a:t>
            </a:r>
            <a:r>
              <a:rPr lang="zh-CN" altLang="en-US" dirty="0"/>
              <a:t>分钟，对资本主义工厂内部做一个初步了解。</a:t>
            </a:r>
          </a:p>
        </p:txBody>
      </p:sp>
      <p:sp>
        <p:nvSpPr>
          <p:cNvPr id="4" name="灯片编号占位符 3"/>
          <p:cNvSpPr>
            <a:spLocks noGrp="1"/>
          </p:cNvSpPr>
          <p:nvPr>
            <p:ph type="sldNum" sz="quarter" idx="5"/>
          </p:nvPr>
        </p:nvSpPr>
        <p:spPr/>
        <p:txBody>
          <a:bodyPr/>
          <a:lstStyle/>
          <a:p>
            <a:fld id="{83D19BBA-C15D-48C4-A0E0-DBC2D33A5E04}" type="slidenum">
              <a:rPr lang="zh-CN" altLang="en-US" smtClean="0"/>
              <a:t>3</a:t>
            </a:fld>
            <a:endParaRPr lang="zh-CN" altLang="en-US"/>
          </a:p>
        </p:txBody>
      </p:sp>
    </p:spTree>
    <p:extLst>
      <p:ext uri="{BB962C8B-B14F-4D97-AF65-F5344CB8AC3E}">
        <p14:creationId xmlns:p14="http://schemas.microsoft.com/office/powerpoint/2010/main" val="2600954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货币视频看</a:t>
            </a:r>
            <a:r>
              <a:rPr lang="en-US" altLang="zh-CN" dirty="0"/>
              <a:t>8</a:t>
            </a:r>
            <a:r>
              <a:rPr lang="zh-CN" altLang="en-US" dirty="0"/>
              <a:t>分钟。</a:t>
            </a:r>
          </a:p>
        </p:txBody>
      </p:sp>
      <p:sp>
        <p:nvSpPr>
          <p:cNvPr id="4" name="灯片编号占位符 3"/>
          <p:cNvSpPr>
            <a:spLocks noGrp="1"/>
          </p:cNvSpPr>
          <p:nvPr>
            <p:ph type="sldNum" sz="quarter" idx="5"/>
          </p:nvPr>
        </p:nvSpPr>
        <p:spPr/>
        <p:txBody>
          <a:bodyPr/>
          <a:lstStyle/>
          <a:p>
            <a:fld id="{83D19BBA-C15D-48C4-A0E0-DBC2D33A5E04}" type="slidenum">
              <a:rPr lang="zh-CN" altLang="en-US" smtClean="0"/>
              <a:t>18</a:t>
            </a:fld>
            <a:endParaRPr lang="zh-CN" altLang="en-US"/>
          </a:p>
        </p:txBody>
      </p:sp>
    </p:spTree>
    <p:extLst>
      <p:ext uri="{BB962C8B-B14F-4D97-AF65-F5344CB8AC3E}">
        <p14:creationId xmlns:p14="http://schemas.microsoft.com/office/powerpoint/2010/main" val="1375863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18D122D-BB4E-4A9A-A83A-4B51162595DA}"/>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17E34E50-4483-4597-9167-4DE7CBF90F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376662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进一步强调历史唯物主义和辩证唯物主义在这一部分中的应用。</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前面</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的内容基本展现了劳动价值论的主体，包括为什么以商品作为起点分析资本主义经济？唯物辩证法和唯物史观如何体现在马克思对商品、商品经济的分析当中？</a:t>
            </a:r>
            <a:endParaRPr lang="zh-CN" altLang="en-US" dirty="0"/>
          </a:p>
        </p:txBody>
      </p:sp>
      <p:sp>
        <p:nvSpPr>
          <p:cNvPr id="4" name="灯片编号占位符 3"/>
          <p:cNvSpPr>
            <a:spLocks noGrp="1"/>
          </p:cNvSpPr>
          <p:nvPr>
            <p:ph type="sldNum" sz="quarter" idx="5"/>
          </p:nvPr>
        </p:nvSpPr>
        <p:spPr/>
        <p:txBody>
          <a:bodyPr/>
          <a:lstStyle/>
          <a:p>
            <a:fld id="{83D19BBA-C15D-48C4-A0E0-DBC2D33A5E04}" type="slidenum">
              <a:rPr lang="zh-CN" altLang="en-US" smtClean="0"/>
              <a:t>33</a:t>
            </a:fld>
            <a:endParaRPr lang="zh-CN" altLang="en-US"/>
          </a:p>
        </p:txBody>
      </p:sp>
    </p:spTree>
    <p:extLst>
      <p:ext uri="{BB962C8B-B14F-4D97-AF65-F5344CB8AC3E}">
        <p14:creationId xmlns:p14="http://schemas.microsoft.com/office/powerpoint/2010/main" val="2701329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D19BBA-C15D-48C4-A0E0-DBC2D33A5E04}" type="slidenum">
              <a:rPr lang="zh-CN" altLang="en-US" smtClean="0"/>
              <a:t>34</a:t>
            </a:fld>
            <a:endParaRPr lang="zh-CN" altLang="en-US"/>
          </a:p>
        </p:txBody>
      </p:sp>
    </p:spTree>
    <p:extLst>
      <p:ext uri="{BB962C8B-B14F-4D97-AF65-F5344CB8AC3E}">
        <p14:creationId xmlns:p14="http://schemas.microsoft.com/office/powerpoint/2010/main" val="691225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D19BBA-C15D-48C4-A0E0-DBC2D33A5E04}" type="slidenum">
              <a:rPr lang="zh-CN" altLang="en-US" smtClean="0"/>
              <a:t>36</a:t>
            </a:fld>
            <a:endParaRPr lang="zh-CN" altLang="en-US"/>
          </a:p>
        </p:txBody>
      </p:sp>
    </p:spTree>
    <p:extLst>
      <p:ext uri="{BB962C8B-B14F-4D97-AF65-F5344CB8AC3E}">
        <p14:creationId xmlns:p14="http://schemas.microsoft.com/office/powerpoint/2010/main" val="1016077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D19BBA-C15D-48C4-A0E0-DBC2D33A5E04}" type="slidenum">
              <a:rPr lang="zh-CN" altLang="en-US" smtClean="0"/>
              <a:t>37</a:t>
            </a:fld>
            <a:endParaRPr lang="zh-CN" altLang="en-US"/>
          </a:p>
        </p:txBody>
      </p:sp>
    </p:spTree>
    <p:extLst>
      <p:ext uri="{BB962C8B-B14F-4D97-AF65-F5344CB8AC3E}">
        <p14:creationId xmlns:p14="http://schemas.microsoft.com/office/powerpoint/2010/main" val="2750724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可以板书资本主义萌芽、出现和发展的几个重大历史背景。</a:t>
            </a:r>
          </a:p>
        </p:txBody>
      </p:sp>
      <p:sp>
        <p:nvSpPr>
          <p:cNvPr id="4" name="灯片编号占位符 3"/>
          <p:cNvSpPr>
            <a:spLocks noGrp="1"/>
          </p:cNvSpPr>
          <p:nvPr>
            <p:ph type="sldNum" sz="quarter" idx="5"/>
          </p:nvPr>
        </p:nvSpPr>
        <p:spPr/>
        <p:txBody>
          <a:bodyPr/>
          <a:lstStyle/>
          <a:p>
            <a:fld id="{83D19BBA-C15D-48C4-A0E0-DBC2D33A5E04}" type="slidenum">
              <a:rPr lang="zh-CN" altLang="en-US" smtClean="0"/>
              <a:t>39</a:t>
            </a:fld>
            <a:endParaRPr lang="zh-CN" altLang="en-US"/>
          </a:p>
        </p:txBody>
      </p:sp>
    </p:spTree>
    <p:extLst>
      <p:ext uri="{BB962C8B-B14F-4D97-AF65-F5344CB8AC3E}">
        <p14:creationId xmlns:p14="http://schemas.microsoft.com/office/powerpoint/2010/main" val="2675214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此处在讲到殖民主义对全球进行原始积累的暴力掠夺时，可以跟同学互动一下，比如来自北京？圆明园是什么联军洗劫的（</a:t>
            </a:r>
            <a:r>
              <a:rPr lang="en-US" altLang="zh-CN" dirty="0"/>
              <a:t>1860</a:t>
            </a:r>
            <a:r>
              <a:rPr lang="zh-CN" altLang="en-US" dirty="0"/>
              <a:t>年）？八国联军入侵北京是什么时候？（</a:t>
            </a:r>
            <a:r>
              <a:rPr lang="en-US" altLang="zh-CN" dirty="0"/>
              <a:t>1900</a:t>
            </a:r>
            <a:r>
              <a:rPr lang="zh-CN" altLang="en-US" dirty="0"/>
              <a:t>年，英美法德意，俄日奥匈）</a:t>
            </a:r>
          </a:p>
        </p:txBody>
      </p:sp>
      <p:sp>
        <p:nvSpPr>
          <p:cNvPr id="4" name="灯片编号占位符 3"/>
          <p:cNvSpPr>
            <a:spLocks noGrp="1"/>
          </p:cNvSpPr>
          <p:nvPr>
            <p:ph type="sldNum" sz="quarter" idx="5"/>
          </p:nvPr>
        </p:nvSpPr>
        <p:spPr/>
        <p:txBody>
          <a:bodyPr/>
          <a:lstStyle/>
          <a:p>
            <a:fld id="{83D19BBA-C15D-48C4-A0E0-DBC2D33A5E04}" type="slidenum">
              <a:rPr lang="zh-CN" altLang="en-US" smtClean="0"/>
              <a:t>40</a:t>
            </a:fld>
            <a:endParaRPr lang="zh-CN" altLang="en-US"/>
          </a:p>
        </p:txBody>
      </p:sp>
    </p:spTree>
    <p:extLst>
      <p:ext uri="{BB962C8B-B14F-4D97-AF65-F5344CB8AC3E}">
        <p14:creationId xmlns:p14="http://schemas.microsoft.com/office/powerpoint/2010/main" val="3206262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D19BBA-C15D-48C4-A0E0-DBC2D33A5E04}" type="slidenum">
              <a:rPr lang="zh-CN" altLang="en-US" smtClean="0"/>
              <a:t>77</a:t>
            </a:fld>
            <a:endParaRPr lang="zh-CN" altLang="en-US"/>
          </a:p>
        </p:txBody>
      </p:sp>
    </p:spTree>
    <p:extLst>
      <p:ext uri="{BB962C8B-B14F-4D97-AF65-F5344CB8AC3E}">
        <p14:creationId xmlns:p14="http://schemas.microsoft.com/office/powerpoint/2010/main" val="347194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D19BBA-C15D-48C4-A0E0-DBC2D33A5E04}" type="slidenum">
              <a:rPr lang="zh-CN" altLang="en-US" smtClean="0"/>
              <a:t>81</a:t>
            </a:fld>
            <a:endParaRPr lang="zh-CN" altLang="en-US"/>
          </a:p>
        </p:txBody>
      </p:sp>
    </p:spTree>
    <p:extLst>
      <p:ext uri="{BB962C8B-B14F-4D97-AF65-F5344CB8AC3E}">
        <p14:creationId xmlns:p14="http://schemas.microsoft.com/office/powerpoint/2010/main" val="2963752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D19BBA-C15D-48C4-A0E0-DBC2D33A5E04}" type="slidenum">
              <a:rPr lang="zh-CN" altLang="en-US" smtClean="0"/>
              <a:t>4</a:t>
            </a:fld>
            <a:endParaRPr lang="zh-CN" altLang="en-US"/>
          </a:p>
        </p:txBody>
      </p:sp>
    </p:spTree>
    <p:extLst>
      <p:ext uri="{BB962C8B-B14F-4D97-AF65-F5344CB8AC3E}">
        <p14:creationId xmlns:p14="http://schemas.microsoft.com/office/powerpoint/2010/main" val="2235686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D19BBA-C15D-48C4-A0E0-DBC2D33A5E04}" type="slidenum">
              <a:rPr lang="zh-CN" altLang="en-US" smtClean="0"/>
              <a:t>100</a:t>
            </a:fld>
            <a:endParaRPr lang="zh-CN" altLang="en-US"/>
          </a:p>
        </p:txBody>
      </p:sp>
    </p:spTree>
    <p:extLst>
      <p:ext uri="{BB962C8B-B14F-4D97-AF65-F5344CB8AC3E}">
        <p14:creationId xmlns:p14="http://schemas.microsoft.com/office/powerpoint/2010/main" val="3265033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似像口号的一句话，“两个必然”，但是其背后是对人类社会发展规律的深刻把握。如何把握人类社会发展规律呢？马克思的两大重要发现，历史唯物主义主义和剩余价值论，是我们把握人类社会发展规律的重要工具。前者使我们认识到，人类社会是矛盾运动的，矛盾运动推动着社会形态的更替。具体到对资本主义社会，也就是马克思时代以及我们当前的时代，资本主义社会和制度仍然围绕在我们周围，面对纷繁复杂的现实世界，马克思从商品</a:t>
            </a:r>
            <a:r>
              <a:rPr lang="en-US" altLang="zh-CN" dirty="0"/>
              <a:t>-</a:t>
            </a:r>
            <a:r>
              <a:rPr lang="zh-CN" altLang="en-US" dirty="0"/>
              <a:t>货币</a:t>
            </a:r>
            <a:r>
              <a:rPr lang="en-US" altLang="zh-CN" dirty="0"/>
              <a:t>-</a:t>
            </a:r>
            <a:r>
              <a:rPr lang="zh-CN" altLang="en-US" dirty="0"/>
              <a:t>资本</a:t>
            </a:r>
            <a:r>
              <a:rPr lang="en-US" altLang="zh-CN" dirty="0"/>
              <a:t>-</a:t>
            </a:r>
            <a:r>
              <a:rPr lang="zh-CN" altLang="en-US" dirty="0"/>
              <a:t>资本积累</a:t>
            </a:r>
            <a:r>
              <a:rPr lang="en-US" altLang="zh-CN" dirty="0"/>
              <a:t>-</a:t>
            </a:r>
            <a:r>
              <a:rPr lang="zh-CN" altLang="en-US" dirty="0"/>
              <a:t>资本循环和周转，的整个过程的分析脉络，是我们对资本主义社会及其本质认识的重要渠道，没有这个渠道，我们或者被现实中的表象迷了眼，或者被现实的表象推动着找不到方向，或者压根儿就不知从哪里入手，去认识这个社会和世界。马克思的分析脉络最后得出了资本主义的基本矛盾，生产社会化与生产资料私人占用之间的矛盾，正是抓住了这个基本矛盾，使我们对现实资本主义世界中以具体形式展现的危机有了很好的把握，比如经济危机，尽管历史上的几次经济危机都表现出了一定的周期性，但我们都知道危机的周期性解决并不解决资本主义的基本矛盾，甚至没有触及到基本矛盾。随着人类社会生产力的不断提升，生产社会化会不断扩大，与生产资料私人占有之间的矛盾会不断激化，新的危机与新的革命一定会在未来出现。人类是在不断地摸索中，寻找未来的方向，这个方向必然是解决资本主义基本矛盾的，必然是一个真正的自由世界，因此，资本主义及其剥削的关系，必然是要灭亡的，人类必然是要发展进步的，人与人之间的剥削关系，必然是要被克服的，那么这个克服之后的社会形态，马克思称之为“社会主义”，资本主义必然灭亡，社会主义必然胜利，是马克思逻辑体系之下的结论。否认这句话容易，否定马克思的逻辑体系难。</a:t>
            </a:r>
          </a:p>
        </p:txBody>
      </p:sp>
      <p:sp>
        <p:nvSpPr>
          <p:cNvPr id="4" name="灯片编号占位符 3"/>
          <p:cNvSpPr>
            <a:spLocks noGrp="1"/>
          </p:cNvSpPr>
          <p:nvPr>
            <p:ph type="sldNum" sz="quarter" idx="10"/>
          </p:nvPr>
        </p:nvSpPr>
        <p:spPr/>
        <p:txBody>
          <a:bodyPr/>
          <a:lstStyle/>
          <a:p>
            <a:fld id="{83D19BBA-C15D-48C4-A0E0-DBC2D33A5E04}" type="slidenum">
              <a:rPr lang="zh-CN" altLang="en-US" smtClean="0"/>
              <a:t>108</a:t>
            </a:fld>
            <a:endParaRPr lang="zh-CN" altLang="en-US"/>
          </a:p>
        </p:txBody>
      </p:sp>
    </p:spTree>
    <p:extLst>
      <p:ext uri="{BB962C8B-B14F-4D97-AF65-F5344CB8AC3E}">
        <p14:creationId xmlns:p14="http://schemas.microsoft.com/office/powerpoint/2010/main" val="98526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此处可以板书历史时间轴，把自然经济和商品经济的大致跨度勾勒一下。为何研究资本主义生产方式从商品经济开始？资本主义经济与商品经济的关系如何？</a:t>
            </a:r>
          </a:p>
        </p:txBody>
      </p:sp>
      <p:sp>
        <p:nvSpPr>
          <p:cNvPr id="4" name="灯片编号占位符 3"/>
          <p:cNvSpPr>
            <a:spLocks noGrp="1"/>
          </p:cNvSpPr>
          <p:nvPr>
            <p:ph type="sldNum" sz="quarter" idx="5"/>
          </p:nvPr>
        </p:nvSpPr>
        <p:spPr/>
        <p:txBody>
          <a:bodyPr/>
          <a:lstStyle/>
          <a:p>
            <a:fld id="{83D19BBA-C15D-48C4-A0E0-DBC2D33A5E04}" type="slidenum">
              <a:rPr lang="zh-CN" altLang="en-US" smtClean="0"/>
              <a:t>7</a:t>
            </a:fld>
            <a:endParaRPr lang="zh-CN" altLang="en-US"/>
          </a:p>
        </p:txBody>
      </p:sp>
    </p:spTree>
    <p:extLst>
      <p:ext uri="{BB962C8B-B14F-4D97-AF65-F5344CB8AC3E}">
        <p14:creationId xmlns:p14="http://schemas.microsoft.com/office/powerpoint/2010/main" val="83316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B624A6-48F7-47C6-9BB2-9F716BD9A0AC}" type="slidenum">
              <a:rPr lang="zh-CN" altLang="en-US" smtClean="0"/>
              <a:t>8</a:t>
            </a:fld>
            <a:endParaRPr lang="zh-CN" altLang="en-US"/>
          </a:p>
        </p:txBody>
      </p:sp>
    </p:spTree>
    <p:extLst>
      <p:ext uri="{BB962C8B-B14F-4D97-AF65-F5344CB8AC3E}">
        <p14:creationId xmlns:p14="http://schemas.microsoft.com/office/powerpoint/2010/main" val="242877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B624A6-48F7-47C6-9BB2-9F716BD9A0AC}" type="slidenum">
              <a:rPr lang="zh-CN" altLang="en-US" smtClean="0"/>
              <a:t>9</a:t>
            </a:fld>
            <a:endParaRPr lang="zh-CN" altLang="en-US"/>
          </a:p>
        </p:txBody>
      </p:sp>
    </p:spTree>
    <p:extLst>
      <p:ext uri="{BB962C8B-B14F-4D97-AF65-F5344CB8AC3E}">
        <p14:creationId xmlns:p14="http://schemas.microsoft.com/office/powerpoint/2010/main" val="229767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B624A6-48F7-47C6-9BB2-9F716BD9A0AC}" type="slidenum">
              <a:rPr lang="zh-CN" altLang="en-US" smtClean="0"/>
              <a:t>10</a:t>
            </a:fld>
            <a:endParaRPr lang="zh-CN" altLang="en-US"/>
          </a:p>
        </p:txBody>
      </p:sp>
    </p:spTree>
    <p:extLst>
      <p:ext uri="{BB962C8B-B14F-4D97-AF65-F5344CB8AC3E}">
        <p14:creationId xmlns:p14="http://schemas.microsoft.com/office/powerpoint/2010/main" val="3394763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B624A6-48F7-47C6-9BB2-9F716BD9A0AC}" type="slidenum">
              <a:rPr lang="zh-CN" altLang="en-US" smtClean="0"/>
              <a:t>11</a:t>
            </a:fld>
            <a:endParaRPr lang="zh-CN" altLang="en-US"/>
          </a:p>
        </p:txBody>
      </p:sp>
    </p:spTree>
    <p:extLst>
      <p:ext uri="{BB962C8B-B14F-4D97-AF65-F5344CB8AC3E}">
        <p14:creationId xmlns:p14="http://schemas.microsoft.com/office/powerpoint/2010/main" val="3957811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D19BBA-C15D-48C4-A0E0-DBC2D33A5E04}" type="slidenum">
              <a:rPr lang="zh-CN" altLang="en-US" smtClean="0"/>
              <a:t>16</a:t>
            </a:fld>
            <a:endParaRPr lang="zh-CN" altLang="en-US"/>
          </a:p>
        </p:txBody>
      </p:sp>
    </p:spTree>
    <p:extLst>
      <p:ext uri="{BB962C8B-B14F-4D97-AF65-F5344CB8AC3E}">
        <p14:creationId xmlns:p14="http://schemas.microsoft.com/office/powerpoint/2010/main" val="138217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进一步强调历史唯物主义和辩证唯物主义在这一部分中的应用。</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前面</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的内容基本展现了劳动价值论的主体，包括为什么以商品作为起点分析资本主义经济？唯物辩证法和唯物史观如何体现在马克思对商品、商品经济的分析当中？</a:t>
            </a:r>
            <a:endParaRPr lang="zh-CN" altLang="en-US" dirty="0"/>
          </a:p>
        </p:txBody>
      </p:sp>
      <p:sp>
        <p:nvSpPr>
          <p:cNvPr id="4" name="灯片编号占位符 3"/>
          <p:cNvSpPr>
            <a:spLocks noGrp="1"/>
          </p:cNvSpPr>
          <p:nvPr>
            <p:ph type="sldNum" sz="quarter" idx="5"/>
          </p:nvPr>
        </p:nvSpPr>
        <p:spPr/>
        <p:txBody>
          <a:bodyPr/>
          <a:lstStyle/>
          <a:p>
            <a:fld id="{83D19BBA-C15D-48C4-A0E0-DBC2D33A5E04}" type="slidenum">
              <a:rPr lang="zh-CN" altLang="en-US" smtClean="0"/>
              <a:t>17</a:t>
            </a:fld>
            <a:endParaRPr lang="zh-CN" altLang="en-US"/>
          </a:p>
        </p:txBody>
      </p:sp>
    </p:spTree>
    <p:extLst>
      <p:ext uri="{BB962C8B-B14F-4D97-AF65-F5344CB8AC3E}">
        <p14:creationId xmlns:p14="http://schemas.microsoft.com/office/powerpoint/2010/main" val="1426502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19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84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292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9" name="图片占位符 8"/>
          <p:cNvSpPr>
            <a:spLocks noGrp="1"/>
          </p:cNvSpPr>
          <p:nvPr>
            <p:ph type="pic" sz="quarter" idx="13"/>
          </p:nvPr>
        </p:nvSpPr>
        <p:spPr>
          <a:xfrm>
            <a:off x="5466671" y="1034594"/>
            <a:ext cx="2743200" cy="4981576"/>
          </a:xfrm>
          <a:custGeom>
            <a:avLst/>
            <a:gdLst>
              <a:gd name="connsiteX0" fmla="*/ 0 w 3657600"/>
              <a:gd name="connsiteY0" fmla="*/ 0 h 4981576"/>
              <a:gd name="connsiteX1" fmla="*/ 3657600 w 3657600"/>
              <a:gd name="connsiteY1" fmla="*/ 0 h 4981576"/>
              <a:gd name="connsiteX2" fmla="*/ 3657600 w 3657600"/>
              <a:gd name="connsiteY2" fmla="*/ 4981576 h 4981576"/>
              <a:gd name="connsiteX3" fmla="*/ 0 w 3657600"/>
              <a:gd name="connsiteY3" fmla="*/ 4981576 h 4981576"/>
            </a:gdLst>
            <a:ahLst/>
            <a:cxnLst>
              <a:cxn ang="0">
                <a:pos x="connsiteX0" y="connsiteY0"/>
              </a:cxn>
              <a:cxn ang="0">
                <a:pos x="connsiteX1" y="connsiteY1"/>
              </a:cxn>
              <a:cxn ang="0">
                <a:pos x="connsiteX2" y="connsiteY2"/>
              </a:cxn>
              <a:cxn ang="0">
                <a:pos x="connsiteX3" y="connsiteY3"/>
              </a:cxn>
            </a:cxnLst>
            <a:rect l="l" t="t" r="r" b="b"/>
            <a:pathLst>
              <a:path w="3657600" h="4981576">
                <a:moveTo>
                  <a:pt x="0" y="0"/>
                </a:moveTo>
                <a:lnTo>
                  <a:pt x="3657600" y="0"/>
                </a:lnTo>
                <a:lnTo>
                  <a:pt x="3657600" y="4981576"/>
                </a:lnTo>
                <a:lnTo>
                  <a:pt x="0" y="4981576"/>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32208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9" name="图片占位符 8"/>
          <p:cNvSpPr>
            <a:spLocks noGrp="1"/>
          </p:cNvSpPr>
          <p:nvPr>
            <p:ph type="pic" sz="quarter" idx="13"/>
          </p:nvPr>
        </p:nvSpPr>
        <p:spPr>
          <a:xfrm>
            <a:off x="0" y="0"/>
            <a:ext cx="9144000" cy="2743200"/>
          </a:xfrm>
          <a:custGeom>
            <a:avLst/>
            <a:gdLst>
              <a:gd name="connsiteX0" fmla="*/ 0 w 12192000"/>
              <a:gd name="connsiteY0" fmla="*/ 0 h 2743200"/>
              <a:gd name="connsiteX1" fmla="*/ 12192000 w 12192000"/>
              <a:gd name="connsiteY1" fmla="*/ 0 h 2743200"/>
              <a:gd name="connsiteX2" fmla="*/ 12192000 w 12192000"/>
              <a:gd name="connsiteY2" fmla="*/ 2743200 h 2743200"/>
              <a:gd name="connsiteX3" fmla="*/ 0 w 121920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12192000" h="2743200">
                <a:moveTo>
                  <a:pt x="0" y="0"/>
                </a:moveTo>
                <a:lnTo>
                  <a:pt x="12192000" y="0"/>
                </a:lnTo>
                <a:lnTo>
                  <a:pt x="12192000" y="2743200"/>
                </a:lnTo>
                <a:lnTo>
                  <a:pt x="0" y="2743200"/>
                </a:ln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fld id="{45F9D6BC-BF7B-4DD4-9A32-F006E96C2E3E}" type="datetimeFigureOut">
              <a:rPr lang="zh-CN" altLang="en-US" smtClean="0"/>
              <a:t>2021/11/4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656B617-9598-443B-A09D-191E1C70620C}" type="slidenum">
              <a:rPr lang="zh-CN" altLang="en-US" smtClean="0"/>
              <a:t>‹#›</a:t>
            </a:fld>
            <a:endParaRPr lang="zh-CN" altLang="en-US"/>
          </a:p>
        </p:txBody>
      </p:sp>
    </p:spTree>
    <p:extLst>
      <p:ext uri="{BB962C8B-B14F-4D97-AF65-F5344CB8AC3E}">
        <p14:creationId xmlns:p14="http://schemas.microsoft.com/office/powerpoint/2010/main" val="166882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4572000" y="0"/>
            <a:ext cx="4572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572000" y="3429000"/>
            <a:ext cx="4572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741964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70A5F2B-26B2-4818-AAB8-99E618D55EBE}"/>
              </a:ext>
            </a:extLst>
          </p:cNvPr>
          <p:cNvSpPr>
            <a:spLocks noGrp="1" noChangeArrowheads="1"/>
          </p:cNvSpPr>
          <p:nvPr>
            <p:ph type="dt" sz="half" idx="10"/>
          </p:nvPr>
        </p:nvSpPr>
        <p:spPr>
          <a:ln/>
        </p:spPr>
        <p:txBody>
          <a:bodyPr/>
          <a:lstStyle>
            <a:lvl1pPr>
              <a:defRPr/>
            </a:lvl1pPr>
          </a:lstStyle>
          <a:p>
            <a:pPr>
              <a:defRPr/>
            </a:pPr>
            <a:fld id="{5EB84479-A6B3-4D5C-9EB0-6196858197C0}" type="datetimeFigureOut">
              <a:rPr lang="zh-CN" altLang="en-US"/>
              <a:pPr>
                <a:defRPr/>
              </a:pPr>
              <a:t>2021/11/4</a:t>
            </a:fld>
            <a:endParaRPr lang="en-US" altLang="zh-CN"/>
          </a:p>
        </p:txBody>
      </p:sp>
      <p:sp>
        <p:nvSpPr>
          <p:cNvPr id="5" name="Rectangle 5">
            <a:extLst>
              <a:ext uri="{FF2B5EF4-FFF2-40B4-BE49-F238E27FC236}">
                <a16:creationId xmlns:a16="http://schemas.microsoft.com/office/drawing/2014/main" id="{CF1A29A3-0571-4323-A4FA-76C0D8C32BA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9835AB9-02B4-4775-A017-CA848D1F4DBC}"/>
              </a:ext>
            </a:extLst>
          </p:cNvPr>
          <p:cNvSpPr>
            <a:spLocks noGrp="1" noChangeArrowheads="1"/>
          </p:cNvSpPr>
          <p:nvPr>
            <p:ph type="sldNum" sz="quarter" idx="12"/>
          </p:nvPr>
        </p:nvSpPr>
        <p:spPr>
          <a:ln/>
        </p:spPr>
        <p:txBody>
          <a:bodyPr/>
          <a:lstStyle>
            <a:lvl1pPr>
              <a:defRPr/>
            </a:lvl1pPr>
          </a:lstStyle>
          <a:p>
            <a:pPr>
              <a:defRPr/>
            </a:pPr>
            <a:fld id="{32197F41-030A-45CD-8F74-9E6DD230B085}" type="slidenum">
              <a:rPr lang="zh-CN" altLang="en-US"/>
              <a:pPr>
                <a:defRPr/>
              </a:pPr>
              <a:t>‹#›</a:t>
            </a:fld>
            <a:endParaRPr lang="en-US" altLang="zh-CN"/>
          </a:p>
        </p:txBody>
      </p:sp>
    </p:spTree>
    <p:extLst>
      <p:ext uri="{BB962C8B-B14F-4D97-AF65-F5344CB8AC3E}">
        <p14:creationId xmlns:p14="http://schemas.microsoft.com/office/powerpoint/2010/main" val="27602476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A06A01A9-70F3-425A-85BA-61FDD8517C08}"/>
              </a:ext>
            </a:extLst>
          </p:cNvPr>
          <p:cNvSpPr>
            <a:spLocks noGrp="1" noChangeArrowheads="1"/>
          </p:cNvSpPr>
          <p:nvPr>
            <p:ph type="dt" sz="half" idx="10"/>
          </p:nvPr>
        </p:nvSpPr>
        <p:spPr>
          <a:ln/>
        </p:spPr>
        <p:txBody>
          <a:bodyPr/>
          <a:lstStyle>
            <a:lvl1pPr>
              <a:defRPr/>
            </a:lvl1pPr>
          </a:lstStyle>
          <a:p>
            <a:pPr>
              <a:defRPr/>
            </a:pPr>
            <a:fld id="{6312893E-577D-4088-B5B2-70BCA7F7BD1B}" type="datetimeFigureOut">
              <a:rPr lang="zh-CN" altLang="en-US"/>
              <a:pPr>
                <a:defRPr/>
              </a:pPr>
              <a:t>2021/11/4</a:t>
            </a:fld>
            <a:endParaRPr lang="en-US" altLang="zh-CN"/>
          </a:p>
        </p:txBody>
      </p:sp>
      <p:sp>
        <p:nvSpPr>
          <p:cNvPr id="4" name="Rectangle 5">
            <a:extLst>
              <a:ext uri="{FF2B5EF4-FFF2-40B4-BE49-F238E27FC236}">
                <a16:creationId xmlns:a16="http://schemas.microsoft.com/office/drawing/2014/main" id="{13E26079-49F5-4C8D-AC41-452662C57DB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1E622AC-3767-4752-8D60-B717041B6BC5}"/>
              </a:ext>
            </a:extLst>
          </p:cNvPr>
          <p:cNvSpPr>
            <a:spLocks noGrp="1" noChangeArrowheads="1"/>
          </p:cNvSpPr>
          <p:nvPr>
            <p:ph type="sldNum" sz="quarter" idx="12"/>
          </p:nvPr>
        </p:nvSpPr>
        <p:spPr>
          <a:ln/>
        </p:spPr>
        <p:txBody>
          <a:bodyPr/>
          <a:lstStyle>
            <a:lvl1pPr>
              <a:defRPr/>
            </a:lvl1pPr>
          </a:lstStyle>
          <a:p>
            <a:pPr>
              <a:defRPr/>
            </a:pPr>
            <a:fld id="{6704568F-566F-4FE9-BA42-8F3DA64209E9}" type="slidenum">
              <a:rPr lang="zh-CN" altLang="en-US"/>
              <a:pPr>
                <a:defRPr/>
              </a:pPr>
              <a:t>‹#›</a:t>
            </a:fld>
            <a:endParaRPr lang="en-US" altLang="zh-CN"/>
          </a:p>
        </p:txBody>
      </p:sp>
    </p:spTree>
    <p:extLst>
      <p:ext uri="{BB962C8B-B14F-4D97-AF65-F5344CB8AC3E}">
        <p14:creationId xmlns:p14="http://schemas.microsoft.com/office/powerpoint/2010/main" val="156485196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7">
            <a:extLst>
              <a:ext uri="{FF2B5EF4-FFF2-40B4-BE49-F238E27FC236}">
                <a16:creationId xmlns:a16="http://schemas.microsoft.com/office/drawing/2014/main" id="{F65B8D8E-3B66-4567-A6DA-DB3FA1C4C7DE}"/>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6262688"/>
            <a:ext cx="91440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6">
            <a:extLst>
              <a:ext uri="{FF2B5EF4-FFF2-40B4-BE49-F238E27FC236}">
                <a16:creationId xmlns:a16="http://schemas.microsoft.com/office/drawing/2014/main" id="{B8B57467-29AE-4EE4-A998-9EFAF7E9C1B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0"/>
            <a:ext cx="91440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0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www.dabaoku.com/sucai/shangwu/huobidaquan/web/093do.ht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www.bilibili.com/video/av71206464" TargetMode="Externa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xml"/><Relationship Id="rId7" Type="http://schemas.openxmlformats.org/officeDocument/2006/relationships/hyperlink" Target="&#35270;&#39057;&#36164;&#28304;/&#25705;&#30331;&#26102;&#20195;&#65288;&#29255;&#27573;1&#65289;.mp4" TargetMode="Externa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hyperlink" Target="&#25705;&#30331;&#26102;&#20195;&#65288;&#29255;&#27573;1&#65289;.mp4" TargetMode="External"/><Relationship Id="rId5" Type="http://schemas.openxmlformats.org/officeDocument/2006/relationships/image" Target="../media/image8.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slide" Target="slide4.xml"/></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oleObject" Target="../embeddings/oleObject2.bin"/><Relationship Id="rId7" Type="http://schemas.openxmlformats.org/officeDocument/2006/relationships/slide" Target="slide36.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9.png"/><Relationship Id="rId5" Type="http://schemas.openxmlformats.org/officeDocument/2006/relationships/hyperlink" Target="&#35270;&#39057;&#36164;&#28304;/&#25705;&#30331;&#26102;&#20195;&#65288;&#29255;&#27573;2&#65289;.mp4" TargetMode="External"/><Relationship Id="rId4" Type="http://schemas.openxmlformats.org/officeDocument/2006/relationships/image" Target="../media/image8.wmf"/></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slide" Target="slide3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image" Target="../media/image13.png"/><Relationship Id="rId5" Type="http://schemas.openxmlformats.org/officeDocument/2006/relationships/slide" Target="slide48.xml"/><Relationship Id="rId10" Type="http://schemas.openxmlformats.org/officeDocument/2006/relationships/slide" Target="slide95.xml"/><Relationship Id="rId4" Type="http://schemas.openxmlformats.org/officeDocument/2006/relationships/slide" Target="slide37.xml"/><Relationship Id="rId9" Type="http://schemas.openxmlformats.org/officeDocument/2006/relationships/slide" Target="slide5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slide" Target="slide34.xml"/><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hyperlink" Target="&#36164;&#26412;&#21407;&#22987;&#31215;&#32047;.ppt"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haokan.baidu.com/v?vid=9091853457308994807&amp;pd=bjh&amp;fr=bjhauthor&amp;type=video" TargetMode="External"/><Relationship Id="rId5" Type="http://schemas.openxmlformats.org/officeDocument/2006/relationships/hyperlink" Target="https://haokan.baidu.com/v?vid=13271884417659332779&amp;pd=bjh&amp;fr=bjhauthor&amp;type=video" TargetMode="Externa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57.xml"/><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54.xml"/><Relationship Id="rId5" Type="http://schemas.openxmlformats.org/officeDocument/2006/relationships/slide" Target="slide63.xml"/><Relationship Id="rId4" Type="http://schemas.openxmlformats.org/officeDocument/2006/relationships/slide" Target="slide62.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7.xml"/><Relationship Id="rId7" Type="http://schemas.openxmlformats.org/officeDocument/2006/relationships/slide" Target="slide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29.xml"/><Relationship Id="rId4" Type="http://schemas.openxmlformats.org/officeDocument/2006/relationships/slide" Target="slide27.xml"/><Relationship Id="rId9" Type="http://schemas.openxmlformats.org/officeDocument/2006/relationships/slide" Target="slide3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image" Target="../media/image49.jpeg"/></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53.png"/><Relationship Id="rId4" Type="http://schemas.openxmlformats.org/officeDocument/2006/relationships/image" Target="../media/image52.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haokan.baidu.com/v?vid=7134786805925213302&amp;pd=bjh&amp;fr=bjhauthor&amp;type=video" TargetMode="External"/><Relationship Id="rId2" Type="http://schemas.openxmlformats.org/officeDocument/2006/relationships/hyperlink" Target="https://haokan.baidu.com/v?vid=3875097611206768361&amp;pd=bjh&amp;fr=bjhauthor&amp;type=video"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80.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69.wmf"/><Relationship Id="rId5" Type="http://schemas.openxmlformats.org/officeDocument/2006/relationships/oleObject" Target="../embeddings/oleObject5.bin"/><Relationship Id="rId4" Type="http://schemas.openxmlformats.org/officeDocument/2006/relationships/image" Target="../media/image68.wmf"/></Relationships>
</file>

<file path=ppt/slides/_rels/slide8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slide" Target="slide100.xml"/><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98.xml"/><Relationship Id="rId4" Type="http://schemas.openxmlformats.org/officeDocument/2006/relationships/slide" Target="slide1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BF8FF8D-B96B-41D0-9593-F558AC977EE9}"/>
              </a:ext>
            </a:extLst>
          </p:cNvPr>
          <p:cNvSpPr txBox="1"/>
          <p:nvPr/>
        </p:nvSpPr>
        <p:spPr bwMode="auto">
          <a:xfrm>
            <a:off x="2350477" y="3180342"/>
            <a:ext cx="3833446" cy="497316"/>
          </a:xfrm>
          <a:prstGeom prst="rect">
            <a:avLst/>
          </a:prstGeom>
          <a:noFill/>
          <a:ln>
            <a:noFill/>
          </a:ln>
        </p:spPr>
        <p:txBody>
          <a:bodyPr wrap="square" rtlCol="0">
            <a:spAutoFit/>
          </a:bodyPr>
          <a:lstStyle/>
          <a:p>
            <a:pPr algn="just">
              <a:lnSpc>
                <a:spcPct val="120000"/>
              </a:lnSpc>
              <a:spcBef>
                <a:spcPts val="1400"/>
              </a:spcBef>
            </a:pPr>
            <a:r>
              <a:rPr lang="zh-CN" altLang="en-US" sz="2400" dirty="0"/>
              <a:t>马克思主义基本原理概论</a:t>
            </a:r>
          </a:p>
        </p:txBody>
      </p:sp>
      <p:pic>
        <p:nvPicPr>
          <p:cNvPr id="48130" name="Picture 2">
            <a:extLst>
              <a:ext uri="{FF2B5EF4-FFF2-40B4-BE49-F238E27FC236}">
                <a16:creationId xmlns:a16="http://schemas.microsoft.com/office/drawing/2014/main" id="{3FAB09FD-B0F9-4C45-A207-873DA6194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B4C1FE90-7B40-4651-B49D-1F75F4C874B2}"/>
              </a:ext>
            </a:extLst>
          </p:cNvPr>
          <p:cNvSpPr txBox="1"/>
          <p:nvPr/>
        </p:nvSpPr>
        <p:spPr bwMode="auto">
          <a:xfrm>
            <a:off x="1553307" y="5298599"/>
            <a:ext cx="6037385" cy="1559401"/>
          </a:xfrm>
          <a:prstGeom prst="rect">
            <a:avLst/>
          </a:prstGeom>
          <a:noFill/>
          <a:ln>
            <a:noFill/>
          </a:ln>
        </p:spPr>
        <p:txBody>
          <a:bodyPr wrap="square" rtlCol="0">
            <a:spAutoFit/>
          </a:bodyPr>
          <a:lstStyle/>
          <a:p>
            <a:pPr algn="ctr">
              <a:spcBef>
                <a:spcPts val="1400"/>
              </a:spcBef>
            </a:pPr>
            <a:r>
              <a:rPr lang="zh-CN" altLang="en-US" sz="2400" dirty="0"/>
              <a:t>贾点点</a:t>
            </a:r>
            <a:endParaRPr lang="en-US" altLang="zh-CN" sz="2400" dirty="0"/>
          </a:p>
          <a:p>
            <a:pPr algn="ctr">
              <a:spcBef>
                <a:spcPts val="1400"/>
              </a:spcBef>
            </a:pPr>
            <a:r>
              <a:rPr lang="zh-CN" altLang="en-US" sz="2400" dirty="0"/>
              <a:t>（经济学博士，马克思主义学院助理教授）</a:t>
            </a:r>
            <a:endParaRPr lang="en-US" altLang="zh-CN" sz="2400" dirty="0"/>
          </a:p>
          <a:p>
            <a:pPr algn="ctr">
              <a:spcBef>
                <a:spcPts val="1400"/>
              </a:spcBef>
            </a:pPr>
            <a:r>
              <a:rPr lang="en-US" altLang="zh-CN" sz="2400" dirty="0"/>
              <a:t>jiadiandian@hit.edu.cn</a:t>
            </a:r>
            <a:endParaRPr lang="zh-CN" altLang="en-US" sz="2400" dirty="0"/>
          </a:p>
        </p:txBody>
      </p:sp>
    </p:spTree>
    <p:extLst>
      <p:ext uri="{BB962C8B-B14F-4D97-AF65-F5344CB8AC3E}">
        <p14:creationId xmlns:p14="http://schemas.microsoft.com/office/powerpoint/2010/main" val="371079929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4"/>
          <p:cNvSpPr/>
          <p:nvPr/>
        </p:nvSpPr>
        <p:spPr>
          <a:xfrm>
            <a:off x="5776548" y="4094317"/>
            <a:ext cx="566288" cy="876300"/>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14" name="文本框 13">
            <a:extLst>
              <a:ext uri="{FF2B5EF4-FFF2-40B4-BE49-F238E27FC236}">
                <a16:creationId xmlns:a16="http://schemas.microsoft.com/office/drawing/2014/main" id="{A8BA3893-979A-495E-B896-73842D5B61CB}"/>
              </a:ext>
            </a:extLst>
          </p:cNvPr>
          <p:cNvSpPr txBox="1"/>
          <p:nvPr/>
        </p:nvSpPr>
        <p:spPr>
          <a:xfrm>
            <a:off x="8634046" y="859198"/>
            <a:ext cx="509954" cy="646331"/>
          </a:xfrm>
          <a:prstGeom prst="rect">
            <a:avLst/>
          </a:prstGeom>
          <a:noFill/>
        </p:spPr>
        <p:txBody>
          <a:bodyPr wrap="square" rtlCol="0">
            <a:spAutoFit/>
          </a:bodyPr>
          <a:lstStyle/>
          <a:p>
            <a:r>
              <a:rPr lang="en-US" altLang="zh-CN" dirty="0">
                <a:solidFill>
                  <a:schemeClr val="bg1"/>
                </a:solidFill>
              </a:rPr>
              <a:t>2/26</a:t>
            </a:r>
            <a:endParaRPr lang="zh-CN" altLang="en-US" dirty="0">
              <a:solidFill>
                <a:schemeClr val="bg1"/>
              </a:solidFill>
            </a:endParaRPr>
          </a:p>
        </p:txBody>
      </p:sp>
      <p:sp>
        <p:nvSpPr>
          <p:cNvPr id="8" name="椭圆 7">
            <a:extLst>
              <a:ext uri="{FF2B5EF4-FFF2-40B4-BE49-F238E27FC236}">
                <a16:creationId xmlns:a16="http://schemas.microsoft.com/office/drawing/2014/main" id="{D9E2E999-2FA2-4BE5-BB34-68F9ED6A3ECE}"/>
              </a:ext>
            </a:extLst>
          </p:cNvPr>
          <p:cNvSpPr/>
          <p:nvPr/>
        </p:nvSpPr>
        <p:spPr>
          <a:xfrm>
            <a:off x="1060366" y="1639069"/>
            <a:ext cx="4308232" cy="3313235"/>
          </a:xfrm>
          <a:prstGeom prst="ellipse">
            <a:avLst/>
          </a:prstGeom>
          <a:blipFill>
            <a:blip r:embed="rId3"/>
            <a:tile tx="0" ty="0" sx="100000" sy="100000" flip="none" algn="tl"/>
          </a:blip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43C1EBA5-C327-46A6-B28B-0A284CA04CAC}"/>
              </a:ext>
            </a:extLst>
          </p:cNvPr>
          <p:cNvSpPr/>
          <p:nvPr/>
        </p:nvSpPr>
        <p:spPr>
          <a:xfrm>
            <a:off x="1856963" y="2221558"/>
            <a:ext cx="2593731" cy="2095502"/>
          </a:xfrm>
          <a:prstGeom prst="ellipse">
            <a:avLst/>
          </a:prstGeom>
          <a:blipFill>
            <a:blip r:embed="rId4"/>
            <a:tile tx="0" ty="0" sx="100000" sy="100000" flip="none" algn="tl"/>
          </a:blip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cxnSp>
        <p:nvCxnSpPr>
          <p:cNvPr id="18" name="直接连接符 17">
            <a:extLst>
              <a:ext uri="{FF2B5EF4-FFF2-40B4-BE49-F238E27FC236}">
                <a16:creationId xmlns:a16="http://schemas.microsoft.com/office/drawing/2014/main" id="{802A2C89-3E71-4B2F-A44D-3A529844078E}"/>
              </a:ext>
            </a:extLst>
          </p:cNvPr>
          <p:cNvCxnSpPr/>
          <p:nvPr/>
        </p:nvCxnSpPr>
        <p:spPr>
          <a:xfrm>
            <a:off x="5947182" y="3429000"/>
            <a:ext cx="79130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C3F3C32F-8A1C-4832-9170-A1923969C79D}"/>
              </a:ext>
            </a:extLst>
          </p:cNvPr>
          <p:cNvCxnSpPr/>
          <p:nvPr/>
        </p:nvCxnSpPr>
        <p:spPr>
          <a:xfrm>
            <a:off x="5947182" y="4130186"/>
            <a:ext cx="791308"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9E1DA42-9EB5-4D4E-B042-5DA46BE37692}"/>
              </a:ext>
            </a:extLst>
          </p:cNvPr>
          <p:cNvCxnSpPr/>
          <p:nvPr/>
        </p:nvCxnSpPr>
        <p:spPr>
          <a:xfrm>
            <a:off x="5961190" y="4820353"/>
            <a:ext cx="791308"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D46B23BF-CA91-4694-B923-A7E54B0260B0}"/>
              </a:ext>
            </a:extLst>
          </p:cNvPr>
          <p:cNvSpPr txBox="1"/>
          <p:nvPr/>
        </p:nvSpPr>
        <p:spPr>
          <a:xfrm>
            <a:off x="6835204" y="3290501"/>
            <a:ext cx="791308" cy="338554"/>
          </a:xfrm>
          <a:prstGeom prst="rect">
            <a:avLst/>
          </a:prstGeom>
          <a:noFill/>
        </p:spPr>
        <p:txBody>
          <a:bodyPr wrap="square" rtlCol="0">
            <a:spAutoFit/>
          </a:bodyPr>
          <a:lstStyle/>
          <a:p>
            <a:r>
              <a:rPr lang="zh-CN" altLang="en-US" sz="1600" dirty="0"/>
              <a:t>物品</a:t>
            </a:r>
          </a:p>
        </p:txBody>
      </p:sp>
      <p:sp>
        <p:nvSpPr>
          <p:cNvPr id="24" name="文本框 23">
            <a:extLst>
              <a:ext uri="{FF2B5EF4-FFF2-40B4-BE49-F238E27FC236}">
                <a16:creationId xmlns:a16="http://schemas.microsoft.com/office/drawing/2014/main" id="{163B7618-FF30-4AE0-8B46-36D7B0DD0127}"/>
              </a:ext>
            </a:extLst>
          </p:cNvPr>
          <p:cNvSpPr txBox="1"/>
          <p:nvPr/>
        </p:nvSpPr>
        <p:spPr>
          <a:xfrm>
            <a:off x="6826411" y="4018068"/>
            <a:ext cx="791308" cy="338554"/>
          </a:xfrm>
          <a:prstGeom prst="rect">
            <a:avLst/>
          </a:prstGeom>
          <a:noFill/>
        </p:spPr>
        <p:txBody>
          <a:bodyPr wrap="square" rtlCol="0">
            <a:spAutoFit/>
          </a:bodyPr>
          <a:lstStyle/>
          <a:p>
            <a:r>
              <a:rPr lang="zh-CN" altLang="en-US" sz="1600" dirty="0"/>
              <a:t>产品</a:t>
            </a:r>
          </a:p>
        </p:txBody>
      </p:sp>
      <p:sp>
        <p:nvSpPr>
          <p:cNvPr id="25" name="文本框 24">
            <a:extLst>
              <a:ext uri="{FF2B5EF4-FFF2-40B4-BE49-F238E27FC236}">
                <a16:creationId xmlns:a16="http://schemas.microsoft.com/office/drawing/2014/main" id="{BDCAC7EC-F438-4D3C-8331-54B59B7B4DB0}"/>
              </a:ext>
            </a:extLst>
          </p:cNvPr>
          <p:cNvSpPr txBox="1"/>
          <p:nvPr/>
        </p:nvSpPr>
        <p:spPr>
          <a:xfrm>
            <a:off x="6835203" y="4820353"/>
            <a:ext cx="954129" cy="338554"/>
          </a:xfrm>
          <a:prstGeom prst="rect">
            <a:avLst/>
          </a:prstGeom>
          <a:noFill/>
        </p:spPr>
        <p:txBody>
          <a:bodyPr wrap="square" rtlCol="0">
            <a:spAutoFit/>
          </a:bodyPr>
          <a:lstStyle/>
          <a:p>
            <a:r>
              <a:rPr lang="zh-CN" altLang="en-US" sz="1600" dirty="0"/>
              <a:t>商品</a:t>
            </a:r>
          </a:p>
        </p:txBody>
      </p:sp>
      <p:sp>
        <p:nvSpPr>
          <p:cNvPr id="13" name="椭圆 12">
            <a:extLst>
              <a:ext uri="{FF2B5EF4-FFF2-40B4-BE49-F238E27FC236}">
                <a16:creationId xmlns:a16="http://schemas.microsoft.com/office/drawing/2014/main" id="{26B1605D-1D75-4000-A4DE-988F4464DB0F}"/>
              </a:ext>
            </a:extLst>
          </p:cNvPr>
          <p:cNvSpPr/>
          <p:nvPr/>
        </p:nvSpPr>
        <p:spPr>
          <a:xfrm>
            <a:off x="2264913" y="2710629"/>
            <a:ext cx="1802423" cy="1169377"/>
          </a:xfrm>
          <a:prstGeom prst="ellipse">
            <a:avLst/>
          </a:prstGeom>
          <a:blipFill>
            <a:blip r:embed="rId5"/>
            <a:tile tx="0" ty="0" sx="100000" sy="100000" flip="none" algn="tl"/>
          </a:bli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275D85F-09D0-4AF7-9FC4-0E488B372895}"/>
              </a:ext>
            </a:extLst>
          </p:cNvPr>
          <p:cNvSpPr/>
          <p:nvPr/>
        </p:nvSpPr>
        <p:spPr>
          <a:xfrm>
            <a:off x="5947181" y="3661739"/>
            <a:ext cx="791308" cy="28231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C4D6DD8-F2D4-487C-9D8F-E666E9FA73AB}"/>
              </a:ext>
            </a:extLst>
          </p:cNvPr>
          <p:cNvSpPr/>
          <p:nvPr/>
        </p:nvSpPr>
        <p:spPr>
          <a:xfrm>
            <a:off x="5947180" y="4321749"/>
            <a:ext cx="791308" cy="282315"/>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C687414-F162-4DEA-98AC-6F2ABB813DE7}"/>
              </a:ext>
            </a:extLst>
          </p:cNvPr>
          <p:cNvSpPr/>
          <p:nvPr/>
        </p:nvSpPr>
        <p:spPr>
          <a:xfrm>
            <a:off x="5961190" y="4885787"/>
            <a:ext cx="791308" cy="282315"/>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37A7701-65AF-4397-BDE4-036AA0FBC968}"/>
              </a:ext>
            </a:extLst>
          </p:cNvPr>
          <p:cNvSpPr txBox="1"/>
          <p:nvPr/>
        </p:nvSpPr>
        <p:spPr>
          <a:xfrm>
            <a:off x="6835203" y="3668733"/>
            <a:ext cx="1248431" cy="338554"/>
          </a:xfrm>
          <a:prstGeom prst="rect">
            <a:avLst/>
          </a:prstGeom>
          <a:noFill/>
        </p:spPr>
        <p:txBody>
          <a:bodyPr wrap="square" rtlCol="0">
            <a:spAutoFit/>
          </a:bodyPr>
          <a:lstStyle/>
          <a:p>
            <a:r>
              <a:rPr lang="zh-CN" altLang="en-US" sz="1600" dirty="0"/>
              <a:t>自然物品</a:t>
            </a:r>
          </a:p>
        </p:txBody>
      </p:sp>
      <p:sp>
        <p:nvSpPr>
          <p:cNvPr id="30" name="文本框 29">
            <a:extLst>
              <a:ext uri="{FF2B5EF4-FFF2-40B4-BE49-F238E27FC236}">
                <a16:creationId xmlns:a16="http://schemas.microsoft.com/office/drawing/2014/main" id="{A848D7FD-FAB3-413D-9DA5-A0FFA8A6B6CB}"/>
              </a:ext>
            </a:extLst>
          </p:cNvPr>
          <p:cNvSpPr txBox="1"/>
          <p:nvPr/>
        </p:nvSpPr>
        <p:spPr>
          <a:xfrm>
            <a:off x="6826410" y="4351958"/>
            <a:ext cx="1257224" cy="338554"/>
          </a:xfrm>
          <a:prstGeom prst="rect">
            <a:avLst/>
          </a:prstGeom>
          <a:noFill/>
        </p:spPr>
        <p:txBody>
          <a:bodyPr wrap="square" rtlCol="0">
            <a:spAutoFit/>
          </a:bodyPr>
          <a:lstStyle/>
          <a:p>
            <a:r>
              <a:rPr lang="zh-CN" altLang="en-US" sz="1600" dirty="0"/>
              <a:t>非交换产品</a:t>
            </a:r>
          </a:p>
        </p:txBody>
      </p:sp>
      <p:sp>
        <p:nvSpPr>
          <p:cNvPr id="32" name="文本框 31">
            <a:extLst>
              <a:ext uri="{FF2B5EF4-FFF2-40B4-BE49-F238E27FC236}">
                <a16:creationId xmlns:a16="http://schemas.microsoft.com/office/drawing/2014/main" id="{90A33CDA-A1EB-474A-8E5F-EDFCAF92453E}"/>
              </a:ext>
            </a:extLst>
          </p:cNvPr>
          <p:cNvSpPr txBox="1"/>
          <p:nvPr/>
        </p:nvSpPr>
        <p:spPr>
          <a:xfrm>
            <a:off x="1856963" y="5164376"/>
            <a:ext cx="3664605" cy="369332"/>
          </a:xfrm>
          <a:prstGeom prst="rect">
            <a:avLst/>
          </a:prstGeom>
          <a:noFill/>
        </p:spPr>
        <p:txBody>
          <a:bodyPr wrap="square" rtlCol="0">
            <a:spAutoFit/>
          </a:bodyPr>
          <a:lstStyle/>
          <a:p>
            <a:r>
              <a:rPr lang="zh-CN" altLang="en-US" dirty="0"/>
              <a:t>图</a:t>
            </a:r>
            <a:r>
              <a:rPr lang="en-US" altLang="zh-CN" dirty="0"/>
              <a:t>1 </a:t>
            </a:r>
            <a:r>
              <a:rPr lang="zh-CN" altLang="en-US" dirty="0"/>
              <a:t>物品、产品与商品的包含关系</a:t>
            </a:r>
          </a:p>
        </p:txBody>
      </p:sp>
      <p:cxnSp>
        <p:nvCxnSpPr>
          <p:cNvPr id="33" name="直接箭头连接符 32">
            <a:extLst>
              <a:ext uri="{FF2B5EF4-FFF2-40B4-BE49-F238E27FC236}">
                <a16:creationId xmlns:a16="http://schemas.microsoft.com/office/drawing/2014/main" id="{FD966A27-8402-415F-A1A8-577297AE8A13}"/>
              </a:ext>
            </a:extLst>
          </p:cNvPr>
          <p:cNvCxnSpPr/>
          <p:nvPr/>
        </p:nvCxnSpPr>
        <p:spPr>
          <a:xfrm flipV="1">
            <a:off x="3217984" y="1384789"/>
            <a:ext cx="2303585" cy="1811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文本框 35">
            <a:extLst>
              <a:ext uri="{FF2B5EF4-FFF2-40B4-BE49-F238E27FC236}">
                <a16:creationId xmlns:a16="http://schemas.microsoft.com/office/drawing/2014/main" id="{947304F5-9D23-4631-B2CA-0E39A5995002}"/>
              </a:ext>
            </a:extLst>
          </p:cNvPr>
          <p:cNvSpPr txBox="1"/>
          <p:nvPr/>
        </p:nvSpPr>
        <p:spPr>
          <a:xfrm>
            <a:off x="5521569" y="1209508"/>
            <a:ext cx="1143000" cy="369332"/>
          </a:xfrm>
          <a:prstGeom prst="rect">
            <a:avLst/>
          </a:prstGeom>
          <a:noFill/>
        </p:spPr>
        <p:txBody>
          <a:bodyPr wrap="square" rtlCol="0">
            <a:spAutoFit/>
          </a:bodyPr>
          <a:lstStyle/>
          <a:p>
            <a:r>
              <a:rPr lang="zh-CN" altLang="en-US" dirty="0">
                <a:solidFill>
                  <a:schemeClr val="accent2">
                    <a:lumMod val="75000"/>
                  </a:schemeClr>
                </a:solidFill>
              </a:rPr>
              <a:t>商品经济</a:t>
            </a:r>
          </a:p>
        </p:txBody>
      </p:sp>
      <p:cxnSp>
        <p:nvCxnSpPr>
          <p:cNvPr id="35" name="直接箭头连接符 34">
            <a:extLst>
              <a:ext uri="{FF2B5EF4-FFF2-40B4-BE49-F238E27FC236}">
                <a16:creationId xmlns:a16="http://schemas.microsoft.com/office/drawing/2014/main" id="{A5A4612D-5AE8-4EDD-AC1A-31B167A5FA89}"/>
              </a:ext>
            </a:extLst>
          </p:cNvPr>
          <p:cNvCxnSpPr/>
          <p:nvPr/>
        </p:nvCxnSpPr>
        <p:spPr>
          <a:xfrm flipV="1">
            <a:off x="4246684" y="2221558"/>
            <a:ext cx="1274885" cy="12074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文本框 38">
            <a:extLst>
              <a:ext uri="{FF2B5EF4-FFF2-40B4-BE49-F238E27FC236}">
                <a16:creationId xmlns:a16="http://schemas.microsoft.com/office/drawing/2014/main" id="{1FC12EE4-CE1A-45A3-B730-D138A0C9820C}"/>
              </a:ext>
            </a:extLst>
          </p:cNvPr>
          <p:cNvSpPr txBox="1"/>
          <p:nvPr/>
        </p:nvSpPr>
        <p:spPr>
          <a:xfrm>
            <a:off x="5521569" y="2093608"/>
            <a:ext cx="1143000" cy="369332"/>
          </a:xfrm>
          <a:prstGeom prst="rect">
            <a:avLst/>
          </a:prstGeom>
          <a:noFill/>
        </p:spPr>
        <p:txBody>
          <a:bodyPr wrap="square" rtlCol="0">
            <a:spAutoFit/>
          </a:bodyPr>
          <a:lstStyle/>
          <a:p>
            <a:r>
              <a:rPr lang="zh-CN" altLang="en-US" dirty="0">
                <a:solidFill>
                  <a:srgbClr val="00B0F0"/>
                </a:solidFill>
              </a:rPr>
              <a:t>自然经济</a:t>
            </a:r>
          </a:p>
        </p:txBody>
      </p:sp>
      <p:sp>
        <p:nvSpPr>
          <p:cNvPr id="26" name="文本框 25">
            <a:extLst>
              <a:ext uri="{FF2B5EF4-FFF2-40B4-BE49-F238E27FC236}">
                <a16:creationId xmlns:a16="http://schemas.microsoft.com/office/drawing/2014/main" id="{8EA11E97-F227-4B5C-8C14-69233FDA0694}"/>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Tree>
    <p:extLst>
      <p:ext uri="{BB962C8B-B14F-4D97-AF65-F5344CB8AC3E}">
        <p14:creationId xmlns:p14="http://schemas.microsoft.com/office/powerpoint/2010/main" val="1944439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arn(inVertical)">
                                      <p:cBhvr>
                                        <p:cTn id="25" dur="500"/>
                                        <p:tgtEl>
                                          <p:spTgt spid="3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barn(inVertical)">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inVertical)">
                                      <p:cBhvr>
                                        <p:cTn id="33" dur="500"/>
                                        <p:tgtEl>
                                          <p:spTgt spid="35"/>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barn(inVertical)">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36" grpId="0"/>
      <p:bldP spid="3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FEE148C0-A6BA-4AC5-B61A-A76BA2BA675B}"/>
              </a:ext>
            </a:extLst>
          </p:cNvPr>
          <p:cNvSpPr/>
          <p:nvPr/>
        </p:nvSpPr>
        <p:spPr bwMode="auto">
          <a:xfrm>
            <a:off x="614363" y="1277938"/>
            <a:ext cx="4306887" cy="61912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资本主义国家的职能及本质</a:t>
            </a:r>
          </a:p>
        </p:txBody>
      </p:sp>
      <p:sp>
        <p:nvSpPr>
          <p:cNvPr id="9" name="文本框 8">
            <a:extLst>
              <a:ext uri="{FF2B5EF4-FFF2-40B4-BE49-F238E27FC236}">
                <a16:creationId xmlns:a16="http://schemas.microsoft.com/office/drawing/2014/main" id="{0C404193-2DE0-44C6-ACC2-341120A78B56}"/>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一、资本主义政治制度及其本质</a:t>
            </a:r>
          </a:p>
        </p:txBody>
      </p:sp>
      <p:sp>
        <p:nvSpPr>
          <p:cNvPr id="58372" name="Text Box 9">
            <a:extLst>
              <a:ext uri="{FF2B5EF4-FFF2-40B4-BE49-F238E27FC236}">
                <a16:creationId xmlns:a16="http://schemas.microsoft.com/office/drawing/2014/main" id="{868A3F64-8728-412C-B835-A6A3BE6157AF}"/>
              </a:ext>
            </a:extLst>
          </p:cNvPr>
          <p:cNvSpPr txBox="1">
            <a:spLocks noChangeArrowheads="1"/>
          </p:cNvSpPr>
          <p:nvPr/>
        </p:nvSpPr>
        <p:spPr bwMode="auto">
          <a:xfrm>
            <a:off x="977900" y="1982788"/>
            <a:ext cx="77771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ts val="2500"/>
              </a:lnSpc>
              <a:spcBef>
                <a:spcPct val="20000"/>
              </a:spcBef>
              <a:buFont typeface="Arial" panose="020B0604020202020204" pitchFamily="34" charset="0"/>
              <a:buNone/>
            </a:pPr>
            <a:endParaRPr lang="zh-CN" altLang="en-US">
              <a:latin typeface="黑体" panose="02010609060101010101" pitchFamily="49" charset="-122"/>
              <a:ea typeface="黑体" panose="02010609060101010101" pitchFamily="49" charset="-122"/>
              <a:sym typeface="黑体" panose="02010609060101010101" pitchFamily="49" charset="-122"/>
            </a:endParaRPr>
          </a:p>
        </p:txBody>
      </p:sp>
      <p:sp>
        <p:nvSpPr>
          <p:cNvPr id="57352" name="AutoShape 4">
            <a:extLst>
              <a:ext uri="{FF2B5EF4-FFF2-40B4-BE49-F238E27FC236}">
                <a16:creationId xmlns:a16="http://schemas.microsoft.com/office/drawing/2014/main" id="{A05C85AC-1BFB-4E91-8434-9BEA65B73FCE}"/>
              </a:ext>
            </a:extLst>
          </p:cNvPr>
          <p:cNvSpPr>
            <a:spLocks noChangeArrowheads="1"/>
          </p:cNvSpPr>
          <p:nvPr/>
        </p:nvSpPr>
        <p:spPr bwMode="auto">
          <a:xfrm>
            <a:off x="1033463" y="4897438"/>
            <a:ext cx="7775575" cy="1295400"/>
          </a:xfrm>
          <a:prstGeom prst="roundRect">
            <a:avLst>
              <a:gd name="adj" fmla="val 16667"/>
            </a:avLst>
          </a:prstGeom>
          <a:noFill/>
          <a:ln w="19050" cap="rnd">
            <a:solidFill>
              <a:srgbClr val="014D23"/>
            </a:solidFill>
            <a:prstDash val="sysDot"/>
            <a:round/>
          </a:ln>
        </p:spPr>
        <p:txBody>
          <a:bodyPr wrap="none" lIns="251968" tIns="179959" rIns="251968" bIns="179959"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nSpc>
                <a:spcPct val="110000"/>
              </a:lnSpc>
              <a:defRPr/>
            </a:pPr>
            <a:r>
              <a:rPr lang="zh-CN" altLang="en-US" sz="2000" b="1" dirty="0">
                <a:solidFill>
                  <a:srgbClr val="014D23"/>
                </a:solidFill>
                <a:latin typeface="微软雅黑"/>
                <a:ea typeface="微软雅黑"/>
                <a:sym typeface="楷体" panose="02010609060101010101" pitchFamily="49" charset="-122"/>
              </a:rPr>
              <a:t>案例：</a:t>
            </a:r>
            <a:r>
              <a:rPr lang="zh-CN" altLang="en-US" sz="2000" dirty="0">
                <a:solidFill>
                  <a:prstClr val="black"/>
                </a:solidFill>
                <a:latin typeface="微软雅黑"/>
                <a:ea typeface="微软雅黑"/>
                <a:sym typeface="楷体" panose="02010609060101010101" pitchFamily="49" charset="-122"/>
              </a:rPr>
              <a:t>次贷危机中美国政府的作为；</a:t>
            </a:r>
            <a:endParaRPr lang="en-US" altLang="zh-CN" sz="2000" dirty="0">
              <a:solidFill>
                <a:prstClr val="black"/>
              </a:solidFill>
              <a:latin typeface="微软雅黑"/>
              <a:ea typeface="微软雅黑"/>
              <a:sym typeface="楷体" panose="02010609060101010101" pitchFamily="49" charset="-122"/>
            </a:endParaRPr>
          </a:p>
          <a:p>
            <a:pPr lvl="0">
              <a:lnSpc>
                <a:spcPct val="110000"/>
              </a:lnSpc>
              <a:defRPr/>
            </a:pPr>
            <a:r>
              <a:rPr lang="en-US" altLang="zh-CN" sz="2000" dirty="0">
                <a:solidFill>
                  <a:prstClr val="black"/>
                </a:solidFill>
                <a:latin typeface="微软雅黑"/>
                <a:ea typeface="微软雅黑"/>
                <a:sym typeface="楷体" panose="02010609060101010101" pitchFamily="49" charset="-122"/>
              </a:rPr>
              <a:t>           </a:t>
            </a:r>
            <a:r>
              <a:rPr lang="zh-CN" altLang="en-US" sz="2000" dirty="0">
                <a:solidFill>
                  <a:prstClr val="black"/>
                </a:solidFill>
                <a:latin typeface="微软雅黑"/>
                <a:ea typeface="微软雅黑"/>
                <a:sym typeface="楷体" panose="02010609060101010101" pitchFamily="49" charset="-122"/>
              </a:rPr>
              <a:t>“黑命贵事件”，特朗普政府的反应；</a:t>
            </a:r>
          </a:p>
        </p:txBody>
      </p:sp>
      <p:grpSp>
        <p:nvGrpSpPr>
          <p:cNvPr id="2" name="组合 9">
            <a:extLst>
              <a:ext uri="{FF2B5EF4-FFF2-40B4-BE49-F238E27FC236}">
                <a16:creationId xmlns:a16="http://schemas.microsoft.com/office/drawing/2014/main" id="{06F4B45F-7173-42D1-845A-B184AD1258F9}"/>
              </a:ext>
            </a:extLst>
          </p:cNvPr>
          <p:cNvGrpSpPr/>
          <p:nvPr/>
        </p:nvGrpSpPr>
        <p:grpSpPr>
          <a:xfrm>
            <a:off x="1149350" y="2535408"/>
            <a:ext cx="801823" cy="672522"/>
            <a:chOff x="6588708" y="935920"/>
            <a:chExt cx="801823" cy="672522"/>
          </a:xfrm>
          <a:solidFill>
            <a:srgbClr val="118C3B"/>
          </a:solidFill>
        </p:grpSpPr>
        <p:sp>
          <p:nvSpPr>
            <p:cNvPr id="11" name="矩形 10">
              <a:extLst>
                <a:ext uri="{FF2B5EF4-FFF2-40B4-BE49-F238E27FC236}">
                  <a16:creationId xmlns:a16="http://schemas.microsoft.com/office/drawing/2014/main" id="{BA862B81-1928-4B11-BE5C-D1AF4985137B}"/>
                </a:ext>
              </a:extLst>
            </p:cNvPr>
            <p:cNvSpPr/>
            <p:nvPr/>
          </p:nvSpPr>
          <p:spPr>
            <a:xfrm rot="2700000">
              <a:off x="6653358" y="935920"/>
              <a:ext cx="672522" cy="672522"/>
            </a:xfrm>
            <a:prstGeom prst="rect">
              <a:avLst/>
            </a:prstGeom>
            <a:grp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Calibri" panose="020F0502020204030204"/>
                <a:ea typeface="宋体" panose="02010600030101010101" pitchFamily="2" charset="-122"/>
              </a:endParaRPr>
            </a:p>
          </p:txBody>
        </p:sp>
        <p:sp>
          <p:nvSpPr>
            <p:cNvPr id="13" name="文本框 12">
              <a:extLst>
                <a:ext uri="{FF2B5EF4-FFF2-40B4-BE49-F238E27FC236}">
                  <a16:creationId xmlns:a16="http://schemas.microsoft.com/office/drawing/2014/main" id="{141B81EA-38B5-40CC-8C13-8BE80C139207}"/>
                </a:ext>
              </a:extLst>
            </p:cNvPr>
            <p:cNvSpPr txBox="1"/>
            <p:nvPr/>
          </p:nvSpPr>
          <p:spPr>
            <a:xfrm>
              <a:off x="6588708" y="1048653"/>
              <a:ext cx="801823" cy="461665"/>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2400" b="1" kern="0" dirty="0">
                  <a:solidFill>
                    <a:srgbClr val="F8F8F8"/>
                  </a:solidFill>
                  <a:ea typeface="MS PGothic" panose="020B0600070205080204" pitchFamily="34" charset="-128"/>
                  <a:cs typeface="Arial" panose="020B0604020202020204" pitchFamily="34" charset="0"/>
                </a:rPr>
                <a:t>职能</a:t>
              </a:r>
            </a:p>
          </p:txBody>
        </p:sp>
      </p:grpSp>
      <p:sp>
        <p:nvSpPr>
          <p:cNvPr id="58375" name="文本框 1">
            <a:extLst>
              <a:ext uri="{FF2B5EF4-FFF2-40B4-BE49-F238E27FC236}">
                <a16:creationId xmlns:a16="http://schemas.microsoft.com/office/drawing/2014/main" id="{A358E9FF-0099-4276-8894-50E0A0C3FC24}"/>
              </a:ext>
            </a:extLst>
          </p:cNvPr>
          <p:cNvSpPr txBox="1">
            <a:spLocks noChangeArrowheads="1"/>
          </p:cNvSpPr>
          <p:nvPr/>
        </p:nvSpPr>
        <p:spPr bwMode="auto">
          <a:xfrm>
            <a:off x="2268538" y="2401888"/>
            <a:ext cx="559276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对内实行政治统治和社会管理，对外进行国际交往和维护国家安全及利益。</a:t>
            </a:r>
          </a:p>
        </p:txBody>
      </p:sp>
      <p:grpSp>
        <p:nvGrpSpPr>
          <p:cNvPr id="3" name="组合 13">
            <a:extLst>
              <a:ext uri="{FF2B5EF4-FFF2-40B4-BE49-F238E27FC236}">
                <a16:creationId xmlns:a16="http://schemas.microsoft.com/office/drawing/2014/main" id="{60C4F0D2-3D01-47AF-B95C-6DBA3EA4A856}"/>
              </a:ext>
            </a:extLst>
          </p:cNvPr>
          <p:cNvGrpSpPr/>
          <p:nvPr/>
        </p:nvGrpSpPr>
        <p:grpSpPr>
          <a:xfrm>
            <a:off x="1149351" y="3779961"/>
            <a:ext cx="801823" cy="672522"/>
            <a:chOff x="6588709" y="935920"/>
            <a:chExt cx="801823" cy="672522"/>
          </a:xfrm>
          <a:solidFill>
            <a:srgbClr val="118C3B"/>
          </a:solidFill>
        </p:grpSpPr>
        <p:sp>
          <p:nvSpPr>
            <p:cNvPr id="15" name="矩形 14">
              <a:extLst>
                <a:ext uri="{FF2B5EF4-FFF2-40B4-BE49-F238E27FC236}">
                  <a16:creationId xmlns:a16="http://schemas.microsoft.com/office/drawing/2014/main" id="{48F963C2-078A-4F91-AF27-C5E138B0F67A}"/>
                </a:ext>
              </a:extLst>
            </p:cNvPr>
            <p:cNvSpPr/>
            <p:nvPr/>
          </p:nvSpPr>
          <p:spPr>
            <a:xfrm rot="2700000">
              <a:off x="6653358" y="935920"/>
              <a:ext cx="672522" cy="672522"/>
            </a:xfrm>
            <a:prstGeom prst="rect">
              <a:avLst/>
            </a:prstGeom>
            <a:grp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Calibri" panose="020F0502020204030204"/>
                <a:ea typeface="宋体" panose="02010600030101010101" pitchFamily="2" charset="-122"/>
              </a:endParaRPr>
            </a:p>
          </p:txBody>
        </p:sp>
        <p:sp>
          <p:nvSpPr>
            <p:cNvPr id="16" name="文本框 15">
              <a:extLst>
                <a:ext uri="{FF2B5EF4-FFF2-40B4-BE49-F238E27FC236}">
                  <a16:creationId xmlns:a16="http://schemas.microsoft.com/office/drawing/2014/main" id="{1520901D-B68C-4B4E-8177-B09F89811BDA}"/>
                </a:ext>
              </a:extLst>
            </p:cNvPr>
            <p:cNvSpPr txBox="1"/>
            <p:nvPr/>
          </p:nvSpPr>
          <p:spPr>
            <a:xfrm>
              <a:off x="6588709" y="1048653"/>
              <a:ext cx="801823" cy="461665"/>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2400" b="1" kern="0" dirty="0">
                  <a:solidFill>
                    <a:srgbClr val="F8F8F8"/>
                  </a:solidFill>
                  <a:ea typeface="MS PGothic" panose="020B0600070205080204" pitchFamily="34" charset="-128"/>
                  <a:cs typeface="Arial" panose="020B0604020202020204" pitchFamily="34" charset="0"/>
                </a:rPr>
                <a:t>本质</a:t>
              </a:r>
            </a:p>
          </p:txBody>
        </p:sp>
      </p:grpSp>
      <p:sp>
        <p:nvSpPr>
          <p:cNvPr id="58377" name="文本框 16">
            <a:extLst>
              <a:ext uri="{FF2B5EF4-FFF2-40B4-BE49-F238E27FC236}">
                <a16:creationId xmlns:a16="http://schemas.microsoft.com/office/drawing/2014/main" id="{8FD5C51D-1EB9-41EE-AF41-949E7EE82490}"/>
              </a:ext>
            </a:extLst>
          </p:cNvPr>
          <p:cNvSpPr txBox="1">
            <a:spLocks noChangeArrowheads="1"/>
          </p:cNvSpPr>
          <p:nvPr/>
        </p:nvSpPr>
        <p:spPr bwMode="auto">
          <a:xfrm>
            <a:off x="2268538" y="3646488"/>
            <a:ext cx="559276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服务于资本主义制度和资产阶级利益，是资产阶级进行政治统治的工具。</a:t>
            </a:r>
          </a:p>
        </p:txBody>
      </p:sp>
      <p:cxnSp>
        <p:nvCxnSpPr>
          <p:cNvPr id="4" name="直接连接符 3">
            <a:extLst>
              <a:ext uri="{FF2B5EF4-FFF2-40B4-BE49-F238E27FC236}">
                <a16:creationId xmlns:a16="http://schemas.microsoft.com/office/drawing/2014/main" id="{C42C1151-A8DC-4CF9-9A94-AC0EF413AF56}"/>
              </a:ext>
            </a:extLst>
          </p:cNvPr>
          <p:cNvCxnSpPr/>
          <p:nvPr/>
        </p:nvCxnSpPr>
        <p:spPr>
          <a:xfrm>
            <a:off x="614363" y="3454400"/>
            <a:ext cx="791686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58379" name="图片 16">
            <a:hlinkClick r:id="rId3" action="ppaction://hlinksldjump"/>
            <a:extLst>
              <a:ext uri="{FF2B5EF4-FFF2-40B4-BE49-F238E27FC236}">
                <a16:creationId xmlns:a16="http://schemas.microsoft.com/office/drawing/2014/main" id="{F91DC168-917D-4486-8406-8AD61042E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0D919A3E-B4A4-4646-BE6B-1E141C842850}"/>
              </a:ext>
            </a:extLst>
          </p:cNvPr>
          <p:cNvSpPr/>
          <p:nvPr/>
        </p:nvSpPr>
        <p:spPr bwMode="auto">
          <a:xfrm>
            <a:off x="614363" y="1454150"/>
            <a:ext cx="430688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资本主义民主制度及其本质</a:t>
            </a:r>
          </a:p>
        </p:txBody>
      </p:sp>
      <p:sp>
        <p:nvSpPr>
          <p:cNvPr id="58373" name="AutoShape 6">
            <a:extLst>
              <a:ext uri="{FF2B5EF4-FFF2-40B4-BE49-F238E27FC236}">
                <a16:creationId xmlns:a16="http://schemas.microsoft.com/office/drawing/2014/main" id="{C303E103-B353-4B96-9B54-CDDB1995EB1F}"/>
              </a:ext>
            </a:extLst>
          </p:cNvPr>
          <p:cNvSpPr>
            <a:spLocks noChangeArrowheads="1"/>
          </p:cNvSpPr>
          <p:nvPr/>
        </p:nvSpPr>
        <p:spPr bwMode="auto">
          <a:xfrm>
            <a:off x="4805363" y="3176588"/>
            <a:ext cx="4159250" cy="1944687"/>
          </a:xfrm>
          <a:prstGeom prst="roundRect">
            <a:avLst>
              <a:gd name="adj" fmla="val 16667"/>
            </a:avLst>
          </a:prstGeom>
          <a:noFill/>
          <a:ln w="19050" cap="rnd">
            <a:solidFill>
              <a:srgbClr val="014D23"/>
            </a:solidFill>
            <a:prstDash val="sysDot"/>
            <a:round/>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nSpc>
                <a:spcPct val="120000"/>
              </a:lnSpc>
              <a:defRPr/>
            </a:pPr>
            <a:r>
              <a:rPr lang="zh-CN" altLang="en-US" b="1">
                <a:solidFill>
                  <a:srgbClr val="FFC000">
                    <a:lumMod val="50000"/>
                  </a:srgbClr>
                </a:solidFill>
                <a:latin typeface="微软雅黑"/>
                <a:ea typeface="微软雅黑"/>
                <a:sym typeface="+mn-ea"/>
              </a:rPr>
              <a:t>牢房升级：</a:t>
            </a:r>
            <a:r>
              <a:rPr lang="zh-CN" altLang="en-US">
                <a:solidFill>
                  <a:prstClr val="black"/>
                </a:solidFill>
                <a:latin typeface="微软雅黑"/>
                <a:ea typeface="微软雅黑"/>
                <a:sym typeface="+mn-ea"/>
              </a:rPr>
              <a:t>每晚82美元；</a:t>
            </a:r>
          </a:p>
          <a:p>
            <a:pPr lvl="0">
              <a:lnSpc>
                <a:spcPct val="120000"/>
              </a:lnSpc>
              <a:defRPr/>
            </a:pPr>
            <a:r>
              <a:rPr lang="zh-CN" altLang="en-US" b="1">
                <a:solidFill>
                  <a:srgbClr val="FFC000">
                    <a:lumMod val="50000"/>
                  </a:srgbClr>
                </a:solidFill>
                <a:latin typeface="微软雅黑"/>
                <a:ea typeface="微软雅黑"/>
                <a:sym typeface="+mn-ea"/>
              </a:rPr>
              <a:t>印度妈妈的代孕服务：</a:t>
            </a:r>
            <a:r>
              <a:rPr lang="zh-CN" altLang="en-US">
                <a:solidFill>
                  <a:prstClr val="black"/>
                </a:solidFill>
                <a:latin typeface="微软雅黑"/>
                <a:ea typeface="微软雅黑"/>
                <a:sym typeface="+mn-ea"/>
              </a:rPr>
              <a:t>每位6250美元；</a:t>
            </a:r>
          </a:p>
          <a:p>
            <a:pPr lvl="0">
              <a:lnSpc>
                <a:spcPct val="120000"/>
              </a:lnSpc>
              <a:defRPr/>
            </a:pPr>
            <a:r>
              <a:rPr lang="zh-CN" altLang="en-US" b="1">
                <a:solidFill>
                  <a:srgbClr val="FFC000">
                    <a:lumMod val="50000"/>
                  </a:srgbClr>
                </a:solidFill>
                <a:latin typeface="微软雅黑"/>
                <a:ea typeface="微软雅黑"/>
                <a:sym typeface="+mn-ea"/>
              </a:rPr>
              <a:t>新药实验对象：</a:t>
            </a:r>
            <a:r>
              <a:rPr lang="zh-CN" altLang="en-US">
                <a:solidFill>
                  <a:prstClr val="black"/>
                </a:solidFill>
                <a:latin typeface="微软雅黑"/>
                <a:ea typeface="微软雅黑"/>
                <a:sym typeface="+mn-ea"/>
              </a:rPr>
              <a:t>7500美元/位；</a:t>
            </a:r>
          </a:p>
          <a:p>
            <a:pPr lvl="0">
              <a:lnSpc>
                <a:spcPct val="120000"/>
              </a:lnSpc>
              <a:defRPr/>
            </a:pPr>
            <a:r>
              <a:rPr lang="zh-CN" altLang="en-US" b="1">
                <a:solidFill>
                  <a:srgbClr val="FFC000">
                    <a:lumMod val="50000"/>
                  </a:srgbClr>
                </a:solidFill>
                <a:latin typeface="微软雅黑"/>
                <a:ea typeface="微软雅黑"/>
                <a:sym typeface="+mn-ea"/>
              </a:rPr>
              <a:t>为私人军事公司去非洲或中东打仗：</a:t>
            </a:r>
          </a:p>
          <a:p>
            <a:pPr lvl="0">
              <a:lnSpc>
                <a:spcPct val="120000"/>
              </a:lnSpc>
              <a:defRPr/>
            </a:pPr>
            <a:r>
              <a:rPr lang="zh-CN" altLang="en-US">
                <a:solidFill>
                  <a:prstClr val="black"/>
                </a:solidFill>
                <a:latin typeface="微软雅黑"/>
                <a:ea typeface="微软雅黑"/>
                <a:sym typeface="+mn-ea"/>
              </a:rPr>
              <a:t>每天250-1000美元。</a:t>
            </a:r>
            <a:endParaRPr lang="zh-CN" altLang="en-US" i="1" u="sng" dirty="0">
              <a:solidFill>
                <a:prstClr val="black"/>
              </a:solidFill>
              <a:latin typeface="微软雅黑"/>
              <a:ea typeface="微软雅黑"/>
              <a:sym typeface="+mn-ea"/>
            </a:endParaRPr>
          </a:p>
        </p:txBody>
      </p:sp>
      <p:sp>
        <p:nvSpPr>
          <p:cNvPr id="58375" name="爆炸形 2 3">
            <a:extLst>
              <a:ext uri="{FF2B5EF4-FFF2-40B4-BE49-F238E27FC236}">
                <a16:creationId xmlns:a16="http://schemas.microsoft.com/office/drawing/2014/main" id="{99DF5303-7A10-4642-8BDC-7DB0BA00C7CE}"/>
              </a:ext>
            </a:extLst>
          </p:cNvPr>
          <p:cNvSpPr>
            <a:spLocks noChangeArrowheads="1"/>
          </p:cNvSpPr>
          <p:nvPr/>
        </p:nvSpPr>
        <p:spPr bwMode="auto">
          <a:xfrm rot="952200">
            <a:off x="134938" y="2165350"/>
            <a:ext cx="4498975" cy="4233863"/>
          </a:xfrm>
          <a:prstGeom prst="irregularSeal2">
            <a:avLst/>
          </a:prstGeom>
          <a:solidFill>
            <a:schemeClr val="accent4">
              <a:lumMod val="40000"/>
              <a:lumOff val="60000"/>
              <a:alpha val="54901"/>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a:ea typeface="宋体" panose="02010600030101010101" pitchFamily="2" charset="-122"/>
            </a:endParaRPr>
          </a:p>
        </p:txBody>
      </p:sp>
      <p:sp>
        <p:nvSpPr>
          <p:cNvPr id="58376" name="Rectangle 7">
            <a:extLst>
              <a:ext uri="{FF2B5EF4-FFF2-40B4-BE49-F238E27FC236}">
                <a16:creationId xmlns:a16="http://schemas.microsoft.com/office/drawing/2014/main" id="{C10AF347-6DA3-42A4-B2DD-3A35044916BB}"/>
              </a:ext>
            </a:extLst>
          </p:cNvPr>
          <p:cNvSpPr>
            <a:spLocks noGrp="1" noChangeArrowheads="1"/>
          </p:cNvSpPr>
          <p:nvPr/>
        </p:nvSpPr>
        <p:spPr bwMode="auto">
          <a:xfrm>
            <a:off x="963613" y="3371850"/>
            <a:ext cx="3448050" cy="2087563"/>
          </a:xfrm>
          <a:prstGeom prst="rect">
            <a:avLst/>
          </a:prstGeom>
          <a:no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ts val="2500"/>
              </a:lnSpc>
              <a:spcBef>
                <a:spcPct val="20000"/>
              </a:spcBef>
              <a:defRPr/>
            </a:pPr>
            <a:r>
              <a:rPr lang="zh-CN" altLang="en-US" sz="2400" b="1" dirty="0">
                <a:solidFill>
                  <a:srgbClr val="014D23"/>
                </a:solidFill>
                <a:latin typeface="+mj-ea"/>
                <a:ea typeface="+mj-ea"/>
                <a:sym typeface="黑体" panose="02010609060101010101" pitchFamily="49" charset="-122"/>
              </a:rPr>
              <a:t>案例：</a:t>
            </a:r>
            <a:endParaRPr lang="en-US" altLang="zh-CN" sz="2400" b="1" dirty="0">
              <a:solidFill>
                <a:srgbClr val="014D23"/>
              </a:solidFill>
              <a:latin typeface="+mj-ea"/>
              <a:ea typeface="+mj-ea"/>
              <a:sym typeface="黑体" panose="02010609060101010101" pitchFamily="49" charset="-122"/>
            </a:endParaRPr>
          </a:p>
          <a:p>
            <a:pPr>
              <a:spcBef>
                <a:spcPct val="20000"/>
              </a:spcBef>
              <a:defRPr/>
            </a:pPr>
            <a:r>
              <a:rPr lang="zh-CN" altLang="en-US" sz="2400" dirty="0">
                <a:latin typeface="+mj-ea"/>
                <a:ea typeface="+mj-ea"/>
                <a:sym typeface="黑体" panose="02010609060101010101" pitchFamily="49" charset="-122"/>
              </a:rPr>
              <a:t>金钱选举；</a:t>
            </a:r>
          </a:p>
          <a:p>
            <a:pPr>
              <a:spcBef>
                <a:spcPct val="20000"/>
              </a:spcBef>
              <a:defRPr/>
            </a:pPr>
            <a:r>
              <a:rPr lang="zh-CN" altLang="en-US" sz="2400" dirty="0">
                <a:latin typeface="+mj-ea"/>
                <a:ea typeface="+mj-ea"/>
                <a:sym typeface="黑体" panose="02010609060101010101" pitchFamily="49" charset="-122"/>
              </a:rPr>
              <a:t>资本支配政治；</a:t>
            </a:r>
          </a:p>
          <a:p>
            <a:pPr>
              <a:spcBef>
                <a:spcPct val="20000"/>
              </a:spcBef>
              <a:defRPr/>
            </a:pPr>
            <a:r>
              <a:rPr lang="zh-CN" altLang="en-US" sz="2400" dirty="0">
                <a:latin typeface="+mj-ea"/>
                <a:ea typeface="+mj-ea"/>
                <a:sym typeface="黑体" panose="02010609060101010101" pitchFamily="49" charset="-122"/>
              </a:rPr>
              <a:t>金钱可以买什么？</a:t>
            </a:r>
          </a:p>
          <a:p>
            <a:pPr>
              <a:lnSpc>
                <a:spcPct val="80000"/>
              </a:lnSpc>
              <a:spcBef>
                <a:spcPct val="20000"/>
              </a:spcBef>
              <a:defRPr/>
            </a:pPr>
            <a:endParaRPr lang="zh-CN" altLang="en-US" sz="2400" dirty="0">
              <a:latin typeface="+mj-ea"/>
              <a:ea typeface="+mj-ea"/>
              <a:sym typeface="黑体" panose="02010609060101010101" pitchFamily="49" charset="-122"/>
            </a:endParaRPr>
          </a:p>
        </p:txBody>
      </p:sp>
      <p:sp>
        <p:nvSpPr>
          <p:cNvPr id="8" name="文本框 7">
            <a:extLst>
              <a:ext uri="{FF2B5EF4-FFF2-40B4-BE49-F238E27FC236}">
                <a16:creationId xmlns:a16="http://schemas.microsoft.com/office/drawing/2014/main" id="{F1DEEB48-0CE4-4C8F-94A6-52B758D14390}"/>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一、资本主义政治制度及其本质</a:t>
            </a:r>
          </a:p>
        </p:txBody>
      </p:sp>
    </p:spTree>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63">
            <a:extLst>
              <a:ext uri="{FF2B5EF4-FFF2-40B4-BE49-F238E27FC236}">
                <a16:creationId xmlns:a16="http://schemas.microsoft.com/office/drawing/2014/main" id="{F1020303-F436-46D3-BF4D-5125E38BA1AC}"/>
              </a:ext>
            </a:extLst>
          </p:cNvPr>
          <p:cNvSpPr/>
          <p:nvPr/>
        </p:nvSpPr>
        <p:spPr>
          <a:xfrm>
            <a:off x="545656" y="2397043"/>
            <a:ext cx="8262303" cy="3564844"/>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圆角矩形 15">
            <a:extLst>
              <a:ext uri="{FF2B5EF4-FFF2-40B4-BE49-F238E27FC236}">
                <a16:creationId xmlns:a16="http://schemas.microsoft.com/office/drawing/2014/main" id="{CD711BB3-5247-45AB-B6EB-63B751E00672}"/>
              </a:ext>
            </a:extLst>
          </p:cNvPr>
          <p:cNvSpPr/>
          <p:nvPr/>
        </p:nvSpPr>
        <p:spPr bwMode="auto">
          <a:xfrm>
            <a:off x="614363" y="1339850"/>
            <a:ext cx="430688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资本主义民主制度的本质</a:t>
            </a:r>
          </a:p>
        </p:txBody>
      </p:sp>
      <p:sp>
        <p:nvSpPr>
          <p:cNvPr id="7" name="文本框 6">
            <a:extLst>
              <a:ext uri="{FF2B5EF4-FFF2-40B4-BE49-F238E27FC236}">
                <a16:creationId xmlns:a16="http://schemas.microsoft.com/office/drawing/2014/main" id="{83D023DE-5E41-40DB-B90E-597FEA1F32EE}"/>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一、资本主义政治制度及其本质</a:t>
            </a:r>
          </a:p>
        </p:txBody>
      </p:sp>
      <p:sp>
        <p:nvSpPr>
          <p:cNvPr id="60423" name="文本框 1">
            <a:extLst>
              <a:ext uri="{FF2B5EF4-FFF2-40B4-BE49-F238E27FC236}">
                <a16:creationId xmlns:a16="http://schemas.microsoft.com/office/drawing/2014/main" id="{1E438477-1364-4A3B-A12A-4BA1D6E30489}"/>
              </a:ext>
            </a:extLst>
          </p:cNvPr>
          <p:cNvSpPr txBox="1">
            <a:spLocks noChangeArrowheads="1"/>
          </p:cNvSpPr>
          <p:nvPr/>
        </p:nvSpPr>
        <p:spPr bwMode="auto">
          <a:xfrm>
            <a:off x="1009650" y="2954338"/>
            <a:ext cx="7334250"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资本主义国家的政治统治是通过具体的政治制度实现的，主要有资本主义的民主与法制、政权组织形式、选举制度、政党制度等。</a:t>
            </a:r>
          </a:p>
          <a:p>
            <a:pPr algn="just">
              <a:lnSpc>
                <a:spcPct val="120000"/>
              </a:lnSpc>
              <a:spcBef>
                <a:spcPts val="1400"/>
              </a:spcBef>
              <a:buFont typeface="Arial" panose="020B0604020202020204" pitchFamily="34" charset="0"/>
              <a:buNone/>
            </a:pPr>
            <a:r>
              <a:rPr lang="zh-CN" altLang="en-US" sz="2400" dirty="0"/>
              <a:t>资本主义政治制度本质上是资产阶级进行政治统治和社会管理的手段和方式，是为资产阶级专政服务的。</a:t>
            </a:r>
          </a:p>
        </p:txBody>
      </p:sp>
    </p:spTree>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13F1467E-F52B-4AFF-8F2F-BD74E343F7E4}"/>
              </a:ext>
            </a:extLst>
          </p:cNvPr>
          <p:cNvSpPr/>
          <p:nvPr/>
        </p:nvSpPr>
        <p:spPr bwMode="auto">
          <a:xfrm>
            <a:off x="614363" y="1112838"/>
            <a:ext cx="43068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资本主义民主制度的局限性</a:t>
            </a:r>
          </a:p>
        </p:txBody>
      </p:sp>
      <p:pic>
        <p:nvPicPr>
          <p:cNvPr id="60423" name="Picture 8">
            <a:extLst>
              <a:ext uri="{FF2B5EF4-FFF2-40B4-BE49-F238E27FC236}">
                <a16:creationId xmlns:a16="http://schemas.microsoft.com/office/drawing/2014/main" id="{E1973D61-AD71-41E3-A2E9-6DF4E02BA930}"/>
              </a:ext>
            </a:extLst>
          </p:cNvPr>
          <p:cNvPicPr>
            <a:picLocks noChangeAspect="1" noChangeArrowheads="1"/>
          </p:cNvPicPr>
          <p:nvPr/>
        </p:nvPicPr>
        <p:blipFill>
          <a:blip r:embed="rId2" cstate="print"/>
          <a:srcRect/>
          <a:stretch>
            <a:fillRect/>
          </a:stretch>
        </p:blipFill>
        <p:spPr bwMode="auto">
          <a:xfrm>
            <a:off x="2605647" y="4227916"/>
            <a:ext cx="3771899" cy="2208212"/>
          </a:xfrm>
          <a:prstGeom prst="rect">
            <a:avLst/>
          </a:prstGeom>
          <a:ln>
            <a:noFill/>
          </a:ln>
          <a:effectLst>
            <a:softEdge rad="112500"/>
          </a:effectLst>
        </p:spPr>
      </p:pic>
      <p:sp>
        <p:nvSpPr>
          <p:cNvPr id="7" name="文本框 6">
            <a:extLst>
              <a:ext uri="{FF2B5EF4-FFF2-40B4-BE49-F238E27FC236}">
                <a16:creationId xmlns:a16="http://schemas.microsoft.com/office/drawing/2014/main" id="{05FB61B2-C20F-4C62-89CE-E438EC1370B2}"/>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一、资本主义政治制度及其本质</a:t>
            </a:r>
          </a:p>
        </p:txBody>
      </p:sp>
      <p:sp>
        <p:nvSpPr>
          <p:cNvPr id="61445" name="文本框 1">
            <a:extLst>
              <a:ext uri="{FF2B5EF4-FFF2-40B4-BE49-F238E27FC236}">
                <a16:creationId xmlns:a16="http://schemas.microsoft.com/office/drawing/2014/main" id="{DC8D0FCB-87C2-4194-8748-9269D99153FA}"/>
              </a:ext>
            </a:extLst>
          </p:cNvPr>
          <p:cNvSpPr txBox="1">
            <a:spLocks noChangeArrowheads="1"/>
          </p:cNvSpPr>
          <p:nvPr/>
        </p:nvSpPr>
        <p:spPr bwMode="auto">
          <a:xfrm>
            <a:off x="708025" y="1901825"/>
            <a:ext cx="77279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AutoNum type="arabicPeriod"/>
            </a:pPr>
            <a:r>
              <a:rPr lang="zh-CN" altLang="en-US" sz="2400" dirty="0"/>
              <a:t>资本主义的民主是金钱操纵下的民主，实际是资产阶级精英统治下的民主。</a:t>
            </a:r>
          </a:p>
          <a:p>
            <a:pPr algn="just">
              <a:buFont typeface="Arial" panose="020B0604020202020204" pitchFamily="34" charset="0"/>
              <a:buAutoNum type="arabicPeriod"/>
            </a:pPr>
            <a:r>
              <a:rPr lang="zh-CN" altLang="en-US" sz="2400" dirty="0"/>
              <a:t>法律名义上的平等掩盖着事实上的不平等。</a:t>
            </a:r>
          </a:p>
          <a:p>
            <a:pPr algn="just">
              <a:buFont typeface="Arial" panose="020B0604020202020204" pitchFamily="34" charset="0"/>
              <a:buAutoNum type="arabicPeriod"/>
            </a:pPr>
            <a:r>
              <a:rPr lang="zh-CN" altLang="en-US" sz="2400" dirty="0"/>
              <a:t>资本主义国家的政党制是一种维护资产阶级统治的政治制度。</a:t>
            </a:r>
          </a:p>
          <a:p>
            <a:pPr algn="just">
              <a:buFont typeface="Arial" panose="020B0604020202020204" pitchFamily="34" charset="0"/>
              <a:buAutoNum type="arabicPeriod"/>
            </a:pPr>
            <a:r>
              <a:rPr lang="zh-CN" altLang="en-US" sz="2400" dirty="0"/>
              <a:t>政党恶斗相互掣肘，决策效率低下，激化社会矛盾。</a:t>
            </a:r>
          </a:p>
        </p:txBody>
      </p:sp>
    </p:spTree>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A2564A5D-0CF9-4A22-9ED3-402E5C931F84}"/>
              </a:ext>
            </a:extLst>
          </p:cNvPr>
          <p:cNvSpPr/>
          <p:nvPr/>
        </p:nvSpPr>
        <p:spPr bwMode="auto">
          <a:xfrm>
            <a:off x="614363" y="1239838"/>
            <a:ext cx="43068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资本主义意识形态的形成</a:t>
            </a:r>
          </a:p>
        </p:txBody>
      </p:sp>
      <p:sp>
        <p:nvSpPr>
          <p:cNvPr id="9" name="文本框 8">
            <a:extLst>
              <a:ext uri="{FF2B5EF4-FFF2-40B4-BE49-F238E27FC236}">
                <a16:creationId xmlns:a16="http://schemas.microsoft.com/office/drawing/2014/main" id="{40248BCE-8859-4A97-A662-B88120AB64B0}"/>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二、资本主义的意识形态及其本质</a:t>
            </a:r>
          </a:p>
        </p:txBody>
      </p:sp>
      <p:sp>
        <p:nvSpPr>
          <p:cNvPr id="61448" name="Rectangle 3">
            <a:extLst>
              <a:ext uri="{FF2B5EF4-FFF2-40B4-BE49-F238E27FC236}">
                <a16:creationId xmlns:a16="http://schemas.microsoft.com/office/drawing/2014/main" id="{D9F5F7A2-271D-4B27-A4DD-2FA03C7B6735}"/>
              </a:ext>
            </a:extLst>
          </p:cNvPr>
          <p:cNvSpPr>
            <a:spLocks noGrp="1" noChangeArrowheads="1"/>
          </p:cNvSpPr>
          <p:nvPr/>
        </p:nvSpPr>
        <p:spPr bwMode="auto">
          <a:xfrm>
            <a:off x="687388" y="3803650"/>
            <a:ext cx="5184775" cy="2289175"/>
          </a:xfrm>
          <a:prstGeom prst="rect">
            <a:avLst/>
          </a:prstGeom>
          <a:noFill/>
          <a:ln w="19050">
            <a:solidFill>
              <a:srgbClr val="014D23"/>
            </a:solidFill>
            <a:prstDash val="sysDot"/>
            <a:miter lim="800000"/>
          </a:ln>
        </p:spPr>
        <p:txBody>
          <a:bodyPr lIns="251968" tIns="179959" rIns="251968" bIns="179959"/>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20000"/>
              </a:lnSpc>
              <a:spcBef>
                <a:spcPts val="800"/>
              </a:spcBef>
              <a:defRPr/>
            </a:pPr>
            <a:r>
              <a:rPr lang="zh-CN" altLang="en-US" dirty="0">
                <a:latin typeface="+mj-ea"/>
                <a:ea typeface="+mj-ea"/>
                <a:sym typeface="楷体" panose="02010609060101010101" pitchFamily="49" charset="-122"/>
              </a:rPr>
              <a:t>形成了</a:t>
            </a:r>
            <a:r>
              <a:rPr lang="zh-CN" altLang="en-US" dirty="0">
                <a:solidFill>
                  <a:srgbClr val="FF0000"/>
                </a:solidFill>
                <a:latin typeface="+mj-ea"/>
                <a:ea typeface="+mj-ea"/>
                <a:sym typeface="楷体" panose="02010609060101010101" pitchFamily="49" charset="-122"/>
              </a:rPr>
              <a:t>民主、自由、平等、博爱</a:t>
            </a:r>
            <a:r>
              <a:rPr lang="zh-CN" altLang="en-US" dirty="0">
                <a:latin typeface="+mj-ea"/>
                <a:ea typeface="+mj-ea"/>
                <a:sym typeface="楷体" panose="02010609060101010101" pitchFamily="49" charset="-122"/>
              </a:rPr>
              <a:t>的观念，是人类精神的一次大解放。（历史进步性）</a:t>
            </a:r>
          </a:p>
          <a:p>
            <a:pPr>
              <a:lnSpc>
                <a:spcPct val="120000"/>
              </a:lnSpc>
              <a:spcBef>
                <a:spcPts val="800"/>
              </a:spcBef>
              <a:defRPr/>
            </a:pPr>
            <a:r>
              <a:rPr lang="zh-CN" altLang="en-US" dirty="0">
                <a:latin typeface="+mj-ea"/>
                <a:ea typeface="+mj-ea"/>
                <a:sym typeface="楷体" panose="02010609060101010101" pitchFamily="49" charset="-122"/>
              </a:rPr>
              <a:t>   </a:t>
            </a:r>
          </a:p>
          <a:p>
            <a:pPr>
              <a:lnSpc>
                <a:spcPct val="120000"/>
              </a:lnSpc>
              <a:spcBef>
                <a:spcPts val="800"/>
              </a:spcBef>
              <a:defRPr/>
            </a:pPr>
            <a:r>
              <a:rPr lang="en-US" altLang="zh-CN" sz="1600" dirty="0">
                <a:latin typeface="+mj-ea"/>
                <a:ea typeface="+mj-ea"/>
                <a:sym typeface="楷体" panose="02010609060101010101" pitchFamily="49" charset="-122"/>
              </a:rPr>
              <a:t>                                              ——“</a:t>
            </a:r>
            <a:r>
              <a:rPr lang="zh-CN" altLang="en-US" sz="1600" dirty="0">
                <a:latin typeface="+mj-ea"/>
                <a:ea typeface="+mj-ea"/>
                <a:sym typeface="楷体" panose="02010609060101010101" pitchFamily="49" charset="-122"/>
              </a:rPr>
              <a:t>天赋人权”说</a:t>
            </a:r>
            <a:endParaRPr lang="en-US" altLang="zh-CN" sz="1600" dirty="0">
              <a:latin typeface="+mj-ea"/>
              <a:ea typeface="+mj-ea"/>
              <a:sym typeface="楷体" panose="02010609060101010101" pitchFamily="49" charset="-122"/>
            </a:endParaRPr>
          </a:p>
        </p:txBody>
      </p:sp>
      <p:pic>
        <p:nvPicPr>
          <p:cNvPr id="62469" name="Picture 9">
            <a:extLst>
              <a:ext uri="{FF2B5EF4-FFF2-40B4-BE49-F238E27FC236}">
                <a16:creationId xmlns:a16="http://schemas.microsoft.com/office/drawing/2014/main" id="{1CDB0130-B049-4CDB-91F7-FF5105EF9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1400" y="3644900"/>
            <a:ext cx="2359025"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文本框 1">
            <a:extLst>
              <a:ext uri="{FF2B5EF4-FFF2-40B4-BE49-F238E27FC236}">
                <a16:creationId xmlns:a16="http://schemas.microsoft.com/office/drawing/2014/main" id="{AEB1348F-C6B3-46AF-8689-3B369B13E857}"/>
              </a:ext>
            </a:extLst>
          </p:cNvPr>
          <p:cNvSpPr txBox="1">
            <a:spLocks noChangeArrowheads="1"/>
          </p:cNvSpPr>
          <p:nvPr/>
        </p:nvSpPr>
        <p:spPr bwMode="auto">
          <a:xfrm>
            <a:off x="1008063" y="1987550"/>
            <a:ext cx="7127875"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dirty="0"/>
              <a:t>资本主义意识形态是在反封建、反宗教的斗争中</a:t>
            </a:r>
            <a:r>
              <a:rPr lang="zh-CN" altLang="en-US" sz="2400" b="1" dirty="0">
                <a:solidFill>
                  <a:srgbClr val="014D23"/>
                </a:solidFill>
              </a:rPr>
              <a:t>自发产生</a:t>
            </a:r>
            <a:r>
              <a:rPr lang="zh-CN" altLang="en-US" sz="2400" dirty="0"/>
              <a:t>，资本主义国家产生后</a:t>
            </a:r>
            <a:r>
              <a:rPr lang="zh-CN" altLang="en-US" sz="2400" b="1" dirty="0">
                <a:solidFill>
                  <a:srgbClr val="014D23"/>
                </a:solidFill>
              </a:rPr>
              <a:t>自觉</a:t>
            </a:r>
            <a:r>
              <a:rPr lang="zh-CN" altLang="en-US" sz="2400" dirty="0"/>
              <a:t>完善的。</a:t>
            </a:r>
          </a:p>
          <a:p>
            <a:pPr algn="just">
              <a:lnSpc>
                <a:spcPct val="120000"/>
              </a:lnSpc>
              <a:spcBef>
                <a:spcPts val="1400"/>
              </a:spcBef>
              <a:buFont typeface="Arial" panose="020B0604020202020204" pitchFamily="34" charset="0"/>
              <a:buAutoNum type="arabicPeriod"/>
            </a:pPr>
            <a:r>
              <a:rPr lang="zh-CN" altLang="en-US" sz="2400" dirty="0"/>
              <a:t>其理论依据</a:t>
            </a:r>
            <a:r>
              <a:rPr lang="en-US" altLang="zh-CN" sz="2400" dirty="0"/>
              <a:t>——</a:t>
            </a:r>
            <a:r>
              <a:rPr lang="zh-CN" altLang="en-US" sz="2400" dirty="0"/>
              <a:t>资产阶级人性论（人道主义）。</a:t>
            </a:r>
          </a:p>
        </p:txBody>
      </p:sp>
    </p:spTree>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21321967-BCBF-47F3-AE80-30F5CAA5790A}"/>
              </a:ext>
            </a:extLst>
          </p:cNvPr>
          <p:cNvSpPr/>
          <p:nvPr/>
        </p:nvSpPr>
        <p:spPr bwMode="auto">
          <a:xfrm>
            <a:off x="614363" y="1239838"/>
            <a:ext cx="43068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资本主义意识形态的本质</a:t>
            </a:r>
          </a:p>
        </p:txBody>
      </p:sp>
      <p:sp>
        <p:nvSpPr>
          <p:cNvPr id="6" name="文本框 5">
            <a:extLst>
              <a:ext uri="{FF2B5EF4-FFF2-40B4-BE49-F238E27FC236}">
                <a16:creationId xmlns:a16="http://schemas.microsoft.com/office/drawing/2014/main" id="{BAD1A420-F8BB-45EF-8315-CA49A60058DC}"/>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二、资本主义的意识形态及其本质</a:t>
            </a:r>
          </a:p>
        </p:txBody>
      </p:sp>
      <p:sp>
        <p:nvSpPr>
          <p:cNvPr id="63492" name="文本框 1">
            <a:extLst>
              <a:ext uri="{FF2B5EF4-FFF2-40B4-BE49-F238E27FC236}">
                <a16:creationId xmlns:a16="http://schemas.microsoft.com/office/drawing/2014/main" id="{810D7907-9103-4104-BC7D-2C0578851CC7}"/>
              </a:ext>
            </a:extLst>
          </p:cNvPr>
          <p:cNvSpPr txBox="1">
            <a:spLocks noChangeArrowheads="1"/>
          </p:cNvSpPr>
          <p:nvPr/>
        </p:nvSpPr>
        <p:spPr bwMode="auto">
          <a:xfrm>
            <a:off x="441325" y="4956175"/>
            <a:ext cx="79676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Font typeface="Arial" panose="020B0604020202020204" pitchFamily="34" charset="0"/>
              <a:buNone/>
            </a:pPr>
            <a:r>
              <a:rPr lang="zh-CN" altLang="en-US" sz="2400" b="1" dirty="0"/>
              <a:t>“独立”、“自由”的人，有权自由出卖自己的劳动力。</a:t>
            </a:r>
            <a:r>
              <a:rPr lang="zh-CN" altLang="en-US" sz="2400" dirty="0"/>
              <a:t> </a:t>
            </a:r>
          </a:p>
          <a:p>
            <a:pPr algn="just">
              <a:lnSpc>
                <a:spcPct val="120000"/>
              </a:lnSpc>
              <a:buFont typeface="Arial" panose="020B0604020202020204" pitchFamily="34" charset="0"/>
              <a:buNone/>
            </a:pPr>
            <a:r>
              <a:rPr lang="zh-CN" altLang="en-US" sz="2400" b="1" dirty="0">
                <a:solidFill>
                  <a:srgbClr val="014D23"/>
                </a:solidFill>
              </a:rPr>
              <a:t>“天赋人权”，“个性解放” </a:t>
            </a:r>
          </a:p>
          <a:p>
            <a:pPr algn="r">
              <a:lnSpc>
                <a:spcPct val="120000"/>
              </a:lnSpc>
              <a:buFont typeface="Arial" panose="020B0604020202020204" pitchFamily="34" charset="0"/>
              <a:buNone/>
            </a:pPr>
            <a:r>
              <a:rPr lang="en-US" altLang="zh-CN" sz="2400" dirty="0"/>
              <a:t>——</a:t>
            </a:r>
            <a:r>
              <a:rPr lang="zh-CN" altLang="en-US" sz="2400" dirty="0"/>
              <a:t>个人主义 </a:t>
            </a:r>
            <a:r>
              <a:rPr lang="en-US" altLang="zh-CN" sz="2400" dirty="0"/>
              <a:t>+ </a:t>
            </a:r>
            <a:r>
              <a:rPr lang="zh-CN" altLang="en-US" sz="2400" dirty="0"/>
              <a:t>掠夺本性 </a:t>
            </a:r>
            <a:r>
              <a:rPr lang="en-US" altLang="zh-CN" sz="2400" dirty="0"/>
              <a:t>= </a:t>
            </a:r>
            <a:r>
              <a:rPr lang="zh-CN" altLang="en-US" sz="2400" dirty="0"/>
              <a:t>利己主义 </a:t>
            </a:r>
          </a:p>
        </p:txBody>
      </p:sp>
      <p:grpSp>
        <p:nvGrpSpPr>
          <p:cNvPr id="63493" name="组合 3">
            <a:extLst>
              <a:ext uri="{FF2B5EF4-FFF2-40B4-BE49-F238E27FC236}">
                <a16:creationId xmlns:a16="http://schemas.microsoft.com/office/drawing/2014/main" id="{9CB91922-B325-4832-A0D6-1E5F7032F8A7}"/>
              </a:ext>
            </a:extLst>
          </p:cNvPr>
          <p:cNvGrpSpPr>
            <a:grpSpLocks/>
          </p:cNvGrpSpPr>
          <p:nvPr/>
        </p:nvGrpSpPr>
        <p:grpSpPr bwMode="auto">
          <a:xfrm>
            <a:off x="509588" y="2181225"/>
            <a:ext cx="8124825" cy="2495550"/>
            <a:chOff x="284332" y="2090686"/>
            <a:chExt cx="8124563" cy="2494014"/>
          </a:xfrm>
        </p:grpSpPr>
        <p:sp>
          <p:nvSpPr>
            <p:cNvPr id="8" name="ísḷïḍé">
              <a:extLst>
                <a:ext uri="{FF2B5EF4-FFF2-40B4-BE49-F238E27FC236}">
                  <a16:creationId xmlns:a16="http://schemas.microsoft.com/office/drawing/2014/main" id="{5258B93A-A423-4789-9BA7-6126EA432A58}"/>
                </a:ext>
              </a:extLst>
            </p:cNvPr>
            <p:cNvSpPr/>
            <p:nvPr/>
          </p:nvSpPr>
          <p:spPr bwMode="auto">
            <a:xfrm>
              <a:off x="284332" y="2090686"/>
              <a:ext cx="4871880" cy="2494014"/>
            </a:xfrm>
            <a:prstGeom prst="roundRect">
              <a:avLst>
                <a:gd name="adj" fmla="val 2415"/>
              </a:avLst>
            </a:prstGeom>
            <a:gradFill flip="none" rotWithShape="1">
              <a:gsLst>
                <a:gs pos="0">
                  <a:schemeClr val="accent6">
                    <a:lumMod val="75000"/>
                    <a:alpha val="30000"/>
                  </a:schemeClr>
                </a:gs>
                <a:gs pos="100000">
                  <a:srgbClr val="014D23">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a:lnSpc>
                  <a:spcPct val="130000"/>
                </a:lnSpc>
                <a:defRPr/>
              </a:pPr>
              <a:endParaRPr lang="zh-CN" altLang="en-US" sz="900" kern="0" dirty="0">
                <a:solidFill>
                  <a:srgbClr val="000000">
                    <a:lumMod val="75000"/>
                    <a:lumOff val="25000"/>
                  </a:srgbClr>
                </a:solidFill>
                <a:latin typeface="Arial" panose="020B0604020202020204"/>
              </a:endParaRPr>
            </a:p>
          </p:txBody>
        </p:sp>
        <p:sp>
          <p:nvSpPr>
            <p:cNvPr id="63495" name="文本框 2">
              <a:extLst>
                <a:ext uri="{FF2B5EF4-FFF2-40B4-BE49-F238E27FC236}">
                  <a16:creationId xmlns:a16="http://schemas.microsoft.com/office/drawing/2014/main" id="{99A20FD2-E684-4E89-9808-0AB08D57DAEF}"/>
                </a:ext>
              </a:extLst>
            </p:cNvPr>
            <p:cNvSpPr txBox="1">
              <a:spLocks noChangeArrowheads="1"/>
            </p:cNvSpPr>
            <p:nvPr/>
          </p:nvSpPr>
          <p:spPr bwMode="auto">
            <a:xfrm>
              <a:off x="633539" y="2202639"/>
              <a:ext cx="4173452" cy="230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dirty="0">
                  <a:solidFill>
                    <a:srgbClr val="014D23"/>
                  </a:solidFill>
                </a:rPr>
                <a:t>第一，</a:t>
              </a:r>
              <a:r>
                <a:rPr lang="zh-CN" altLang="en-US" sz="2400" dirty="0"/>
                <a:t>资本主义意识形态是资本主义社会条件下的观念上层建筑，是</a:t>
              </a:r>
              <a:r>
                <a:rPr lang="zh-CN" altLang="en-US" sz="2400" dirty="0">
                  <a:solidFill>
                    <a:srgbClr val="FF0000"/>
                  </a:solidFill>
                </a:rPr>
                <a:t>为</a:t>
              </a:r>
              <a:r>
                <a:rPr lang="zh-CN" altLang="en-US" sz="2400" dirty="0"/>
                <a:t>资本主义的</a:t>
              </a:r>
              <a:r>
                <a:rPr lang="zh-CN" altLang="en-US" sz="2400" dirty="0">
                  <a:solidFill>
                    <a:srgbClr val="FF0000"/>
                  </a:solidFill>
                </a:rPr>
                <a:t>经济基础服务</a:t>
              </a:r>
              <a:r>
                <a:rPr lang="zh-CN" altLang="en-US" sz="2400" dirty="0"/>
                <a:t>的，因而是</a:t>
              </a:r>
              <a:r>
                <a:rPr lang="zh-CN" altLang="en-US" sz="2400" dirty="0">
                  <a:solidFill>
                    <a:srgbClr val="FF0000"/>
                  </a:solidFill>
                </a:rPr>
                <a:t>为</a:t>
              </a:r>
              <a:r>
                <a:rPr lang="zh-CN" altLang="en-US" sz="2400" dirty="0"/>
                <a:t>资本主义国家的</a:t>
              </a:r>
              <a:r>
                <a:rPr lang="zh-CN" altLang="en-US" sz="2400" dirty="0">
                  <a:solidFill>
                    <a:srgbClr val="FF0000"/>
                  </a:solidFill>
                </a:rPr>
                <a:t>政治上层建筑服务</a:t>
              </a:r>
              <a:r>
                <a:rPr lang="zh-CN" altLang="en-US" sz="2400" dirty="0"/>
                <a:t>的。</a:t>
              </a:r>
            </a:p>
          </p:txBody>
        </p:sp>
        <p:sp>
          <p:nvSpPr>
            <p:cNvPr id="10" name="ísḷïḍé">
              <a:extLst>
                <a:ext uri="{FF2B5EF4-FFF2-40B4-BE49-F238E27FC236}">
                  <a16:creationId xmlns:a16="http://schemas.microsoft.com/office/drawing/2014/main" id="{52833F76-0027-4C33-BD75-51C9FF14C997}"/>
                </a:ext>
              </a:extLst>
            </p:cNvPr>
            <p:cNvSpPr/>
            <p:nvPr/>
          </p:nvSpPr>
          <p:spPr bwMode="auto">
            <a:xfrm>
              <a:off x="5505451" y="2090686"/>
              <a:ext cx="2903444" cy="2494014"/>
            </a:xfrm>
            <a:prstGeom prst="roundRect">
              <a:avLst>
                <a:gd name="adj" fmla="val 2415"/>
              </a:avLst>
            </a:prstGeom>
            <a:gradFill flip="none" rotWithShape="1">
              <a:gsLst>
                <a:gs pos="0">
                  <a:schemeClr val="accent6">
                    <a:lumMod val="75000"/>
                    <a:alpha val="30000"/>
                  </a:schemeClr>
                </a:gs>
                <a:gs pos="100000">
                  <a:srgbClr val="014D23">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a:lnSpc>
                  <a:spcPct val="130000"/>
                </a:lnSpc>
                <a:defRPr/>
              </a:pPr>
              <a:endParaRPr lang="zh-CN" altLang="en-US" sz="900" kern="0" dirty="0">
                <a:solidFill>
                  <a:srgbClr val="000000">
                    <a:lumMod val="75000"/>
                    <a:lumOff val="25000"/>
                  </a:srgbClr>
                </a:solidFill>
                <a:latin typeface="Arial" panose="020B0604020202020204"/>
              </a:endParaRPr>
            </a:p>
          </p:txBody>
        </p:sp>
        <p:sp>
          <p:nvSpPr>
            <p:cNvPr id="63497" name="文本框 10">
              <a:extLst>
                <a:ext uri="{FF2B5EF4-FFF2-40B4-BE49-F238E27FC236}">
                  <a16:creationId xmlns:a16="http://schemas.microsoft.com/office/drawing/2014/main" id="{58BB306D-2691-47DB-92E6-6445CE869ADF}"/>
                </a:ext>
              </a:extLst>
            </p:cNvPr>
            <p:cNvSpPr txBox="1">
              <a:spLocks noChangeArrowheads="1"/>
            </p:cNvSpPr>
            <p:nvPr/>
          </p:nvSpPr>
          <p:spPr bwMode="auto">
            <a:xfrm>
              <a:off x="5899149" y="2202638"/>
              <a:ext cx="2116004" cy="230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dirty="0">
                  <a:solidFill>
                    <a:srgbClr val="014D23"/>
                  </a:solidFill>
                </a:rPr>
                <a:t>第二，</a:t>
              </a:r>
              <a:r>
                <a:rPr lang="zh-CN" altLang="en-US" sz="2400" dirty="0"/>
                <a:t>资本主义意识形态是</a:t>
              </a:r>
              <a:r>
                <a:rPr lang="zh-CN" altLang="en-US" sz="2400" dirty="0">
                  <a:solidFill>
                    <a:srgbClr val="FF0000"/>
                  </a:solidFill>
                </a:rPr>
                <a:t>资产阶级的阶级意识</a:t>
              </a:r>
              <a:r>
                <a:rPr lang="zh-CN" altLang="en-US" sz="2400" dirty="0"/>
                <a:t>的集中体现。　　</a:t>
              </a:r>
            </a:p>
          </p:txBody>
        </p:sp>
      </p:grpSp>
    </p:spTree>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E709A8B4-8135-4491-BA98-1B6A41B95855}"/>
              </a:ext>
            </a:extLst>
          </p:cNvPr>
          <p:cNvSpPr/>
          <p:nvPr/>
        </p:nvSpPr>
        <p:spPr bwMode="auto">
          <a:xfrm>
            <a:off x="614363" y="1163638"/>
            <a:ext cx="640715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资产阶级利己主义的突出表现是</a:t>
            </a:r>
            <a:r>
              <a:rPr lang="zh-CN" altLang="en-US" sz="2400" b="1" dirty="0">
                <a:solidFill>
                  <a:srgbClr val="FF0000"/>
                </a:solidFill>
                <a:latin typeface="微软雅黑" panose="020B0503020204020204" pitchFamily="34" charset="-122"/>
                <a:sym typeface="+mn-ea"/>
              </a:rPr>
              <a:t>拜金主义</a:t>
            </a:r>
          </a:p>
        </p:txBody>
      </p:sp>
      <p:pic>
        <p:nvPicPr>
          <p:cNvPr id="64515" name="Picture 5" descr="http://pic.baike.soso.com/p/20140319/bki-20140319152803-1643010904.jpg">
            <a:extLst>
              <a:ext uri="{FF2B5EF4-FFF2-40B4-BE49-F238E27FC236}">
                <a16:creationId xmlns:a16="http://schemas.microsoft.com/office/drawing/2014/main" id="{EA38D9B6-2B53-43BB-A0AD-D92A9153A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3025" y="4429300"/>
            <a:ext cx="2720975"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DEE7B69A-5AF1-4FF2-A692-6EC165B645E8}"/>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二、资本主义的意识形态及其本质</a:t>
            </a:r>
          </a:p>
        </p:txBody>
      </p:sp>
      <p:sp>
        <p:nvSpPr>
          <p:cNvPr id="64517" name="文本框 1">
            <a:extLst>
              <a:ext uri="{FF2B5EF4-FFF2-40B4-BE49-F238E27FC236}">
                <a16:creationId xmlns:a16="http://schemas.microsoft.com/office/drawing/2014/main" id="{1379CC1E-FB19-46A8-BB83-50F2DDCBA191}"/>
              </a:ext>
            </a:extLst>
          </p:cNvPr>
          <p:cNvSpPr txBox="1">
            <a:spLocks noChangeArrowheads="1"/>
          </p:cNvSpPr>
          <p:nvPr/>
        </p:nvSpPr>
        <p:spPr bwMode="auto">
          <a:xfrm>
            <a:off x="609600" y="1954213"/>
            <a:ext cx="7924800"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这种</a:t>
            </a:r>
            <a:r>
              <a:rPr lang="zh-CN" altLang="en-US" sz="2400" dirty="0">
                <a:solidFill>
                  <a:srgbClr val="FF0000"/>
                </a:solidFill>
              </a:rPr>
              <a:t>以赚钱为目的</a:t>
            </a:r>
            <a:r>
              <a:rPr lang="zh-CN" altLang="en-US" sz="2400" dirty="0"/>
              <a:t>的</a:t>
            </a:r>
            <a:r>
              <a:rPr lang="zh-CN" altLang="en-US" sz="2400" dirty="0">
                <a:highlight>
                  <a:srgbClr val="FFFF00"/>
                </a:highlight>
              </a:rPr>
              <a:t>利己主义</a:t>
            </a:r>
            <a:r>
              <a:rPr lang="zh-CN" altLang="en-US" sz="2400" dirty="0"/>
              <a:t>体现在资产阶级的世界观、人生观、道德观、价值观以及思维方式、生活方式等各个方面，广泛地渗透于资本主义社会的各种精神文化产品之中，支配着人们的社会心理，并且还通过各种渠道向社会主义国家传播、渗透，对无产阶级和劳动人民具有极大的腐蚀作用。</a:t>
            </a:r>
          </a:p>
        </p:txBody>
      </p:sp>
      <p:sp>
        <p:nvSpPr>
          <p:cNvPr id="2" name="文本框 1">
            <a:extLst>
              <a:ext uri="{FF2B5EF4-FFF2-40B4-BE49-F238E27FC236}">
                <a16:creationId xmlns:a16="http://schemas.microsoft.com/office/drawing/2014/main" id="{8AF96B58-D2BC-475E-A0E7-B5806B549A25}"/>
              </a:ext>
            </a:extLst>
          </p:cNvPr>
          <p:cNvSpPr txBox="1"/>
          <p:nvPr/>
        </p:nvSpPr>
        <p:spPr bwMode="auto">
          <a:xfrm>
            <a:off x="609600" y="5492623"/>
            <a:ext cx="5620513" cy="497316"/>
          </a:xfrm>
          <a:prstGeom prst="rect">
            <a:avLst/>
          </a:prstGeom>
          <a:noFill/>
          <a:ln>
            <a:noFill/>
          </a:ln>
        </p:spPr>
        <p:txBody>
          <a:bodyPr wrap="square" rtlCol="0">
            <a:spAutoFit/>
          </a:bodyPr>
          <a:lstStyle/>
          <a:p>
            <a:pPr algn="just">
              <a:lnSpc>
                <a:spcPct val="120000"/>
              </a:lnSpc>
              <a:spcBef>
                <a:spcPts val="1400"/>
              </a:spcBef>
            </a:pPr>
            <a:r>
              <a:rPr lang="en-US" altLang="zh-CN" sz="2400" dirty="0"/>
              <a:t>Q</a:t>
            </a:r>
            <a:r>
              <a:rPr lang="zh-CN" altLang="en-US" sz="2400" dirty="0"/>
              <a:t>：精致的利己主义怎么看？怎么办？</a:t>
            </a:r>
          </a:p>
        </p:txBody>
      </p:sp>
    </p:spTree>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200C0C91-0260-4289-A82C-B422E7B39C90}"/>
              </a:ext>
            </a:extLst>
          </p:cNvPr>
          <p:cNvSpPr/>
          <p:nvPr/>
        </p:nvSpPr>
        <p:spPr bwMode="auto">
          <a:xfrm>
            <a:off x="614363" y="1190625"/>
            <a:ext cx="44021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全面客观评价资本主义制度</a:t>
            </a:r>
          </a:p>
        </p:txBody>
      </p:sp>
      <p:sp>
        <p:nvSpPr>
          <p:cNvPr id="6" name="文本框 5">
            <a:extLst>
              <a:ext uri="{FF2B5EF4-FFF2-40B4-BE49-F238E27FC236}">
                <a16:creationId xmlns:a16="http://schemas.microsoft.com/office/drawing/2014/main" id="{4F808775-5865-48C9-B48E-7B1B982B762A}"/>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二、资本主义的意识形态及其本质</a:t>
            </a:r>
          </a:p>
        </p:txBody>
      </p:sp>
      <p:sp>
        <p:nvSpPr>
          <p:cNvPr id="8" name="圆角矩形 4">
            <a:extLst>
              <a:ext uri="{FF2B5EF4-FFF2-40B4-BE49-F238E27FC236}">
                <a16:creationId xmlns:a16="http://schemas.microsoft.com/office/drawing/2014/main" id="{62B8CE20-41F7-4C1C-A1BA-40CA0C6F86EB}"/>
              </a:ext>
            </a:extLst>
          </p:cNvPr>
          <p:cNvSpPr/>
          <p:nvPr/>
        </p:nvSpPr>
        <p:spPr bwMode="auto">
          <a:xfrm>
            <a:off x="620713" y="2363788"/>
            <a:ext cx="7902575" cy="3741737"/>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nvGrpSpPr>
          <p:cNvPr id="65541" name="组合 2">
            <a:extLst>
              <a:ext uri="{FF2B5EF4-FFF2-40B4-BE49-F238E27FC236}">
                <a16:creationId xmlns:a16="http://schemas.microsoft.com/office/drawing/2014/main" id="{4F27CBF4-969C-41E3-82F2-74B05BD2F7BF}"/>
              </a:ext>
            </a:extLst>
          </p:cNvPr>
          <p:cNvGrpSpPr>
            <a:grpSpLocks/>
          </p:cNvGrpSpPr>
          <p:nvPr/>
        </p:nvGrpSpPr>
        <p:grpSpPr bwMode="auto">
          <a:xfrm>
            <a:off x="1017588" y="2116138"/>
            <a:ext cx="2100262" cy="495300"/>
            <a:chOff x="1084684" y="3374658"/>
            <a:chExt cx="2099198" cy="494751"/>
          </a:xfrm>
        </p:grpSpPr>
        <p:sp>
          <p:nvSpPr>
            <p:cNvPr id="10" name="矩形 9">
              <a:extLst>
                <a:ext uri="{FF2B5EF4-FFF2-40B4-BE49-F238E27FC236}">
                  <a16:creationId xmlns:a16="http://schemas.microsoft.com/office/drawing/2014/main" id="{699A4F9E-F382-40D5-8CA2-02DB45B88779}"/>
                </a:ext>
              </a:extLst>
            </p:cNvPr>
            <p:cNvSpPr/>
            <p:nvPr/>
          </p:nvSpPr>
          <p:spPr bwMode="auto">
            <a:xfrm>
              <a:off x="1084684" y="3384015"/>
              <a:ext cx="2099198" cy="476036"/>
            </a:xfrm>
            <a:prstGeom prst="rect">
              <a:avLst/>
            </a:prstGeom>
            <a:solidFill>
              <a:srgbClr val="A5A5A5"/>
            </a:solidFill>
            <a:ln w="12700" cap="flat" cmpd="sng" algn="ctr">
              <a:noFill/>
              <a:prstDash val="solid"/>
              <a:miter lim="800000"/>
            </a:ln>
            <a:effectLst/>
            <a:scene3d>
              <a:camera prst="orthographicFront">
                <a:rot lat="0" lon="0" rev="0"/>
              </a:camera>
              <a:lightRig rig="balanced" dir="t">
                <a:rot lat="0" lon="0" rev="8700000"/>
              </a:lightRig>
            </a:scene3d>
          </p:spPr>
          <p:txBody>
            <a:bodyPr anchor="ctr"/>
            <a:lstStyle/>
            <a:p>
              <a:pPr algn="ctr" defTabSz="914400" fontAlgn="ctr">
                <a:spcBef>
                  <a:spcPts val="0"/>
                </a:spcBef>
                <a:spcAft>
                  <a:spcPts val="0"/>
                </a:spcAft>
                <a:buClr>
                  <a:srgbClr val="FF0000"/>
                </a:buClr>
                <a:buSzPct val="70000"/>
                <a:buFont typeface="Wingdings" panose="05000000000000000000" pitchFamily="2" charset="2"/>
                <a:buChar char="u"/>
                <a:defRPr/>
              </a:pPr>
              <a:endParaRPr lang="zh-CN" altLang="en-US" sz="1700" b="1" kern="0">
                <a:solidFill>
                  <a:prstClr val="white"/>
                </a:solidFill>
                <a:latin typeface="微软雅黑" panose="020B0503020204020204" pitchFamily="34" charset="-122"/>
              </a:endParaRPr>
            </a:p>
          </p:txBody>
        </p:sp>
        <p:sp>
          <p:nvSpPr>
            <p:cNvPr id="65544" name="文本框 1">
              <a:extLst>
                <a:ext uri="{FF2B5EF4-FFF2-40B4-BE49-F238E27FC236}">
                  <a16:creationId xmlns:a16="http://schemas.microsoft.com/office/drawing/2014/main" id="{32F660CF-0CBC-4BB9-BB70-C734111B2A68}"/>
                </a:ext>
              </a:extLst>
            </p:cNvPr>
            <p:cNvSpPr txBox="1">
              <a:spLocks noChangeArrowheads="1"/>
            </p:cNvSpPr>
            <p:nvPr/>
          </p:nvSpPr>
          <p:spPr bwMode="auto">
            <a:xfrm>
              <a:off x="1358836" y="3374658"/>
              <a:ext cx="1550894" cy="49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solidFill>
                    <a:schemeClr val="bg1"/>
                  </a:solidFill>
                </a:rPr>
                <a:t>一方面</a:t>
              </a:r>
            </a:p>
          </p:txBody>
        </p:sp>
      </p:grpSp>
      <p:sp>
        <p:nvSpPr>
          <p:cNvPr id="65542" name="文本框 3">
            <a:extLst>
              <a:ext uri="{FF2B5EF4-FFF2-40B4-BE49-F238E27FC236}">
                <a16:creationId xmlns:a16="http://schemas.microsoft.com/office/drawing/2014/main" id="{BDFC34A5-F62C-4CCB-9C70-E7AB98CE6EDE}"/>
              </a:ext>
            </a:extLst>
          </p:cNvPr>
          <p:cNvSpPr txBox="1">
            <a:spLocks noChangeArrowheads="1"/>
          </p:cNvSpPr>
          <p:nvPr/>
        </p:nvSpPr>
        <p:spPr bwMode="auto">
          <a:xfrm>
            <a:off x="915988" y="2840038"/>
            <a:ext cx="7312025"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是巨大的历史进步。</a:t>
            </a:r>
          </a:p>
          <a:p>
            <a:pPr algn="just">
              <a:lnSpc>
                <a:spcPct val="120000"/>
              </a:lnSpc>
              <a:spcBef>
                <a:spcPts val="1400"/>
              </a:spcBef>
              <a:buFont typeface="Arial" panose="020B0604020202020204" pitchFamily="34" charset="0"/>
              <a:buNone/>
            </a:pPr>
            <a:r>
              <a:rPr lang="zh-CN" altLang="en-US" sz="2400" dirty="0"/>
              <a:t>“资产阶级在它不到一百年的阶级统治中所创造的生产力，比过去一切世代创造的全部生产力还要多，还要大。”</a:t>
            </a:r>
          </a:p>
          <a:p>
            <a:pPr algn="just">
              <a:lnSpc>
                <a:spcPct val="120000"/>
              </a:lnSpc>
              <a:spcBef>
                <a:spcPts val="1400"/>
              </a:spcBef>
              <a:buFont typeface="Arial" panose="020B0604020202020204" pitchFamily="34" charset="0"/>
              <a:buNone/>
            </a:pPr>
            <a:r>
              <a:rPr lang="zh-CN" altLang="en-US" sz="2400" dirty="0"/>
              <a:t>其意识形态和政治制度在保护、促进和完善资本主义生产方式方面起着重要作用，促进着社会进步。</a:t>
            </a:r>
          </a:p>
        </p:txBody>
      </p:sp>
    </p:spTree>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C5365FA7-D665-4B45-85C0-5B51522C6951}"/>
              </a:ext>
            </a:extLst>
          </p:cNvPr>
          <p:cNvSpPr/>
          <p:nvPr/>
        </p:nvSpPr>
        <p:spPr bwMode="auto">
          <a:xfrm>
            <a:off x="614363" y="1390650"/>
            <a:ext cx="44021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全面客观评价资本主义制度</a:t>
            </a:r>
          </a:p>
        </p:txBody>
      </p:sp>
      <p:sp>
        <p:nvSpPr>
          <p:cNvPr id="6" name="文本框 5">
            <a:extLst>
              <a:ext uri="{FF2B5EF4-FFF2-40B4-BE49-F238E27FC236}">
                <a16:creationId xmlns:a16="http://schemas.microsoft.com/office/drawing/2014/main" id="{7806692F-6B04-41C9-B36D-CE9D604A80B7}"/>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二、资本主义的意识形态及其本质</a:t>
            </a:r>
          </a:p>
        </p:txBody>
      </p:sp>
      <p:sp>
        <p:nvSpPr>
          <p:cNvPr id="8" name="圆角矩形 4">
            <a:extLst>
              <a:ext uri="{FF2B5EF4-FFF2-40B4-BE49-F238E27FC236}">
                <a16:creationId xmlns:a16="http://schemas.microsoft.com/office/drawing/2014/main" id="{826936B7-9D9F-4DD4-857F-526BB0E81F6E}"/>
              </a:ext>
            </a:extLst>
          </p:cNvPr>
          <p:cNvSpPr/>
          <p:nvPr/>
        </p:nvSpPr>
        <p:spPr bwMode="auto">
          <a:xfrm>
            <a:off x="614363" y="2715690"/>
            <a:ext cx="7902575" cy="1776412"/>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nvGrpSpPr>
          <p:cNvPr id="66565" name="组合 2">
            <a:extLst>
              <a:ext uri="{FF2B5EF4-FFF2-40B4-BE49-F238E27FC236}">
                <a16:creationId xmlns:a16="http://schemas.microsoft.com/office/drawing/2014/main" id="{343B3DC2-05EA-4B13-B2DA-F987CF7934DD}"/>
              </a:ext>
            </a:extLst>
          </p:cNvPr>
          <p:cNvGrpSpPr>
            <a:grpSpLocks/>
          </p:cNvGrpSpPr>
          <p:nvPr/>
        </p:nvGrpSpPr>
        <p:grpSpPr bwMode="auto">
          <a:xfrm>
            <a:off x="1011238" y="2469627"/>
            <a:ext cx="2100262" cy="493713"/>
            <a:chOff x="1084684" y="3374658"/>
            <a:chExt cx="2099198" cy="494751"/>
          </a:xfrm>
        </p:grpSpPr>
        <p:sp>
          <p:nvSpPr>
            <p:cNvPr id="10" name="矩形 9">
              <a:extLst>
                <a:ext uri="{FF2B5EF4-FFF2-40B4-BE49-F238E27FC236}">
                  <a16:creationId xmlns:a16="http://schemas.microsoft.com/office/drawing/2014/main" id="{694A417C-8F81-4334-86E5-285BA2FC10D5}"/>
                </a:ext>
              </a:extLst>
            </p:cNvPr>
            <p:cNvSpPr/>
            <p:nvPr/>
          </p:nvSpPr>
          <p:spPr bwMode="auto">
            <a:xfrm>
              <a:off x="1084684" y="3384015"/>
              <a:ext cx="2099198" cy="476036"/>
            </a:xfrm>
            <a:prstGeom prst="rect">
              <a:avLst/>
            </a:prstGeom>
            <a:solidFill>
              <a:srgbClr val="A5A5A5"/>
            </a:solidFill>
            <a:ln w="12700" cap="flat" cmpd="sng" algn="ctr">
              <a:noFill/>
              <a:prstDash val="solid"/>
              <a:miter lim="800000"/>
            </a:ln>
            <a:effectLst/>
            <a:scene3d>
              <a:camera prst="orthographicFront">
                <a:rot lat="0" lon="0" rev="0"/>
              </a:camera>
              <a:lightRig rig="balanced" dir="t">
                <a:rot lat="0" lon="0" rev="8700000"/>
              </a:lightRig>
            </a:scene3d>
          </p:spPr>
          <p:txBody>
            <a:bodyPr anchor="ctr"/>
            <a:lstStyle/>
            <a:p>
              <a:pPr algn="ctr" defTabSz="914400" fontAlgn="ctr">
                <a:spcBef>
                  <a:spcPts val="0"/>
                </a:spcBef>
                <a:spcAft>
                  <a:spcPts val="0"/>
                </a:spcAft>
                <a:buClr>
                  <a:srgbClr val="FF0000"/>
                </a:buClr>
                <a:buSzPct val="70000"/>
                <a:buFont typeface="Wingdings" panose="05000000000000000000" pitchFamily="2" charset="2"/>
                <a:buChar char="u"/>
                <a:defRPr/>
              </a:pPr>
              <a:endParaRPr lang="zh-CN" altLang="en-US" sz="1700" b="1" kern="0">
                <a:solidFill>
                  <a:prstClr val="white"/>
                </a:solidFill>
                <a:latin typeface="微软雅黑" panose="020B0503020204020204" pitchFamily="34" charset="-122"/>
              </a:endParaRPr>
            </a:p>
          </p:txBody>
        </p:sp>
        <p:sp>
          <p:nvSpPr>
            <p:cNvPr id="66569" name="文本框 1">
              <a:extLst>
                <a:ext uri="{FF2B5EF4-FFF2-40B4-BE49-F238E27FC236}">
                  <a16:creationId xmlns:a16="http://schemas.microsoft.com/office/drawing/2014/main" id="{BECF8B7D-5149-4BE0-802E-F19B1CCA1EB6}"/>
                </a:ext>
              </a:extLst>
            </p:cNvPr>
            <p:cNvSpPr txBox="1">
              <a:spLocks noChangeArrowheads="1"/>
            </p:cNvSpPr>
            <p:nvPr/>
          </p:nvSpPr>
          <p:spPr bwMode="auto">
            <a:xfrm>
              <a:off x="1358836" y="3374658"/>
              <a:ext cx="1550894" cy="49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solidFill>
                    <a:schemeClr val="bg1"/>
                  </a:solidFill>
                </a:rPr>
                <a:t>另一方面</a:t>
              </a:r>
            </a:p>
          </p:txBody>
        </p:sp>
      </p:grpSp>
      <p:sp>
        <p:nvSpPr>
          <p:cNvPr id="66566" name="文本框 3">
            <a:extLst>
              <a:ext uri="{FF2B5EF4-FFF2-40B4-BE49-F238E27FC236}">
                <a16:creationId xmlns:a16="http://schemas.microsoft.com/office/drawing/2014/main" id="{60383A88-ABCF-4F7A-94FD-9D46EDCFBEF6}"/>
              </a:ext>
            </a:extLst>
          </p:cNvPr>
          <p:cNvSpPr txBox="1">
            <a:spLocks noChangeArrowheads="1"/>
          </p:cNvSpPr>
          <p:nvPr/>
        </p:nvSpPr>
        <p:spPr bwMode="auto">
          <a:xfrm>
            <a:off x="762000" y="3191940"/>
            <a:ext cx="76073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它出世时就表现出的</a:t>
            </a:r>
            <a:r>
              <a:rPr lang="zh-CN" altLang="en-US" sz="2400" dirty="0">
                <a:solidFill>
                  <a:srgbClr val="FF0000"/>
                </a:solidFill>
              </a:rPr>
              <a:t>极度贪婪和掠夺本性</a:t>
            </a:r>
            <a:r>
              <a:rPr lang="zh-CN" altLang="en-US" sz="2400" dirty="0"/>
              <a:t>，在人类社会发展中造成了巨大创伤，包含着</a:t>
            </a:r>
            <a:r>
              <a:rPr lang="zh-CN" altLang="en-US" sz="2400" dirty="0">
                <a:solidFill>
                  <a:srgbClr val="FF0000"/>
                </a:solidFill>
              </a:rPr>
              <a:t>自身不可克服的矛盾</a:t>
            </a:r>
            <a:r>
              <a:rPr lang="zh-CN" altLang="en-US" sz="2400" dirty="0"/>
              <a:t>。</a:t>
            </a:r>
          </a:p>
        </p:txBody>
      </p:sp>
      <p:sp>
        <p:nvSpPr>
          <p:cNvPr id="66567" name="文本框 4">
            <a:extLst>
              <a:ext uri="{FF2B5EF4-FFF2-40B4-BE49-F238E27FC236}">
                <a16:creationId xmlns:a16="http://schemas.microsoft.com/office/drawing/2014/main" id="{E87EE53D-0174-403B-9525-158BBFB51124}"/>
              </a:ext>
            </a:extLst>
          </p:cNvPr>
          <p:cNvSpPr txBox="1">
            <a:spLocks noChangeArrowheads="1"/>
          </p:cNvSpPr>
          <p:nvPr/>
        </p:nvSpPr>
        <p:spPr bwMode="auto">
          <a:xfrm>
            <a:off x="480178" y="4631259"/>
            <a:ext cx="8170944"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000" b="1" dirty="0">
                <a:solidFill>
                  <a:srgbClr val="014D23"/>
                </a:solidFill>
              </a:rPr>
              <a:t>资本主义</a:t>
            </a:r>
            <a:r>
              <a:rPr lang="zh-CN" altLang="en-US" sz="2000" b="1" dirty="0">
                <a:solidFill>
                  <a:srgbClr val="FF0000"/>
                </a:solidFill>
              </a:rPr>
              <a:t>必然</a:t>
            </a:r>
            <a:r>
              <a:rPr lang="zh-CN" altLang="en-US" sz="2000" b="1" dirty="0">
                <a:solidFill>
                  <a:srgbClr val="014D23"/>
                </a:solidFill>
              </a:rPr>
              <a:t>灭亡，社会主义</a:t>
            </a:r>
            <a:r>
              <a:rPr lang="zh-CN" altLang="en-US" sz="2000" b="1" dirty="0">
                <a:solidFill>
                  <a:srgbClr val="FF0000"/>
                </a:solidFill>
              </a:rPr>
              <a:t>必然</a:t>
            </a:r>
            <a:r>
              <a:rPr lang="zh-CN" altLang="en-US" sz="2000" b="1" dirty="0">
                <a:solidFill>
                  <a:srgbClr val="014D23"/>
                </a:solidFill>
              </a:rPr>
              <a:t>胜利。</a:t>
            </a:r>
            <a:r>
              <a:rPr lang="en-US" altLang="zh-CN" sz="2000" b="1" dirty="0">
                <a:solidFill>
                  <a:srgbClr val="014D23"/>
                </a:solidFill>
              </a:rPr>
              <a:t>---《</a:t>
            </a:r>
            <a:r>
              <a:rPr lang="zh-CN" altLang="en-US" sz="2000" b="1" dirty="0">
                <a:solidFill>
                  <a:srgbClr val="014D23"/>
                </a:solidFill>
              </a:rPr>
              <a:t>共产党宣言</a:t>
            </a:r>
            <a:r>
              <a:rPr lang="en-US" altLang="zh-CN" sz="2000" b="1" dirty="0">
                <a:solidFill>
                  <a:srgbClr val="014D23"/>
                </a:solidFill>
              </a:rPr>
              <a:t>》1848</a:t>
            </a:r>
            <a:endParaRPr lang="zh-CN" altLang="en-US" sz="2000" b="1" dirty="0">
              <a:solidFill>
                <a:srgbClr val="014D23"/>
              </a:solidFill>
            </a:endParaRPr>
          </a:p>
        </p:txBody>
      </p:sp>
      <p:sp>
        <p:nvSpPr>
          <p:cNvPr id="11" name="文本框 4">
            <a:extLst>
              <a:ext uri="{FF2B5EF4-FFF2-40B4-BE49-F238E27FC236}">
                <a16:creationId xmlns:a16="http://schemas.microsoft.com/office/drawing/2014/main" id="{E87EE53D-0174-403B-9525-158BBFB51124}"/>
              </a:ext>
            </a:extLst>
          </p:cNvPr>
          <p:cNvSpPr txBox="1">
            <a:spLocks noChangeArrowheads="1"/>
          </p:cNvSpPr>
          <p:nvPr/>
        </p:nvSpPr>
        <p:spPr bwMode="auto">
          <a:xfrm>
            <a:off x="323392" y="5385864"/>
            <a:ext cx="8553777"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1400" b="1" dirty="0">
                <a:solidFill>
                  <a:srgbClr val="014D23"/>
                </a:solidFill>
              </a:rPr>
              <a:t>无论哪一个社会形态，在它所能容纳的全部生产力发挥出来以前，是</a:t>
            </a:r>
            <a:r>
              <a:rPr lang="zh-CN" altLang="en-US" sz="1400" b="1" dirty="0">
                <a:solidFill>
                  <a:srgbClr val="FF0000"/>
                </a:solidFill>
              </a:rPr>
              <a:t>决不会</a:t>
            </a:r>
            <a:r>
              <a:rPr lang="zh-CN" altLang="en-US" sz="1400" b="1" dirty="0">
                <a:solidFill>
                  <a:srgbClr val="014D23"/>
                </a:solidFill>
              </a:rPr>
              <a:t>灭亡的；而新的更高的生产关系，在它的物质存在条件在旧社会的胎胞里成熟以前，是</a:t>
            </a:r>
            <a:r>
              <a:rPr lang="zh-CN" altLang="en-US" sz="1400" b="1" dirty="0">
                <a:solidFill>
                  <a:srgbClr val="FF0000"/>
                </a:solidFill>
              </a:rPr>
              <a:t>决不会</a:t>
            </a:r>
            <a:r>
              <a:rPr lang="zh-CN" altLang="en-US" sz="1400" b="1" dirty="0">
                <a:solidFill>
                  <a:srgbClr val="014D23"/>
                </a:solidFill>
              </a:rPr>
              <a:t>出现的。</a:t>
            </a:r>
            <a:r>
              <a:rPr lang="en-US" altLang="zh-CN" sz="1400" b="1" dirty="0">
                <a:solidFill>
                  <a:srgbClr val="014D23"/>
                </a:solidFill>
              </a:rPr>
              <a:t>---《&lt;</a:t>
            </a:r>
            <a:r>
              <a:rPr lang="zh-CN" altLang="en-US" sz="1400" b="1" dirty="0">
                <a:solidFill>
                  <a:srgbClr val="014D23"/>
                </a:solidFill>
              </a:rPr>
              <a:t>政治经济学批判</a:t>
            </a:r>
            <a:r>
              <a:rPr lang="en-US" altLang="zh-CN" sz="1400" b="1" dirty="0">
                <a:solidFill>
                  <a:srgbClr val="014D23"/>
                </a:solidFill>
              </a:rPr>
              <a:t>&gt;</a:t>
            </a:r>
            <a:r>
              <a:rPr lang="zh-CN" altLang="en-US" sz="1400" b="1" dirty="0">
                <a:solidFill>
                  <a:srgbClr val="014D23"/>
                </a:solidFill>
              </a:rPr>
              <a:t>序言</a:t>
            </a:r>
            <a:r>
              <a:rPr lang="en-US" altLang="zh-CN" sz="1400" b="1" dirty="0">
                <a:solidFill>
                  <a:srgbClr val="014D23"/>
                </a:solidFill>
              </a:rPr>
              <a:t>》1859</a:t>
            </a:r>
            <a:endParaRPr lang="zh-CN" altLang="en-US" sz="1400" b="1" dirty="0">
              <a:solidFill>
                <a:srgbClr val="014D23"/>
              </a:solidFill>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613FB6F-3DE1-4079-AB90-3B133775A5E9}"/>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复习与作业</a:t>
            </a:r>
          </a:p>
        </p:txBody>
      </p:sp>
      <p:sp>
        <p:nvSpPr>
          <p:cNvPr id="65539" name="Rectangle 2">
            <a:extLst>
              <a:ext uri="{FF2B5EF4-FFF2-40B4-BE49-F238E27FC236}">
                <a16:creationId xmlns:a16="http://schemas.microsoft.com/office/drawing/2014/main" id="{6DB1BA4B-0B2D-46B5-B13F-A5CD81E8C6E3}"/>
              </a:ext>
            </a:extLst>
          </p:cNvPr>
          <p:cNvSpPr>
            <a:spLocks noGrp="1" noRot="1" noChangeArrowheads="1"/>
          </p:cNvSpPr>
          <p:nvPr>
            <p:ph type="body" idx="4294967295"/>
          </p:nvPr>
        </p:nvSpPr>
        <p:spPr bwMode="auto">
          <a:xfrm>
            <a:off x="476250" y="1214438"/>
            <a:ext cx="8208963" cy="4967287"/>
          </a:xfrm>
          <a:prstGeom prst="rect">
            <a:avLst/>
          </a:prstGeom>
          <a:ln w="19050" cap="rnd" algn="ctr">
            <a:solidFill>
              <a:schemeClr val="accent3">
                <a:lumMod val="75000"/>
              </a:schemeClr>
            </a:solidFill>
            <a:prstDash val="dot"/>
            <a:round/>
          </a:ln>
        </p:spPr>
        <p:txBody>
          <a:bodyPr lIns="251968" tIns="179959" rIns="251968" bIns="179959"/>
          <a:lstStyle/>
          <a:p>
            <a:pPr>
              <a:lnSpc>
                <a:spcPct val="125000"/>
              </a:lnSpc>
              <a:spcBef>
                <a:spcPct val="40000"/>
              </a:spcBef>
              <a:buFont typeface="Wingdings" panose="05000000000000000000" pitchFamily="2" charset="2"/>
              <a:buNone/>
              <a:defRPr/>
            </a:pPr>
            <a:r>
              <a:rPr lang="zh-CN" altLang="en-US" dirty="0">
                <a:latin typeface="楷体" panose="02010609060101010101" pitchFamily="49" charset="-122"/>
                <a:ea typeface="楷体" panose="02010609060101010101" pitchFamily="49" charset="-122"/>
                <a:sym typeface="楷体" panose="02010609060101010101" pitchFamily="49" charset="-122"/>
              </a:rPr>
              <a:t>　　</a:t>
            </a:r>
          </a:p>
        </p:txBody>
      </p:sp>
      <p:sp>
        <p:nvSpPr>
          <p:cNvPr id="65540" name="Rectangle 2">
            <a:extLst>
              <a:ext uri="{FF2B5EF4-FFF2-40B4-BE49-F238E27FC236}">
                <a16:creationId xmlns:a16="http://schemas.microsoft.com/office/drawing/2014/main" id="{8C05C324-D4F4-4374-9B02-AE98F554E832}"/>
              </a:ext>
            </a:extLst>
          </p:cNvPr>
          <p:cNvSpPr>
            <a:spLocks noGrp="1" noRot="1" noChangeArrowheads="1"/>
          </p:cNvSpPr>
          <p:nvPr/>
        </p:nvSpPr>
        <p:spPr bwMode="auto">
          <a:xfrm>
            <a:off x="728663" y="1430338"/>
            <a:ext cx="7704137" cy="4535487"/>
          </a:xfrm>
          <a:prstGeom prst="rect">
            <a:avLst/>
          </a:prstGeom>
          <a:noFill/>
          <a:ln w="19050" cap="rnd">
            <a:solidFill>
              <a:srgbClr val="003300"/>
            </a:solidFill>
            <a:prstDash val="sysDot"/>
            <a:miter lim="800000"/>
          </a:ln>
        </p:spPr>
        <p:txBody>
          <a:bodyPr lIns="90170" tIns="46990" rIns="90170" bIns="46990"/>
          <a:lstStyle>
            <a:lvl1pPr marL="176530" indent="-17653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25000"/>
              </a:lnSpc>
              <a:spcBef>
                <a:spcPct val="30000"/>
              </a:spcBef>
              <a:defRPr/>
            </a:pPr>
            <a:r>
              <a:rPr lang="zh-CN" altLang="en-US" sz="2000" b="1" dirty="0">
                <a:solidFill>
                  <a:srgbClr val="014D23"/>
                </a:solidFill>
                <a:latin typeface="+mj-ea"/>
                <a:ea typeface="+mj-ea"/>
                <a:sym typeface="+mn-ea"/>
              </a:rPr>
              <a:t>一、基本理论复习</a:t>
            </a:r>
          </a:p>
          <a:p>
            <a:pPr>
              <a:lnSpc>
                <a:spcPct val="125000"/>
              </a:lnSpc>
              <a:spcBef>
                <a:spcPct val="30000"/>
              </a:spcBef>
              <a:defRPr/>
            </a:pPr>
            <a:r>
              <a:rPr lang="zh-CN" altLang="en-US" dirty="0">
                <a:solidFill>
                  <a:srgbClr val="000000"/>
                </a:solidFill>
                <a:latin typeface="+mj-ea"/>
                <a:ea typeface="+mj-ea"/>
                <a:sym typeface="+mn-ea"/>
              </a:rPr>
              <a:t> 　　1</a:t>
            </a:r>
            <a:r>
              <a:rPr lang="en-US" altLang="zh-CN" dirty="0">
                <a:solidFill>
                  <a:srgbClr val="000000"/>
                </a:solidFill>
                <a:latin typeface="+mj-ea"/>
                <a:ea typeface="+mj-ea"/>
                <a:sym typeface="+mn-ea"/>
              </a:rPr>
              <a:t>.</a:t>
            </a:r>
            <a:r>
              <a:rPr lang="zh-CN" altLang="en-US" dirty="0">
                <a:solidFill>
                  <a:srgbClr val="000000"/>
                </a:solidFill>
                <a:latin typeface="+mj-ea"/>
                <a:ea typeface="+mj-ea"/>
                <a:sym typeface="+mn-ea"/>
              </a:rPr>
              <a:t>为什么说私有制基础上商品经济的基本矛盾是商品经济其他矛盾的基础？  </a:t>
            </a:r>
          </a:p>
          <a:p>
            <a:pPr>
              <a:lnSpc>
                <a:spcPct val="125000"/>
              </a:lnSpc>
              <a:spcBef>
                <a:spcPct val="30000"/>
              </a:spcBef>
              <a:defRPr/>
            </a:pPr>
            <a:r>
              <a:rPr lang="zh-CN" altLang="en-US" dirty="0">
                <a:solidFill>
                  <a:srgbClr val="000000"/>
                </a:solidFill>
                <a:latin typeface="+mj-ea"/>
                <a:ea typeface="+mj-ea"/>
                <a:sym typeface="+mn-ea"/>
              </a:rPr>
              <a:t> 　　2</a:t>
            </a:r>
            <a:r>
              <a:rPr lang="en-US" altLang="zh-CN" dirty="0">
                <a:solidFill>
                  <a:srgbClr val="000000"/>
                </a:solidFill>
                <a:latin typeface="+mj-ea"/>
                <a:ea typeface="+mj-ea"/>
                <a:sym typeface="+mn-ea"/>
              </a:rPr>
              <a:t>.</a:t>
            </a:r>
            <a:r>
              <a:rPr lang="zh-CN" altLang="en-US" dirty="0">
                <a:solidFill>
                  <a:srgbClr val="000000"/>
                </a:solidFill>
                <a:latin typeface="+mj-ea"/>
                <a:ea typeface="+mj-ea"/>
                <a:sym typeface="+mn-ea"/>
              </a:rPr>
              <a:t>劳动价值论及其意义。</a:t>
            </a:r>
          </a:p>
          <a:p>
            <a:pPr>
              <a:lnSpc>
                <a:spcPct val="125000"/>
              </a:lnSpc>
              <a:spcBef>
                <a:spcPct val="30000"/>
              </a:spcBef>
              <a:defRPr/>
            </a:pPr>
            <a:r>
              <a:rPr lang="zh-CN" altLang="en-US" dirty="0">
                <a:solidFill>
                  <a:srgbClr val="000000"/>
                </a:solidFill>
                <a:latin typeface="+mj-ea"/>
                <a:ea typeface="+mj-ea"/>
                <a:sym typeface="+mn-ea"/>
              </a:rPr>
              <a:t> 　　3</a:t>
            </a:r>
            <a:r>
              <a:rPr lang="en-US" altLang="zh-CN" dirty="0">
                <a:solidFill>
                  <a:srgbClr val="000000"/>
                </a:solidFill>
                <a:latin typeface="+mj-ea"/>
                <a:ea typeface="+mj-ea"/>
                <a:sym typeface="+mn-ea"/>
              </a:rPr>
              <a:t>.</a:t>
            </a:r>
            <a:r>
              <a:rPr lang="zh-CN" altLang="en-US" dirty="0">
                <a:solidFill>
                  <a:srgbClr val="000000"/>
                </a:solidFill>
                <a:latin typeface="+mj-ea"/>
                <a:ea typeface="+mj-ea"/>
                <a:sym typeface="+mn-ea"/>
              </a:rPr>
              <a:t>剩余价值论及其意义。</a:t>
            </a:r>
          </a:p>
          <a:p>
            <a:pPr>
              <a:lnSpc>
                <a:spcPct val="125000"/>
              </a:lnSpc>
              <a:spcBef>
                <a:spcPct val="30000"/>
              </a:spcBef>
              <a:defRPr/>
            </a:pPr>
            <a:r>
              <a:rPr lang="zh-CN" altLang="en-US" dirty="0">
                <a:solidFill>
                  <a:srgbClr val="000000"/>
                </a:solidFill>
                <a:latin typeface="+mj-ea"/>
                <a:ea typeface="+mj-ea"/>
                <a:sym typeface="+mn-ea"/>
              </a:rPr>
              <a:t> 　　4</a:t>
            </a:r>
            <a:r>
              <a:rPr lang="en-US" altLang="zh-CN" dirty="0">
                <a:solidFill>
                  <a:srgbClr val="000000"/>
                </a:solidFill>
                <a:latin typeface="+mj-ea"/>
                <a:ea typeface="+mj-ea"/>
                <a:sym typeface="+mn-ea"/>
              </a:rPr>
              <a:t>.</a:t>
            </a:r>
            <a:r>
              <a:rPr lang="zh-CN" altLang="en-US" dirty="0">
                <a:solidFill>
                  <a:srgbClr val="000000"/>
                </a:solidFill>
                <a:latin typeface="+mj-ea"/>
                <a:ea typeface="+mj-ea"/>
                <a:sym typeface="+mn-ea"/>
              </a:rPr>
              <a:t>资本及资本积累的实质。</a:t>
            </a:r>
          </a:p>
          <a:p>
            <a:pPr>
              <a:lnSpc>
                <a:spcPct val="45000"/>
              </a:lnSpc>
              <a:spcBef>
                <a:spcPct val="30000"/>
              </a:spcBef>
              <a:defRPr/>
            </a:pPr>
            <a:endParaRPr lang="zh-CN" altLang="en-US" dirty="0">
              <a:solidFill>
                <a:srgbClr val="000000"/>
              </a:solidFill>
              <a:latin typeface="+mj-ea"/>
              <a:ea typeface="+mj-ea"/>
              <a:sym typeface="+mn-ea"/>
            </a:endParaRPr>
          </a:p>
          <a:p>
            <a:pPr>
              <a:lnSpc>
                <a:spcPct val="125000"/>
              </a:lnSpc>
              <a:spcBef>
                <a:spcPct val="30000"/>
              </a:spcBef>
              <a:defRPr/>
            </a:pPr>
            <a:r>
              <a:rPr lang="zh-CN" altLang="en-US" sz="2000" b="1" dirty="0">
                <a:solidFill>
                  <a:srgbClr val="014D23"/>
                </a:solidFill>
                <a:latin typeface="+mj-ea"/>
                <a:ea typeface="+mj-ea"/>
                <a:sym typeface="Arial" panose="020B0604020202020204" pitchFamily="34" charset="0"/>
              </a:rPr>
              <a:t>二、运用所学原理，分析论证现实问题</a:t>
            </a:r>
          </a:p>
          <a:p>
            <a:pPr>
              <a:lnSpc>
                <a:spcPct val="125000"/>
              </a:lnSpc>
              <a:spcBef>
                <a:spcPct val="30000"/>
              </a:spcBef>
              <a:defRPr/>
            </a:pPr>
            <a:r>
              <a:rPr lang="zh-CN" altLang="en-US" b="1" dirty="0">
                <a:solidFill>
                  <a:srgbClr val="000000"/>
                </a:solidFill>
                <a:latin typeface="+mj-ea"/>
                <a:ea typeface="+mj-ea"/>
                <a:sym typeface="Arial" panose="020B0604020202020204" pitchFamily="34" charset="0"/>
              </a:rPr>
              <a:t> 　　</a:t>
            </a:r>
            <a:r>
              <a:rPr lang="zh-CN" altLang="en-US" dirty="0">
                <a:solidFill>
                  <a:srgbClr val="000000"/>
                </a:solidFill>
                <a:latin typeface="+mj-ea"/>
                <a:ea typeface="+mj-ea"/>
                <a:sym typeface="Arial" panose="020B0604020202020204" pitchFamily="34" charset="0"/>
              </a:rPr>
              <a:t>1</a:t>
            </a:r>
            <a:r>
              <a:rPr lang="en-US" altLang="zh-CN" dirty="0">
                <a:solidFill>
                  <a:srgbClr val="000000"/>
                </a:solidFill>
                <a:latin typeface="+mj-ea"/>
                <a:ea typeface="+mj-ea"/>
                <a:sym typeface="Arial" panose="020B0604020202020204" pitchFamily="34" charset="0"/>
              </a:rPr>
              <a:t>.</a:t>
            </a:r>
            <a:r>
              <a:rPr lang="zh-CN" altLang="en-US" dirty="0">
                <a:solidFill>
                  <a:srgbClr val="000000"/>
                </a:solidFill>
                <a:latin typeface="+mj-ea"/>
                <a:ea typeface="+mj-ea"/>
                <a:sym typeface="Arial" panose="020B0604020202020204" pitchFamily="34" charset="0"/>
              </a:rPr>
              <a:t>分析事例，说明资本主义经济危机爆发的根本原因是资本主义基本矛盾。</a:t>
            </a:r>
            <a:r>
              <a:rPr lang="en-US" altLang="zh-CN" dirty="0">
                <a:solidFill>
                  <a:srgbClr val="000000"/>
                </a:solidFill>
                <a:latin typeface="+mj-ea"/>
                <a:ea typeface="+mj-ea"/>
                <a:sym typeface="Arial" panose="020B0604020202020204" pitchFamily="34" charset="0"/>
              </a:rPr>
              <a:t>   </a:t>
            </a:r>
          </a:p>
          <a:p>
            <a:pPr>
              <a:lnSpc>
                <a:spcPct val="125000"/>
              </a:lnSpc>
              <a:spcBef>
                <a:spcPct val="30000"/>
              </a:spcBef>
              <a:defRPr/>
            </a:pPr>
            <a:r>
              <a:rPr lang="zh-CN" altLang="en-US" dirty="0">
                <a:solidFill>
                  <a:srgbClr val="000000"/>
                </a:solidFill>
                <a:latin typeface="+mj-ea"/>
                <a:ea typeface="+mj-ea"/>
                <a:sym typeface="Arial" panose="020B0604020202020204" pitchFamily="34" charset="0"/>
              </a:rPr>
              <a:t> 　　2</a:t>
            </a:r>
            <a:r>
              <a:rPr lang="en-US" altLang="zh-CN" dirty="0">
                <a:solidFill>
                  <a:srgbClr val="000000"/>
                </a:solidFill>
                <a:latin typeface="+mj-ea"/>
                <a:ea typeface="+mj-ea"/>
                <a:sym typeface="Arial" panose="020B0604020202020204" pitchFamily="34" charset="0"/>
              </a:rPr>
              <a:t>.</a:t>
            </a:r>
            <a:r>
              <a:rPr lang="zh-CN" altLang="en-US" dirty="0">
                <a:solidFill>
                  <a:srgbClr val="000000"/>
                </a:solidFill>
                <a:latin typeface="+mj-ea"/>
                <a:ea typeface="+mj-ea"/>
                <a:sym typeface="Arial" panose="020B0604020202020204" pitchFamily="34" charset="0"/>
              </a:rPr>
              <a:t>分析事例，认清资本主义意识形态和政治制度的本质。</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46818" y="2879231"/>
            <a:ext cx="1457855" cy="452753"/>
          </a:xfrm>
          <a:prstGeom prst="rect">
            <a:avLst/>
          </a:prstGeom>
        </p:spPr>
        <p:txBody>
          <a:bodyPr wrap="square">
            <a:spAutoFit/>
          </a:bodyPr>
          <a:lstStyle/>
          <a:p>
            <a:pPr algn="ctr" defTabSz="685800" eaLnBrk="1" fontAlgn="auto" hangingPunct="1">
              <a:lnSpc>
                <a:spcPct val="120000"/>
              </a:lnSpc>
              <a:spcBef>
                <a:spcPts val="0"/>
              </a:spcBef>
              <a:spcAft>
                <a:spcPts val="0"/>
              </a:spcAft>
              <a:defRPr/>
            </a:pPr>
            <a:r>
              <a:rPr lang="zh-CN" altLang="en-US" sz="2100" dirty="0">
                <a:solidFill>
                  <a:schemeClr val="bg1">
                    <a:lumMod val="65000"/>
                  </a:schemeClr>
                </a:solidFill>
                <a:latin typeface="Calibri"/>
                <a:ea typeface="微软雅黑"/>
              </a:rPr>
              <a:t>使用价值</a:t>
            </a:r>
          </a:p>
        </p:txBody>
      </p:sp>
      <p:sp>
        <p:nvSpPr>
          <p:cNvPr id="8" name="矩形 7"/>
          <p:cNvSpPr/>
          <p:nvPr/>
        </p:nvSpPr>
        <p:spPr>
          <a:xfrm>
            <a:off x="104553" y="3850273"/>
            <a:ext cx="1152397" cy="452753"/>
          </a:xfrm>
          <a:prstGeom prst="rect">
            <a:avLst/>
          </a:prstGeom>
        </p:spPr>
        <p:txBody>
          <a:bodyPr wrap="square">
            <a:spAutoFit/>
          </a:bodyPr>
          <a:lstStyle/>
          <a:p>
            <a:pPr algn="ctr" defTabSz="685800" eaLnBrk="1" fontAlgn="auto" hangingPunct="1">
              <a:lnSpc>
                <a:spcPct val="120000"/>
              </a:lnSpc>
              <a:spcBef>
                <a:spcPts val="0"/>
              </a:spcBef>
              <a:spcAft>
                <a:spcPts val="0"/>
              </a:spcAft>
              <a:defRPr/>
            </a:pPr>
            <a:r>
              <a:rPr lang="zh-CN" altLang="en-US" sz="2100" dirty="0">
                <a:solidFill>
                  <a:schemeClr val="bg1">
                    <a:lumMod val="65000"/>
                  </a:schemeClr>
                </a:solidFill>
                <a:latin typeface="Calibri"/>
                <a:ea typeface="微软雅黑"/>
              </a:rPr>
              <a:t>商品</a:t>
            </a:r>
          </a:p>
        </p:txBody>
      </p:sp>
      <p:sp>
        <p:nvSpPr>
          <p:cNvPr id="10" name="文本框 9">
            <a:extLst>
              <a:ext uri="{FF2B5EF4-FFF2-40B4-BE49-F238E27FC236}">
                <a16:creationId xmlns:a16="http://schemas.microsoft.com/office/drawing/2014/main" id="{27627B88-1E98-4848-B346-2189F24E67D4}"/>
              </a:ext>
            </a:extLst>
          </p:cNvPr>
          <p:cNvSpPr txBox="1"/>
          <p:nvPr/>
        </p:nvSpPr>
        <p:spPr>
          <a:xfrm>
            <a:off x="0" y="1897041"/>
            <a:ext cx="6484223" cy="400110"/>
          </a:xfrm>
          <a:prstGeom prst="rect">
            <a:avLst/>
          </a:prstGeom>
          <a:noFill/>
        </p:spPr>
        <p:txBody>
          <a:bodyPr wrap="square" rtlCol="0">
            <a:spAutoFit/>
          </a:bodyPr>
          <a:lstStyle/>
          <a:p>
            <a:r>
              <a:rPr lang="zh-CN" altLang="en-US" sz="2000" dirty="0"/>
              <a:t>商品二因素：使用价值和价值</a:t>
            </a:r>
          </a:p>
        </p:txBody>
      </p:sp>
      <p:sp>
        <p:nvSpPr>
          <p:cNvPr id="27" name="文本框 26">
            <a:extLst>
              <a:ext uri="{FF2B5EF4-FFF2-40B4-BE49-F238E27FC236}">
                <a16:creationId xmlns:a16="http://schemas.microsoft.com/office/drawing/2014/main" id="{55B0F800-4929-4628-89AF-3DBB920E78E7}"/>
              </a:ext>
            </a:extLst>
          </p:cNvPr>
          <p:cNvSpPr txBox="1"/>
          <p:nvPr/>
        </p:nvSpPr>
        <p:spPr>
          <a:xfrm>
            <a:off x="8634046" y="859198"/>
            <a:ext cx="509954" cy="646331"/>
          </a:xfrm>
          <a:prstGeom prst="rect">
            <a:avLst/>
          </a:prstGeom>
          <a:noFill/>
        </p:spPr>
        <p:txBody>
          <a:bodyPr wrap="square" rtlCol="0">
            <a:spAutoFit/>
          </a:bodyPr>
          <a:lstStyle/>
          <a:p>
            <a:r>
              <a:rPr lang="en-US" altLang="zh-CN" dirty="0">
                <a:solidFill>
                  <a:schemeClr val="bg1"/>
                </a:solidFill>
              </a:rPr>
              <a:t>6/10</a:t>
            </a:r>
            <a:endParaRPr lang="zh-CN" altLang="en-US" dirty="0">
              <a:solidFill>
                <a:schemeClr val="bg1"/>
              </a:solidFill>
            </a:endParaRPr>
          </a:p>
        </p:txBody>
      </p:sp>
      <p:sp>
        <p:nvSpPr>
          <p:cNvPr id="2" name="左大括号 1">
            <a:extLst>
              <a:ext uri="{FF2B5EF4-FFF2-40B4-BE49-F238E27FC236}">
                <a16:creationId xmlns:a16="http://schemas.microsoft.com/office/drawing/2014/main" id="{5D8EDFCA-514D-4E09-8F70-A9121C833A57}"/>
              </a:ext>
            </a:extLst>
          </p:cNvPr>
          <p:cNvSpPr/>
          <p:nvPr/>
        </p:nvSpPr>
        <p:spPr>
          <a:xfrm>
            <a:off x="1282443" y="2736441"/>
            <a:ext cx="282855" cy="26664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7FABDA6-9DF5-44F8-A6D0-76756F092346}"/>
              </a:ext>
            </a:extLst>
          </p:cNvPr>
          <p:cNvSpPr txBox="1"/>
          <p:nvPr/>
        </p:nvSpPr>
        <p:spPr>
          <a:xfrm>
            <a:off x="1565296" y="2602232"/>
            <a:ext cx="1002593" cy="307777"/>
          </a:xfrm>
          <a:prstGeom prst="rect">
            <a:avLst/>
          </a:prstGeom>
          <a:noFill/>
        </p:spPr>
        <p:txBody>
          <a:bodyPr wrap="square" rtlCol="0">
            <a:spAutoFit/>
          </a:bodyPr>
          <a:lstStyle/>
          <a:p>
            <a:r>
              <a:rPr lang="zh-CN" altLang="en-US" sz="1400" dirty="0"/>
              <a:t>一种物</a:t>
            </a:r>
          </a:p>
        </p:txBody>
      </p:sp>
      <p:sp>
        <p:nvSpPr>
          <p:cNvPr id="26" name="文本框 25">
            <a:extLst>
              <a:ext uri="{FF2B5EF4-FFF2-40B4-BE49-F238E27FC236}">
                <a16:creationId xmlns:a16="http://schemas.microsoft.com/office/drawing/2014/main" id="{3F5F427D-3696-4BFD-BC5C-36DF35AD2A58}"/>
              </a:ext>
            </a:extLst>
          </p:cNvPr>
          <p:cNvSpPr txBox="1"/>
          <p:nvPr/>
        </p:nvSpPr>
        <p:spPr>
          <a:xfrm>
            <a:off x="1565298" y="3296607"/>
            <a:ext cx="1010350" cy="276999"/>
          </a:xfrm>
          <a:prstGeom prst="rect">
            <a:avLst/>
          </a:prstGeom>
          <a:noFill/>
        </p:spPr>
        <p:txBody>
          <a:bodyPr wrap="square" rtlCol="0">
            <a:spAutoFit/>
          </a:bodyPr>
          <a:lstStyle/>
          <a:p>
            <a:r>
              <a:rPr lang="zh-CN" altLang="en-US" sz="1200" dirty="0"/>
              <a:t>具有有用性</a:t>
            </a:r>
          </a:p>
        </p:txBody>
      </p:sp>
      <p:sp>
        <p:nvSpPr>
          <p:cNvPr id="5" name="右大括号 4">
            <a:extLst>
              <a:ext uri="{FF2B5EF4-FFF2-40B4-BE49-F238E27FC236}">
                <a16:creationId xmlns:a16="http://schemas.microsoft.com/office/drawing/2014/main" id="{8F4BA4C8-14F9-478D-B0D9-757677BE3B7A}"/>
              </a:ext>
            </a:extLst>
          </p:cNvPr>
          <p:cNvSpPr/>
          <p:nvPr/>
        </p:nvSpPr>
        <p:spPr>
          <a:xfrm>
            <a:off x="2544855" y="2758720"/>
            <a:ext cx="203928" cy="6986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左大括号 30">
            <a:extLst>
              <a:ext uri="{FF2B5EF4-FFF2-40B4-BE49-F238E27FC236}">
                <a16:creationId xmlns:a16="http://schemas.microsoft.com/office/drawing/2014/main" id="{26E2224B-2B65-415D-93EB-25E8A41F993C}"/>
              </a:ext>
            </a:extLst>
          </p:cNvPr>
          <p:cNvSpPr/>
          <p:nvPr/>
        </p:nvSpPr>
        <p:spPr>
          <a:xfrm>
            <a:off x="3964164" y="2758720"/>
            <a:ext cx="282855" cy="6986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A8996E61-4616-46B3-BCB8-577384B5F9C2}"/>
              </a:ext>
            </a:extLst>
          </p:cNvPr>
          <p:cNvSpPr txBox="1"/>
          <p:nvPr/>
        </p:nvSpPr>
        <p:spPr>
          <a:xfrm>
            <a:off x="4247018" y="2620959"/>
            <a:ext cx="1750427" cy="646331"/>
          </a:xfrm>
          <a:prstGeom prst="rect">
            <a:avLst/>
          </a:prstGeom>
          <a:noFill/>
        </p:spPr>
        <p:txBody>
          <a:bodyPr wrap="square" rtlCol="0">
            <a:spAutoFit/>
          </a:bodyPr>
          <a:lstStyle/>
          <a:p>
            <a:r>
              <a:rPr lang="zh-CN" altLang="en-US" dirty="0"/>
              <a:t>人与自然之间的物质关系</a:t>
            </a:r>
          </a:p>
        </p:txBody>
      </p:sp>
      <p:sp>
        <p:nvSpPr>
          <p:cNvPr id="33" name="文本框 32">
            <a:extLst>
              <a:ext uri="{FF2B5EF4-FFF2-40B4-BE49-F238E27FC236}">
                <a16:creationId xmlns:a16="http://schemas.microsoft.com/office/drawing/2014/main" id="{6F842759-1ABC-4797-90AE-2B2D56213A50}"/>
              </a:ext>
            </a:extLst>
          </p:cNvPr>
          <p:cNvSpPr txBox="1"/>
          <p:nvPr/>
        </p:nvSpPr>
        <p:spPr>
          <a:xfrm>
            <a:off x="4247019" y="3321795"/>
            <a:ext cx="1343892" cy="369332"/>
          </a:xfrm>
          <a:prstGeom prst="rect">
            <a:avLst/>
          </a:prstGeom>
          <a:noFill/>
        </p:spPr>
        <p:txBody>
          <a:bodyPr wrap="square" rtlCol="0">
            <a:spAutoFit/>
          </a:bodyPr>
          <a:lstStyle/>
          <a:p>
            <a:r>
              <a:rPr lang="zh-CN" altLang="en-US" dirty="0"/>
              <a:t>自然属性</a:t>
            </a:r>
          </a:p>
        </p:txBody>
      </p:sp>
      <p:cxnSp>
        <p:nvCxnSpPr>
          <p:cNvPr id="18" name="直接箭头连接符 17">
            <a:extLst>
              <a:ext uri="{FF2B5EF4-FFF2-40B4-BE49-F238E27FC236}">
                <a16:creationId xmlns:a16="http://schemas.microsoft.com/office/drawing/2014/main" id="{5B66A186-80F3-4E38-8F76-9F56AE36D763}"/>
              </a:ext>
            </a:extLst>
          </p:cNvPr>
          <p:cNvCxnSpPr>
            <a:stCxn id="6" idx="2"/>
          </p:cNvCxnSpPr>
          <p:nvPr/>
        </p:nvCxnSpPr>
        <p:spPr>
          <a:xfrm flipH="1">
            <a:off x="3367788" y="3331984"/>
            <a:ext cx="7958" cy="590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1DFFD20C-F15C-4BF5-94FC-A7D4BE3134A3}"/>
              </a:ext>
            </a:extLst>
          </p:cNvPr>
          <p:cNvSpPr/>
          <p:nvPr/>
        </p:nvSpPr>
        <p:spPr>
          <a:xfrm>
            <a:off x="2646818" y="3922260"/>
            <a:ext cx="1457855" cy="452753"/>
          </a:xfrm>
          <a:prstGeom prst="rect">
            <a:avLst/>
          </a:prstGeom>
        </p:spPr>
        <p:txBody>
          <a:bodyPr wrap="square">
            <a:spAutoFit/>
          </a:bodyPr>
          <a:lstStyle/>
          <a:p>
            <a:pPr algn="ctr" defTabSz="685800" eaLnBrk="1" fontAlgn="auto" hangingPunct="1">
              <a:lnSpc>
                <a:spcPct val="120000"/>
              </a:lnSpc>
              <a:spcBef>
                <a:spcPts val="0"/>
              </a:spcBef>
              <a:spcAft>
                <a:spcPts val="0"/>
              </a:spcAft>
              <a:defRPr/>
            </a:pPr>
            <a:r>
              <a:rPr lang="zh-CN" altLang="en-US" sz="2100" dirty="0">
                <a:solidFill>
                  <a:schemeClr val="bg1">
                    <a:lumMod val="65000"/>
                  </a:schemeClr>
                </a:solidFill>
                <a:latin typeface="Calibri"/>
                <a:ea typeface="微软雅黑"/>
              </a:rPr>
              <a:t>交换价值</a:t>
            </a:r>
          </a:p>
        </p:txBody>
      </p:sp>
      <p:sp>
        <p:nvSpPr>
          <p:cNvPr id="35" name="左大括号 34">
            <a:extLst>
              <a:ext uri="{FF2B5EF4-FFF2-40B4-BE49-F238E27FC236}">
                <a16:creationId xmlns:a16="http://schemas.microsoft.com/office/drawing/2014/main" id="{0087A77C-DFC4-42FF-B019-1AE45F6DA548}"/>
              </a:ext>
            </a:extLst>
          </p:cNvPr>
          <p:cNvSpPr/>
          <p:nvPr/>
        </p:nvSpPr>
        <p:spPr>
          <a:xfrm>
            <a:off x="3977437" y="3819043"/>
            <a:ext cx="282855" cy="6986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10B4F55F-744C-4C78-890E-10B8A2FB4DB5}"/>
              </a:ext>
            </a:extLst>
          </p:cNvPr>
          <p:cNvSpPr txBox="1"/>
          <p:nvPr/>
        </p:nvSpPr>
        <p:spPr>
          <a:xfrm>
            <a:off x="4220642" y="3718251"/>
            <a:ext cx="2461460" cy="954107"/>
          </a:xfrm>
          <a:prstGeom prst="rect">
            <a:avLst/>
          </a:prstGeom>
          <a:noFill/>
        </p:spPr>
        <p:txBody>
          <a:bodyPr wrap="square" rtlCol="0">
            <a:spAutoFit/>
          </a:bodyPr>
          <a:lstStyle/>
          <a:p>
            <a:r>
              <a:rPr lang="zh-CN" altLang="en-US" sz="1400" dirty="0"/>
              <a:t>一种物与物之间交换的比例关系</a:t>
            </a:r>
            <a:endParaRPr lang="en-US" altLang="zh-CN" sz="1400" dirty="0"/>
          </a:p>
          <a:p>
            <a:endParaRPr lang="en-US" altLang="zh-CN" sz="1400" dirty="0"/>
          </a:p>
          <a:p>
            <a:r>
              <a:rPr lang="zh-CN" altLang="en-US" sz="1400" dirty="0"/>
              <a:t>例如：</a:t>
            </a:r>
            <a:r>
              <a:rPr lang="en-US" altLang="zh-CN" sz="1400" dirty="0"/>
              <a:t>1</a:t>
            </a:r>
            <a:r>
              <a:rPr lang="zh-CN" altLang="en-US" sz="1400" dirty="0"/>
              <a:t>个包子换</a:t>
            </a:r>
            <a:r>
              <a:rPr lang="en-US" altLang="zh-CN" sz="1400" dirty="0"/>
              <a:t>2</a:t>
            </a:r>
            <a:r>
              <a:rPr lang="zh-CN" altLang="en-US" sz="1400" dirty="0"/>
              <a:t>个馒头</a:t>
            </a:r>
          </a:p>
        </p:txBody>
      </p:sp>
      <p:cxnSp>
        <p:nvCxnSpPr>
          <p:cNvPr id="38" name="直接箭头连接符 37">
            <a:extLst>
              <a:ext uri="{FF2B5EF4-FFF2-40B4-BE49-F238E27FC236}">
                <a16:creationId xmlns:a16="http://schemas.microsoft.com/office/drawing/2014/main" id="{E6A53683-3C10-48F8-A92E-9A831FA06E60}"/>
              </a:ext>
            </a:extLst>
          </p:cNvPr>
          <p:cNvCxnSpPr/>
          <p:nvPr/>
        </p:nvCxnSpPr>
        <p:spPr>
          <a:xfrm flipH="1">
            <a:off x="3341411" y="4345219"/>
            <a:ext cx="7958" cy="613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B777E5-B7FE-4D50-9647-F9AB23FCD1E7}"/>
              </a:ext>
            </a:extLst>
          </p:cNvPr>
          <p:cNvSpPr/>
          <p:nvPr/>
        </p:nvSpPr>
        <p:spPr>
          <a:xfrm>
            <a:off x="2661010" y="5096834"/>
            <a:ext cx="1457855" cy="452753"/>
          </a:xfrm>
          <a:prstGeom prst="rect">
            <a:avLst/>
          </a:prstGeom>
        </p:spPr>
        <p:txBody>
          <a:bodyPr wrap="square">
            <a:spAutoFit/>
          </a:bodyPr>
          <a:lstStyle/>
          <a:p>
            <a:pPr algn="ctr" defTabSz="685800" eaLnBrk="1" fontAlgn="auto" hangingPunct="1">
              <a:lnSpc>
                <a:spcPct val="120000"/>
              </a:lnSpc>
              <a:spcBef>
                <a:spcPts val="0"/>
              </a:spcBef>
              <a:spcAft>
                <a:spcPts val="0"/>
              </a:spcAft>
              <a:defRPr/>
            </a:pPr>
            <a:r>
              <a:rPr lang="zh-CN" altLang="en-US" sz="2100" dirty="0">
                <a:solidFill>
                  <a:schemeClr val="bg1">
                    <a:lumMod val="65000"/>
                  </a:schemeClr>
                </a:solidFill>
                <a:latin typeface="Calibri"/>
                <a:ea typeface="微软雅黑"/>
              </a:rPr>
              <a:t>价值</a:t>
            </a:r>
          </a:p>
        </p:txBody>
      </p:sp>
      <p:sp>
        <p:nvSpPr>
          <p:cNvPr id="40" name="左大括号 39">
            <a:extLst>
              <a:ext uri="{FF2B5EF4-FFF2-40B4-BE49-F238E27FC236}">
                <a16:creationId xmlns:a16="http://schemas.microsoft.com/office/drawing/2014/main" id="{4B1D2215-EA98-40CB-9B12-F9382823A8A2}"/>
              </a:ext>
            </a:extLst>
          </p:cNvPr>
          <p:cNvSpPr/>
          <p:nvPr/>
        </p:nvSpPr>
        <p:spPr>
          <a:xfrm>
            <a:off x="3933608" y="4962342"/>
            <a:ext cx="312493" cy="10909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EB34D4E1-59C0-4E50-BD14-A080E2E5FBC3}"/>
              </a:ext>
            </a:extLst>
          </p:cNvPr>
          <p:cNvSpPr txBox="1"/>
          <p:nvPr/>
        </p:nvSpPr>
        <p:spPr>
          <a:xfrm>
            <a:off x="4194058" y="4899777"/>
            <a:ext cx="2057400" cy="1323439"/>
          </a:xfrm>
          <a:prstGeom prst="rect">
            <a:avLst/>
          </a:prstGeom>
          <a:noFill/>
        </p:spPr>
        <p:txBody>
          <a:bodyPr wrap="square" rtlCol="0">
            <a:spAutoFit/>
          </a:bodyPr>
          <a:lstStyle/>
          <a:p>
            <a:r>
              <a:rPr lang="zh-CN" altLang="en-US" sz="1600" dirty="0"/>
              <a:t>无差别的一般人类劳动</a:t>
            </a:r>
            <a:endParaRPr lang="en-US" altLang="zh-CN" sz="1600" dirty="0"/>
          </a:p>
          <a:p>
            <a:r>
              <a:rPr lang="zh-CN" altLang="en-US" sz="1600" dirty="0">
                <a:latin typeface="楷体" panose="02010609060101010101" pitchFamily="49" charset="-122"/>
                <a:ea typeface="楷体" panose="02010609060101010101" pitchFamily="49" charset="-122"/>
              </a:rPr>
              <a:t>价值量的大小由社会必要劳动时间决定</a:t>
            </a:r>
            <a:endParaRPr lang="en-US" altLang="zh-CN" sz="1600" dirty="0">
              <a:latin typeface="楷体" panose="02010609060101010101" pitchFamily="49" charset="-122"/>
              <a:ea typeface="楷体" panose="02010609060101010101" pitchFamily="49" charset="-122"/>
            </a:endParaRPr>
          </a:p>
          <a:p>
            <a:r>
              <a:rPr lang="zh-CN" altLang="en-US" sz="1600" dirty="0"/>
              <a:t>商品特有的社会属性</a:t>
            </a:r>
            <a:endParaRPr lang="en-US" altLang="zh-CN" sz="1600" dirty="0"/>
          </a:p>
        </p:txBody>
      </p:sp>
      <p:cxnSp>
        <p:nvCxnSpPr>
          <p:cNvPr id="21" name="直接箭头连接符 20">
            <a:extLst>
              <a:ext uri="{FF2B5EF4-FFF2-40B4-BE49-F238E27FC236}">
                <a16:creationId xmlns:a16="http://schemas.microsoft.com/office/drawing/2014/main" id="{6A45573C-9F24-46D3-BCE2-E703C2618A6E}"/>
              </a:ext>
            </a:extLst>
          </p:cNvPr>
          <p:cNvCxnSpPr/>
          <p:nvPr/>
        </p:nvCxnSpPr>
        <p:spPr>
          <a:xfrm>
            <a:off x="6453889" y="3105707"/>
            <a:ext cx="133643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969EABE-E272-4A3C-BBE6-FD082814B476}"/>
              </a:ext>
            </a:extLst>
          </p:cNvPr>
          <p:cNvCxnSpPr/>
          <p:nvPr/>
        </p:nvCxnSpPr>
        <p:spPr>
          <a:xfrm>
            <a:off x="6453888" y="5131052"/>
            <a:ext cx="133643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313520C-096B-43E7-84E3-123656AFB748}"/>
              </a:ext>
            </a:extLst>
          </p:cNvPr>
          <p:cNvCxnSpPr>
            <a:cxnSpLocks/>
          </p:cNvCxnSpPr>
          <p:nvPr/>
        </p:nvCxnSpPr>
        <p:spPr>
          <a:xfrm flipH="1">
            <a:off x="7790318" y="3105706"/>
            <a:ext cx="2" cy="61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63421A6D-29D9-4737-8FA8-13EF7495A7A1}"/>
              </a:ext>
            </a:extLst>
          </p:cNvPr>
          <p:cNvCxnSpPr>
            <a:cxnSpLocks/>
          </p:cNvCxnSpPr>
          <p:nvPr/>
        </p:nvCxnSpPr>
        <p:spPr>
          <a:xfrm flipV="1">
            <a:off x="7799109" y="4481372"/>
            <a:ext cx="0" cy="637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E381056-974E-45D1-B2C2-E22E6CE247E9}"/>
              </a:ext>
            </a:extLst>
          </p:cNvPr>
          <p:cNvSpPr/>
          <p:nvPr/>
        </p:nvSpPr>
        <p:spPr>
          <a:xfrm>
            <a:off x="6837726" y="3766911"/>
            <a:ext cx="1946122" cy="712952"/>
          </a:xfrm>
          <a:prstGeom prst="rect">
            <a:avLst/>
          </a:prstGeom>
        </p:spPr>
        <p:txBody>
          <a:bodyPr wrap="square">
            <a:spAutoFit/>
          </a:bodyPr>
          <a:lstStyle/>
          <a:p>
            <a:pPr algn="ctr" defTabSz="685800" eaLnBrk="1" fontAlgn="auto" hangingPunct="1">
              <a:lnSpc>
                <a:spcPct val="120000"/>
              </a:lnSpc>
              <a:spcBef>
                <a:spcPts val="0"/>
              </a:spcBef>
              <a:spcAft>
                <a:spcPts val="0"/>
              </a:spcAft>
              <a:defRPr/>
            </a:pPr>
            <a:r>
              <a:rPr lang="zh-CN" altLang="en-US" dirty="0">
                <a:latin typeface="黑体" panose="02010609060101010101" pitchFamily="49" charset="-122"/>
                <a:ea typeface="黑体" panose="02010609060101010101" pitchFamily="49" charset="-122"/>
              </a:rPr>
              <a:t>对立统一</a:t>
            </a:r>
            <a:endParaRPr lang="en-US" altLang="zh-CN" dirty="0">
              <a:latin typeface="黑体" panose="02010609060101010101" pitchFamily="49" charset="-122"/>
              <a:ea typeface="黑体" panose="02010609060101010101" pitchFamily="49" charset="-122"/>
            </a:endParaRPr>
          </a:p>
          <a:p>
            <a:pPr algn="ctr" defTabSz="685800" eaLnBrk="1" fontAlgn="auto" hangingPunct="1">
              <a:lnSpc>
                <a:spcPct val="120000"/>
              </a:lnSpc>
              <a:spcBef>
                <a:spcPts val="0"/>
              </a:spcBef>
              <a:spcAft>
                <a:spcPts val="0"/>
              </a:spcAft>
              <a:defRPr/>
            </a:pPr>
            <a:r>
              <a:rPr lang="zh-CN" altLang="en-US" dirty="0">
                <a:latin typeface="黑体" panose="02010609060101010101" pitchFamily="49" charset="-122"/>
                <a:ea typeface="黑体" panose="02010609060101010101" pitchFamily="49" charset="-122"/>
              </a:rPr>
              <a:t>关系</a:t>
            </a:r>
          </a:p>
        </p:txBody>
      </p:sp>
      <p:sp>
        <p:nvSpPr>
          <p:cNvPr id="50" name="矩形 49">
            <a:extLst>
              <a:ext uri="{FF2B5EF4-FFF2-40B4-BE49-F238E27FC236}">
                <a16:creationId xmlns:a16="http://schemas.microsoft.com/office/drawing/2014/main" id="{8E8BB5E6-DE99-443A-A386-D0C907B28B2A}"/>
              </a:ext>
            </a:extLst>
          </p:cNvPr>
          <p:cNvSpPr/>
          <p:nvPr/>
        </p:nvSpPr>
        <p:spPr>
          <a:xfrm>
            <a:off x="2827710" y="2839797"/>
            <a:ext cx="1088375" cy="481998"/>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675E9A84-9F0C-43A2-BEF6-0FCC589C3BD0}"/>
              </a:ext>
            </a:extLst>
          </p:cNvPr>
          <p:cNvSpPr/>
          <p:nvPr/>
        </p:nvSpPr>
        <p:spPr>
          <a:xfrm>
            <a:off x="2837274" y="5101467"/>
            <a:ext cx="1088375" cy="481998"/>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CB34424-DA3C-478F-9D6F-718049EB435F}"/>
              </a:ext>
            </a:extLst>
          </p:cNvPr>
          <p:cNvSpPr txBox="1"/>
          <p:nvPr/>
        </p:nvSpPr>
        <p:spPr bwMode="auto">
          <a:xfrm>
            <a:off x="2698608" y="5644288"/>
            <a:ext cx="1457854" cy="516423"/>
          </a:xfrm>
          <a:prstGeom prst="rect">
            <a:avLst/>
          </a:prstGeom>
          <a:noFill/>
          <a:ln>
            <a:noFill/>
          </a:ln>
        </p:spPr>
        <p:txBody>
          <a:bodyPr wrap="square" rtlCol="0">
            <a:spAutoFit/>
          </a:bodyPr>
          <a:lstStyle/>
          <a:p>
            <a:pPr algn="just">
              <a:lnSpc>
                <a:spcPct val="120000"/>
              </a:lnSpc>
              <a:spcBef>
                <a:spcPts val="1400"/>
              </a:spcBef>
            </a:pPr>
            <a:r>
              <a:rPr lang="zh-CN" altLang="en-US" sz="1200" dirty="0"/>
              <a:t>实体：货币？物体属性？</a:t>
            </a:r>
            <a:r>
              <a:rPr lang="en-US" altLang="zh-CN" sz="1200" dirty="0"/>
              <a:t>NO</a:t>
            </a:r>
            <a:r>
              <a:rPr lang="zh-CN" altLang="en-US" sz="1200" dirty="0"/>
              <a:t>！</a:t>
            </a:r>
          </a:p>
        </p:txBody>
      </p:sp>
      <p:sp>
        <p:nvSpPr>
          <p:cNvPr id="43" name="文本框 42">
            <a:extLst>
              <a:ext uri="{FF2B5EF4-FFF2-40B4-BE49-F238E27FC236}">
                <a16:creationId xmlns:a16="http://schemas.microsoft.com/office/drawing/2014/main" id="{C37A553E-7458-40DD-A40B-56D0E07198C0}"/>
              </a:ext>
            </a:extLst>
          </p:cNvPr>
          <p:cNvSpPr txBox="1"/>
          <p:nvPr/>
        </p:nvSpPr>
        <p:spPr bwMode="auto">
          <a:xfrm>
            <a:off x="2697449" y="6114138"/>
            <a:ext cx="1457854" cy="516423"/>
          </a:xfrm>
          <a:prstGeom prst="rect">
            <a:avLst/>
          </a:prstGeom>
          <a:noFill/>
          <a:ln>
            <a:noFill/>
          </a:ln>
        </p:spPr>
        <p:txBody>
          <a:bodyPr wrap="square" rtlCol="0">
            <a:spAutoFit/>
          </a:bodyPr>
          <a:lstStyle/>
          <a:p>
            <a:pPr algn="just">
              <a:lnSpc>
                <a:spcPct val="120000"/>
              </a:lnSpc>
              <a:spcBef>
                <a:spcPts val="1400"/>
              </a:spcBef>
            </a:pPr>
            <a:r>
              <a:rPr lang="zh-CN" altLang="en-US" sz="1200" dirty="0"/>
              <a:t>仅剩的共同点：劳动产品</a:t>
            </a:r>
          </a:p>
        </p:txBody>
      </p:sp>
      <p:sp>
        <p:nvSpPr>
          <p:cNvPr id="30" name="圆角矩形 15">
            <a:extLst>
              <a:ext uri="{FF2B5EF4-FFF2-40B4-BE49-F238E27FC236}">
                <a16:creationId xmlns:a16="http://schemas.microsoft.com/office/drawing/2014/main" id="{14E45A32-614D-4D4D-B1B8-4119A7BECB40}"/>
              </a:ext>
            </a:extLst>
          </p:cNvPr>
          <p:cNvSpPr/>
          <p:nvPr/>
        </p:nvSpPr>
        <p:spPr bwMode="auto">
          <a:xfrm>
            <a:off x="123534" y="1043464"/>
            <a:ext cx="570283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（二）商品的二因素和劳动的二重性</a:t>
            </a:r>
          </a:p>
        </p:txBody>
      </p:sp>
      <p:sp>
        <p:nvSpPr>
          <p:cNvPr id="37" name="文本框 36">
            <a:extLst>
              <a:ext uri="{FF2B5EF4-FFF2-40B4-BE49-F238E27FC236}">
                <a16:creationId xmlns:a16="http://schemas.microsoft.com/office/drawing/2014/main" id="{45548119-8ABB-48F8-81ED-09AB5A67CF40}"/>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pic>
        <p:nvPicPr>
          <p:cNvPr id="46082" name="Picture 2">
            <a:extLst>
              <a:ext uri="{FF2B5EF4-FFF2-40B4-BE49-F238E27FC236}">
                <a16:creationId xmlns:a16="http://schemas.microsoft.com/office/drawing/2014/main" id="{B7E74BDE-6C98-4CAC-B973-B900A29832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803" y="3819044"/>
            <a:ext cx="867919" cy="52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460113"/>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15">
            <a:extLst>
              <a:ext uri="{FF2B5EF4-FFF2-40B4-BE49-F238E27FC236}">
                <a16:creationId xmlns:a16="http://schemas.microsoft.com/office/drawing/2014/main" id="{AA606D5F-948C-4F14-9C21-E725E223E665}"/>
              </a:ext>
            </a:extLst>
          </p:cNvPr>
          <p:cNvSpPr/>
          <p:nvPr/>
        </p:nvSpPr>
        <p:spPr bwMode="auto">
          <a:xfrm>
            <a:off x="403225" y="1154113"/>
            <a:ext cx="3128963" cy="51752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商品的二因素</a:t>
            </a:r>
          </a:p>
        </p:txBody>
      </p:sp>
      <p:sp>
        <p:nvSpPr>
          <p:cNvPr id="10243" name="Text Box 12">
            <a:extLst>
              <a:ext uri="{FF2B5EF4-FFF2-40B4-BE49-F238E27FC236}">
                <a16:creationId xmlns:a16="http://schemas.microsoft.com/office/drawing/2014/main" id="{26AA2183-F800-4647-BC6D-EF19116D7456}"/>
              </a:ext>
            </a:extLst>
          </p:cNvPr>
          <p:cNvSpPr txBox="1">
            <a:spLocks noChangeArrowheads="1"/>
          </p:cNvSpPr>
          <p:nvPr/>
        </p:nvSpPr>
        <p:spPr bwMode="auto">
          <a:xfrm>
            <a:off x="3168650" y="1931988"/>
            <a:ext cx="16557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ts val="2500"/>
              </a:lnSpc>
              <a:spcBef>
                <a:spcPct val="20000"/>
              </a:spcBef>
              <a:buFont typeface="Arial" panose="020B0604020202020204" pitchFamily="34" charset="0"/>
              <a:buNone/>
            </a:pPr>
            <a:endParaRPr lang="zh-CN" altLang="en-US">
              <a:latin typeface="黑体" panose="02010609060101010101" pitchFamily="49" charset="-122"/>
              <a:ea typeface="黑体" panose="02010609060101010101" pitchFamily="49" charset="-122"/>
              <a:sym typeface="黑体" panose="02010609060101010101" pitchFamily="49" charset="-122"/>
            </a:endParaRPr>
          </a:p>
        </p:txBody>
      </p:sp>
      <p:sp>
        <p:nvSpPr>
          <p:cNvPr id="10244" name="Text Box 19">
            <a:extLst>
              <a:ext uri="{FF2B5EF4-FFF2-40B4-BE49-F238E27FC236}">
                <a16:creationId xmlns:a16="http://schemas.microsoft.com/office/drawing/2014/main" id="{ED840E74-8F17-48AC-965C-D116DE5E8DC3}"/>
              </a:ext>
            </a:extLst>
          </p:cNvPr>
          <p:cNvSpPr txBox="1">
            <a:spLocks noChangeArrowheads="1"/>
          </p:cNvSpPr>
          <p:nvPr/>
        </p:nvSpPr>
        <p:spPr bwMode="auto">
          <a:xfrm>
            <a:off x="4826000" y="5357813"/>
            <a:ext cx="14398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zh-CN" sz="2400" b="1">
              <a:latin typeface="宋体" panose="02010600030101010101" pitchFamily="2" charset="-122"/>
              <a:ea typeface="楷体" panose="02010609060101010101" pitchFamily="49" charset="-122"/>
            </a:endParaRPr>
          </a:p>
        </p:txBody>
      </p:sp>
      <p:sp>
        <p:nvSpPr>
          <p:cNvPr id="10245" name="AutoShape 16">
            <a:extLst>
              <a:ext uri="{FF2B5EF4-FFF2-40B4-BE49-F238E27FC236}">
                <a16:creationId xmlns:a16="http://schemas.microsoft.com/office/drawing/2014/main" id="{B2D5AC3A-BA97-4031-A87D-6E5FEC935EE3}"/>
              </a:ext>
            </a:extLst>
          </p:cNvPr>
          <p:cNvSpPr>
            <a:spLocks noChangeArrowheads="1"/>
          </p:cNvSpPr>
          <p:nvPr/>
        </p:nvSpPr>
        <p:spPr bwMode="auto">
          <a:xfrm>
            <a:off x="825500" y="1905000"/>
            <a:ext cx="5040313" cy="5032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ts val="2500"/>
              </a:lnSpc>
              <a:spcBef>
                <a:spcPct val="20000"/>
              </a:spcBef>
              <a:buFont typeface="Arial" panose="020B0604020202020204" pitchFamily="34" charset="0"/>
              <a:buNone/>
            </a:pPr>
            <a:endParaRPr lang="zh-CN" altLang="en-US">
              <a:latin typeface="黑体" panose="02010609060101010101" pitchFamily="49" charset="-122"/>
              <a:ea typeface="黑体" panose="02010609060101010101" pitchFamily="49" charset="-122"/>
              <a:sym typeface="黑体" panose="02010609060101010101" pitchFamily="49" charset="-122"/>
            </a:endParaRPr>
          </a:p>
        </p:txBody>
      </p:sp>
      <p:sp>
        <p:nvSpPr>
          <p:cNvPr id="21" name="文本框 20">
            <a:extLst>
              <a:ext uri="{FF2B5EF4-FFF2-40B4-BE49-F238E27FC236}">
                <a16:creationId xmlns:a16="http://schemas.microsoft.com/office/drawing/2014/main" id="{B510E6C3-031A-4C1C-BBA3-26D05DDBD3E2}"/>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
        <p:nvSpPr>
          <p:cNvPr id="10247" name="文本框 1">
            <a:extLst>
              <a:ext uri="{FF2B5EF4-FFF2-40B4-BE49-F238E27FC236}">
                <a16:creationId xmlns:a16="http://schemas.microsoft.com/office/drawing/2014/main" id="{3FAC3205-F086-404A-BE45-B7951F9CAD77}"/>
              </a:ext>
            </a:extLst>
          </p:cNvPr>
          <p:cNvSpPr txBox="1">
            <a:spLocks noChangeArrowheads="1"/>
          </p:cNvSpPr>
          <p:nvPr/>
        </p:nvSpPr>
        <p:spPr bwMode="auto">
          <a:xfrm>
            <a:off x="714375" y="1766888"/>
            <a:ext cx="76041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商品是用来交换、能满足人们某种需要的劳动产品，具有使用价值和价值两个因素或两种属性，是使用价值和价值的矛盾统一体。 </a:t>
            </a:r>
          </a:p>
        </p:txBody>
      </p:sp>
      <p:sp>
        <p:nvSpPr>
          <p:cNvPr id="10248" name="文本框 3">
            <a:extLst>
              <a:ext uri="{FF2B5EF4-FFF2-40B4-BE49-F238E27FC236}">
                <a16:creationId xmlns:a16="http://schemas.microsoft.com/office/drawing/2014/main" id="{780A9D6C-F482-44D8-826A-F8EDB99EC833}"/>
              </a:ext>
            </a:extLst>
          </p:cNvPr>
          <p:cNvSpPr txBox="1">
            <a:spLocks noChangeArrowheads="1"/>
          </p:cNvSpPr>
          <p:nvPr/>
        </p:nvSpPr>
        <p:spPr bwMode="auto">
          <a:xfrm>
            <a:off x="1395413" y="5429250"/>
            <a:ext cx="635317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dirty="0">
                <a:solidFill>
                  <a:srgbClr val="014D23"/>
                </a:solidFill>
              </a:rPr>
              <a:t>价值实体：凝结在商品中的一般人类劳动，即</a:t>
            </a:r>
            <a:r>
              <a:rPr lang="zh-CN" altLang="en-US" sz="2400" b="1" dirty="0">
                <a:solidFill>
                  <a:srgbClr val="FF0000"/>
                </a:solidFill>
              </a:rPr>
              <a:t>人的脑力和体力的耗费</a:t>
            </a:r>
            <a:r>
              <a:rPr lang="zh-CN" altLang="en-US" sz="2400" b="1" dirty="0">
                <a:solidFill>
                  <a:srgbClr val="014D23"/>
                </a:solidFill>
              </a:rPr>
              <a:t>。是商品的社会属性。</a:t>
            </a:r>
          </a:p>
        </p:txBody>
      </p:sp>
      <p:grpSp>
        <p:nvGrpSpPr>
          <p:cNvPr id="10249" name="组合 5">
            <a:extLst>
              <a:ext uri="{FF2B5EF4-FFF2-40B4-BE49-F238E27FC236}">
                <a16:creationId xmlns:a16="http://schemas.microsoft.com/office/drawing/2014/main" id="{38ED070E-16CC-4237-9AF5-14174AB9D9F0}"/>
              </a:ext>
            </a:extLst>
          </p:cNvPr>
          <p:cNvGrpSpPr>
            <a:grpSpLocks/>
          </p:cNvGrpSpPr>
          <p:nvPr/>
        </p:nvGrpSpPr>
        <p:grpSpPr bwMode="auto">
          <a:xfrm>
            <a:off x="141288" y="3195638"/>
            <a:ext cx="8861425" cy="2205037"/>
            <a:chOff x="142100" y="3196106"/>
            <a:chExt cx="8860613" cy="2204569"/>
          </a:xfrm>
        </p:grpSpPr>
        <p:sp>
          <p:nvSpPr>
            <p:cNvPr id="7" name="任意多边形 6">
              <a:extLst>
                <a:ext uri="{FF2B5EF4-FFF2-40B4-BE49-F238E27FC236}">
                  <a16:creationId xmlns:a16="http://schemas.microsoft.com/office/drawing/2014/main" id="{3A6E62FC-06BA-41C2-9AF1-AB620B7D79B1}"/>
                </a:ext>
              </a:extLst>
            </p:cNvPr>
            <p:cNvSpPr/>
            <p:nvPr/>
          </p:nvSpPr>
          <p:spPr>
            <a:xfrm>
              <a:off x="2178675" y="4311881"/>
              <a:ext cx="444459" cy="603122"/>
            </a:xfrm>
            <a:custGeom>
              <a:avLst/>
              <a:gdLst/>
              <a:ahLst/>
              <a:cxnLst/>
              <a:rect l="0" t="0" r="0" b="0"/>
              <a:pathLst>
                <a:path>
                  <a:moveTo>
                    <a:pt x="0" y="0"/>
                  </a:moveTo>
                  <a:lnTo>
                    <a:pt x="222415" y="0"/>
                  </a:lnTo>
                  <a:lnTo>
                    <a:pt x="222415" y="602559"/>
                  </a:lnTo>
                  <a:lnTo>
                    <a:pt x="444831" y="602559"/>
                  </a:lnTo>
                </a:path>
              </a:pathLst>
            </a:custGeom>
            <a:noFill/>
            <a:ln>
              <a:solidFill>
                <a:srgbClr val="014D23"/>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a:p>
          </p:txBody>
        </p:sp>
        <p:sp>
          <p:nvSpPr>
            <p:cNvPr id="8" name="任意多边形 7">
              <a:extLst>
                <a:ext uri="{FF2B5EF4-FFF2-40B4-BE49-F238E27FC236}">
                  <a16:creationId xmlns:a16="http://schemas.microsoft.com/office/drawing/2014/main" id="{6B001ACB-36FA-4E26-B0AC-75295B25CAF6}"/>
                </a:ext>
              </a:extLst>
            </p:cNvPr>
            <p:cNvSpPr/>
            <p:nvPr/>
          </p:nvSpPr>
          <p:spPr>
            <a:xfrm>
              <a:off x="2178675" y="3697650"/>
              <a:ext cx="444459" cy="614232"/>
            </a:xfrm>
            <a:custGeom>
              <a:avLst/>
              <a:gdLst/>
              <a:ahLst/>
              <a:cxnLst/>
              <a:rect l="0" t="0" r="0" b="0"/>
              <a:pathLst>
                <a:path>
                  <a:moveTo>
                    <a:pt x="0" y="615360"/>
                  </a:moveTo>
                  <a:lnTo>
                    <a:pt x="222415" y="615360"/>
                  </a:lnTo>
                  <a:lnTo>
                    <a:pt x="222415" y="0"/>
                  </a:lnTo>
                  <a:lnTo>
                    <a:pt x="444831" y="0"/>
                  </a:lnTo>
                </a:path>
              </a:pathLst>
            </a:custGeom>
            <a:noFill/>
            <a:ln>
              <a:solidFill>
                <a:srgbClr val="014D23"/>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a:p>
          </p:txBody>
        </p:sp>
        <p:sp>
          <p:nvSpPr>
            <p:cNvPr id="9" name="圆角矩形 8">
              <a:extLst>
                <a:ext uri="{FF2B5EF4-FFF2-40B4-BE49-F238E27FC236}">
                  <a16:creationId xmlns:a16="http://schemas.microsoft.com/office/drawing/2014/main" id="{B187C32F-539D-4F36-9F58-1545336D6F19}"/>
                </a:ext>
              </a:extLst>
            </p:cNvPr>
            <p:cNvSpPr/>
            <p:nvPr/>
          </p:nvSpPr>
          <p:spPr>
            <a:xfrm>
              <a:off x="275438" y="3973816"/>
              <a:ext cx="1903238" cy="677718"/>
            </a:xfrm>
            <a:prstGeom prst="roundRect">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spcCol="1270" anchor="ctr"/>
            <a:lstStyle/>
            <a:p>
              <a:pPr lvl="0" algn="ctr" defTabSz="800100">
                <a:lnSpc>
                  <a:spcPct val="90000"/>
                </a:lnSpc>
                <a:spcAft>
                  <a:spcPct val="35000"/>
                </a:spcAft>
                <a:defRPr/>
              </a:pPr>
              <a:r>
                <a:rPr lang="zh-CN" altLang="en-US">
                  <a:solidFill>
                    <a:prstClr val="black"/>
                  </a:solidFill>
                  <a:cs typeface="Times New Roman" panose="02020603050405020304" pitchFamily="18" charset="0"/>
                  <a:sym typeface="+mn-ea"/>
                </a:rPr>
                <a:t>商品的二因素</a:t>
              </a:r>
              <a:endParaRPr lang="zh-CN" altLang="en-US" dirty="0">
                <a:solidFill>
                  <a:prstClr val="black"/>
                </a:solidFill>
                <a:sym typeface="+mn-ea"/>
              </a:endParaRPr>
            </a:p>
          </p:txBody>
        </p:sp>
        <p:sp>
          <p:nvSpPr>
            <p:cNvPr id="10" name="圆角矩形 9">
              <a:extLst>
                <a:ext uri="{FF2B5EF4-FFF2-40B4-BE49-F238E27FC236}">
                  <a16:creationId xmlns:a16="http://schemas.microsoft.com/office/drawing/2014/main" id="{9DE486A8-8E7F-4224-BBD6-2A82400F1C12}"/>
                </a:ext>
              </a:extLst>
            </p:cNvPr>
            <p:cNvSpPr/>
            <p:nvPr/>
          </p:nvSpPr>
          <p:spPr>
            <a:xfrm>
              <a:off x="2623135" y="3357997"/>
              <a:ext cx="1677834" cy="615819"/>
            </a:xfrm>
            <a:prstGeom prst="roundRect">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spcCol="1270" anchor="ctr"/>
            <a:lstStyle/>
            <a:p>
              <a:pPr lvl="0" algn="ctr" defTabSz="800100">
                <a:lnSpc>
                  <a:spcPct val="90000"/>
                </a:lnSpc>
                <a:spcAft>
                  <a:spcPct val="35000"/>
                </a:spcAft>
                <a:defRPr/>
              </a:pPr>
              <a:r>
                <a:rPr lang="zh-CN" altLang="en-US">
                  <a:solidFill>
                    <a:prstClr val="black"/>
                  </a:solidFill>
                  <a:latin typeface="微软雅黑"/>
                  <a:sym typeface="黑体" panose="02010609060101010101" pitchFamily="49" charset="-122"/>
                </a:rPr>
                <a:t>使用价值</a:t>
              </a:r>
              <a:endParaRPr lang="zh-CN" altLang="en-US" dirty="0">
                <a:solidFill>
                  <a:prstClr val="black"/>
                </a:solidFill>
                <a:latin typeface="微软雅黑"/>
                <a:sym typeface="+mn-ea"/>
              </a:endParaRPr>
            </a:p>
          </p:txBody>
        </p:sp>
        <p:sp>
          <p:nvSpPr>
            <p:cNvPr id="11" name="圆角矩形 10">
              <a:extLst>
                <a:ext uri="{FF2B5EF4-FFF2-40B4-BE49-F238E27FC236}">
                  <a16:creationId xmlns:a16="http://schemas.microsoft.com/office/drawing/2014/main" id="{A24B48E9-8835-4E84-A8BD-231889D390A7}"/>
                </a:ext>
              </a:extLst>
            </p:cNvPr>
            <p:cNvSpPr/>
            <p:nvPr/>
          </p:nvSpPr>
          <p:spPr>
            <a:xfrm>
              <a:off x="2623135" y="4575350"/>
              <a:ext cx="1677834" cy="615819"/>
            </a:xfrm>
            <a:prstGeom prst="roundRect">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spcCol="1270" anchor="ctr"/>
            <a:lstStyle/>
            <a:p>
              <a:pPr lvl="0" algn="ctr" defTabSz="800100">
                <a:lnSpc>
                  <a:spcPct val="90000"/>
                </a:lnSpc>
                <a:spcAft>
                  <a:spcPct val="35000"/>
                </a:spcAft>
                <a:defRPr/>
              </a:pPr>
              <a:r>
                <a:rPr lang="zh-CN" altLang="en-US">
                  <a:solidFill>
                    <a:prstClr val="black"/>
                  </a:solidFill>
                  <a:latin typeface="宋体" panose="02010600030101010101" pitchFamily="2" charset="-122"/>
                  <a:sym typeface="+mn-ea"/>
                </a:rPr>
                <a:t>价值</a:t>
              </a:r>
              <a:endParaRPr lang="zh-CN" altLang="en-US" dirty="0">
                <a:solidFill>
                  <a:prstClr val="black"/>
                </a:solidFill>
                <a:sym typeface="+mn-ea"/>
              </a:endParaRPr>
            </a:p>
          </p:txBody>
        </p:sp>
        <p:sp>
          <p:nvSpPr>
            <p:cNvPr id="39" name="圆角矩形 38">
              <a:extLst>
                <a:ext uri="{FF2B5EF4-FFF2-40B4-BE49-F238E27FC236}">
                  <a16:creationId xmlns:a16="http://schemas.microsoft.com/office/drawing/2014/main" id="{DA69529B-BD09-47C2-869E-7866E48E4ADB}"/>
                </a:ext>
              </a:extLst>
            </p:cNvPr>
            <p:cNvSpPr/>
            <p:nvPr/>
          </p:nvSpPr>
          <p:spPr>
            <a:xfrm>
              <a:off x="4824796" y="4589635"/>
              <a:ext cx="1677833" cy="615819"/>
            </a:xfrm>
            <a:prstGeom prst="roundRect">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spcCol="1270" anchor="ctr"/>
            <a:lstStyle/>
            <a:p>
              <a:pPr lvl="0" algn="ctr" defTabSz="800100">
                <a:lnSpc>
                  <a:spcPct val="90000"/>
                </a:lnSpc>
                <a:spcAft>
                  <a:spcPct val="35000"/>
                </a:spcAft>
                <a:defRPr/>
              </a:pPr>
              <a:r>
                <a:rPr lang="zh-CN" altLang="en-US">
                  <a:solidFill>
                    <a:prstClr val="black"/>
                  </a:solidFill>
                  <a:sym typeface="+mn-ea"/>
                </a:rPr>
                <a:t>交换价值</a:t>
              </a:r>
              <a:endParaRPr lang="zh-CN" altLang="en-US" dirty="0">
                <a:solidFill>
                  <a:prstClr val="black"/>
                </a:solidFill>
                <a:sym typeface="+mn-ea"/>
              </a:endParaRPr>
            </a:p>
          </p:txBody>
        </p:sp>
        <p:sp>
          <p:nvSpPr>
            <p:cNvPr id="10256" name="右箭头 14">
              <a:extLst>
                <a:ext uri="{FF2B5EF4-FFF2-40B4-BE49-F238E27FC236}">
                  <a16:creationId xmlns:a16="http://schemas.microsoft.com/office/drawing/2014/main" id="{D3F63890-3158-4A90-B500-E7876AC8134B}"/>
                </a:ext>
              </a:extLst>
            </p:cNvPr>
            <p:cNvSpPr>
              <a:spLocks noChangeArrowheads="1"/>
            </p:cNvSpPr>
            <p:nvPr/>
          </p:nvSpPr>
          <p:spPr bwMode="auto">
            <a:xfrm>
              <a:off x="4446588" y="4648201"/>
              <a:ext cx="231775" cy="476250"/>
            </a:xfrm>
            <a:prstGeom prst="rightArrow">
              <a:avLst>
                <a:gd name="adj1" fmla="val 50000"/>
                <a:gd name="adj2" fmla="val 50000"/>
              </a:avLst>
            </a:prstGeom>
            <a:solidFill>
              <a:srgbClr val="014D2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0257" name="文本框 2">
              <a:extLst>
                <a:ext uri="{FF2B5EF4-FFF2-40B4-BE49-F238E27FC236}">
                  <a16:creationId xmlns:a16="http://schemas.microsoft.com/office/drawing/2014/main" id="{D17144F7-9F47-4DA7-8DFC-E4417C8C1508}"/>
                </a:ext>
              </a:extLst>
            </p:cNvPr>
            <p:cNvSpPr txBox="1">
              <a:spLocks noChangeArrowheads="1"/>
            </p:cNvSpPr>
            <p:nvPr/>
          </p:nvSpPr>
          <p:spPr bwMode="auto">
            <a:xfrm>
              <a:off x="4824413" y="3327606"/>
              <a:ext cx="3179764" cy="72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a:solidFill>
                    <a:srgbClr val="7030A0"/>
                  </a:solidFill>
                </a:rPr>
                <a:t>反映的是人与自然之间的物质关系，是商品的自然属性。</a:t>
              </a:r>
            </a:p>
          </p:txBody>
        </p:sp>
        <p:sp>
          <p:nvSpPr>
            <p:cNvPr id="5" name="文本框 4">
              <a:extLst>
                <a:ext uri="{FF2B5EF4-FFF2-40B4-BE49-F238E27FC236}">
                  <a16:creationId xmlns:a16="http://schemas.microsoft.com/office/drawing/2014/main" id="{A957FFEE-7537-4F55-B147-5EBBEAD4D624}"/>
                </a:ext>
              </a:extLst>
            </p:cNvPr>
            <p:cNvSpPr txBox="1"/>
            <p:nvPr/>
          </p:nvSpPr>
          <p:spPr bwMode="auto">
            <a:xfrm>
              <a:off x="6648666" y="4589635"/>
              <a:ext cx="2354047" cy="496782"/>
            </a:xfrm>
            <a:prstGeom prst="rect">
              <a:avLst/>
            </a:prstGeom>
            <a:noFill/>
            <a:ln>
              <a:noFill/>
            </a:ln>
          </p:spPr>
          <p:txBody>
            <a:bodyPr>
              <a:spAutoFit/>
            </a:bodyPr>
            <a:lstStyle/>
            <a:p>
              <a:pPr algn="just">
                <a:lnSpc>
                  <a:spcPct val="120000"/>
                </a:lnSpc>
                <a:spcBef>
                  <a:spcPts val="1400"/>
                </a:spcBef>
                <a:defRPr/>
              </a:pPr>
              <a:r>
                <a:rPr lang="zh-CN" altLang="en-US" sz="2400" b="1" dirty="0">
                  <a:solidFill>
                    <a:schemeClr val="accent5">
                      <a:lumMod val="50000"/>
                    </a:schemeClr>
                  </a:solidFill>
                  <a:sym typeface="+mn-ea"/>
                </a:rPr>
                <a:t>价值的表现形式</a:t>
              </a:r>
            </a:p>
          </p:txBody>
        </p:sp>
        <p:sp>
          <p:nvSpPr>
            <p:cNvPr id="26" name="圆角矩形 4">
              <a:extLst>
                <a:ext uri="{FF2B5EF4-FFF2-40B4-BE49-F238E27FC236}">
                  <a16:creationId xmlns:a16="http://schemas.microsoft.com/office/drawing/2014/main" id="{1679D4F7-60E3-49E1-87AD-4D9E9DBAABAB}"/>
                </a:ext>
              </a:extLst>
            </p:cNvPr>
            <p:cNvSpPr/>
            <p:nvPr/>
          </p:nvSpPr>
          <p:spPr bwMode="auto">
            <a:xfrm>
              <a:off x="142100" y="3196106"/>
              <a:ext cx="8860613" cy="2204569"/>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2">
            <a:extLst>
              <a:ext uri="{FF2B5EF4-FFF2-40B4-BE49-F238E27FC236}">
                <a16:creationId xmlns:a16="http://schemas.microsoft.com/office/drawing/2014/main" id="{345A08C8-77CF-48D3-B6D0-EF41B738DB03}"/>
              </a:ext>
            </a:extLst>
          </p:cNvPr>
          <p:cNvGrpSpPr>
            <a:grpSpLocks/>
          </p:cNvGrpSpPr>
          <p:nvPr/>
        </p:nvGrpSpPr>
        <p:grpSpPr bwMode="auto">
          <a:xfrm>
            <a:off x="1177925" y="3154363"/>
            <a:ext cx="3230563" cy="2852737"/>
            <a:chOff x="1546225" y="2811463"/>
            <a:chExt cx="3230563" cy="2852737"/>
          </a:xfrm>
        </p:grpSpPr>
        <p:grpSp>
          <p:nvGrpSpPr>
            <p:cNvPr id="11271" name="Rectangle 2">
              <a:extLst>
                <a:ext uri="{FF2B5EF4-FFF2-40B4-BE49-F238E27FC236}">
                  <a16:creationId xmlns:a16="http://schemas.microsoft.com/office/drawing/2014/main" id="{4EA9AFE4-CE04-470D-900E-2B4444A72977}"/>
                </a:ext>
              </a:extLst>
            </p:cNvPr>
            <p:cNvGrpSpPr>
              <a:grpSpLocks/>
            </p:cNvGrpSpPr>
            <p:nvPr/>
          </p:nvGrpSpPr>
          <p:grpSpPr bwMode="auto">
            <a:xfrm>
              <a:off x="1546225" y="3176588"/>
              <a:ext cx="781050" cy="2201862"/>
              <a:chOff x="0" y="0"/>
              <a:chExt cx="492" cy="1387"/>
            </a:xfrm>
          </p:grpSpPr>
          <p:pic>
            <p:nvPicPr>
              <p:cNvPr id="11267" name="Rectangle 2">
                <a:extLst>
                  <a:ext uri="{FF2B5EF4-FFF2-40B4-BE49-F238E27FC236}">
                    <a16:creationId xmlns:a16="http://schemas.microsoft.com/office/drawing/2014/main" id="{86CA8153-4497-4686-AB95-4BD3A89D7F27}"/>
                  </a:ext>
                </a:extLst>
              </p:cNvPr>
              <p:cNvPicPr>
                <a:picLocks noChangeArrowheads="1"/>
              </p:cNvPicPr>
              <p:nvPr/>
            </p:nvPicPr>
            <p:blipFill>
              <a:blip r:embed="rId2" cstate="print">
                <a:duotone>
                  <a:schemeClr val="accent4">
                    <a:shade val="45000"/>
                    <a:satMod val="135000"/>
                  </a:schemeClr>
                  <a:prstClr val="white"/>
                </a:duotone>
              </a:blip>
              <a:srcRect/>
              <a:stretch>
                <a:fillRect/>
              </a:stretch>
            </p:blipFill>
            <p:spPr bwMode="auto">
              <a:xfrm>
                <a:off x="0" y="0"/>
                <a:ext cx="492" cy="1387"/>
              </a:xfrm>
              <a:prstGeom prst="rect">
                <a:avLst/>
              </a:prstGeom>
              <a:noFill/>
              <a:ln>
                <a:noFill/>
              </a:ln>
            </p:spPr>
          </p:pic>
          <p:sp>
            <p:nvSpPr>
              <p:cNvPr id="11268" name="Text Box 4">
                <a:extLst>
                  <a:ext uri="{FF2B5EF4-FFF2-40B4-BE49-F238E27FC236}">
                    <a16:creationId xmlns:a16="http://schemas.microsoft.com/office/drawing/2014/main" id="{93697A62-90E1-49C8-AE89-638E1BCDAF0B}"/>
                  </a:ext>
                </a:extLst>
              </p:cNvPr>
              <p:cNvSpPr txBox="1">
                <a:spLocks noChangeArrowheads="1"/>
              </p:cNvSpPr>
              <p:nvPr/>
            </p:nvSpPr>
            <p:spPr bwMode="auto">
              <a:xfrm>
                <a:off x="37" y="47"/>
                <a:ext cx="408" cy="1315"/>
              </a:xfrm>
              <a:prstGeom prst="rect">
                <a:avLst/>
              </a:prstGeom>
              <a:noFill/>
              <a:ln>
                <a:noFill/>
              </a:ln>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b="1" dirty="0">
                    <a:solidFill>
                      <a:srgbClr val="FFFFFF"/>
                    </a:solidFill>
                    <a:latin typeface="+mj-ea"/>
                    <a:ea typeface="+mj-ea"/>
                    <a:sym typeface="+mn-ea"/>
                  </a:rPr>
                  <a:t>劳动二重性</a:t>
                </a:r>
              </a:p>
            </p:txBody>
          </p:sp>
        </p:grpSp>
        <p:sp>
          <p:nvSpPr>
            <p:cNvPr id="11272" name="Line 3">
              <a:extLst>
                <a:ext uri="{FF2B5EF4-FFF2-40B4-BE49-F238E27FC236}">
                  <a16:creationId xmlns:a16="http://schemas.microsoft.com/office/drawing/2014/main" id="{97E9D302-B7FC-4D2A-B880-08FBD3253212}"/>
                </a:ext>
              </a:extLst>
            </p:cNvPr>
            <p:cNvSpPr>
              <a:spLocks noChangeShapeType="1"/>
            </p:cNvSpPr>
            <p:nvPr/>
          </p:nvSpPr>
          <p:spPr bwMode="auto">
            <a:xfrm>
              <a:off x="2268538" y="4295775"/>
              <a:ext cx="4318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3" name="Line 4">
              <a:extLst>
                <a:ext uri="{FF2B5EF4-FFF2-40B4-BE49-F238E27FC236}">
                  <a16:creationId xmlns:a16="http://schemas.microsoft.com/office/drawing/2014/main" id="{C4910F67-C81D-4CB9-B547-D3E478C5A50A}"/>
                </a:ext>
              </a:extLst>
            </p:cNvPr>
            <p:cNvSpPr>
              <a:spLocks noChangeShapeType="1"/>
            </p:cNvSpPr>
            <p:nvPr/>
          </p:nvSpPr>
          <p:spPr bwMode="auto">
            <a:xfrm>
              <a:off x="2700338" y="3144838"/>
              <a:ext cx="0" cy="22320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4" name="Line 5">
              <a:extLst>
                <a:ext uri="{FF2B5EF4-FFF2-40B4-BE49-F238E27FC236}">
                  <a16:creationId xmlns:a16="http://schemas.microsoft.com/office/drawing/2014/main" id="{24295DB6-A07A-412A-8BE9-9542844CBC8F}"/>
                </a:ext>
              </a:extLst>
            </p:cNvPr>
            <p:cNvSpPr>
              <a:spLocks noChangeShapeType="1"/>
            </p:cNvSpPr>
            <p:nvPr/>
          </p:nvSpPr>
          <p:spPr bwMode="auto">
            <a:xfrm>
              <a:off x="2700338" y="3143250"/>
              <a:ext cx="46355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5" name="Line 6">
              <a:extLst>
                <a:ext uri="{FF2B5EF4-FFF2-40B4-BE49-F238E27FC236}">
                  <a16:creationId xmlns:a16="http://schemas.microsoft.com/office/drawing/2014/main" id="{6112E622-4485-4F05-8B43-D3FA4792AAA5}"/>
                </a:ext>
              </a:extLst>
            </p:cNvPr>
            <p:cNvSpPr>
              <a:spLocks noChangeShapeType="1"/>
            </p:cNvSpPr>
            <p:nvPr/>
          </p:nvSpPr>
          <p:spPr bwMode="auto">
            <a:xfrm>
              <a:off x="2700338" y="5376863"/>
              <a:ext cx="431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76" name="Rectangle 7">
              <a:extLst>
                <a:ext uri="{FF2B5EF4-FFF2-40B4-BE49-F238E27FC236}">
                  <a16:creationId xmlns:a16="http://schemas.microsoft.com/office/drawing/2014/main" id="{2EDA3193-B463-4202-9712-9D364D412A17}"/>
                </a:ext>
              </a:extLst>
            </p:cNvPr>
            <p:cNvGrpSpPr>
              <a:grpSpLocks/>
            </p:cNvGrpSpPr>
            <p:nvPr/>
          </p:nvGrpSpPr>
          <p:grpSpPr bwMode="auto">
            <a:xfrm>
              <a:off x="3022600" y="2811463"/>
              <a:ext cx="1717675" cy="622300"/>
              <a:chOff x="0" y="0"/>
              <a:chExt cx="1082" cy="392"/>
            </a:xfrm>
          </p:grpSpPr>
          <p:pic>
            <p:nvPicPr>
              <p:cNvPr id="2" name="Rectangle 7">
                <a:extLst>
                  <a:ext uri="{FF2B5EF4-FFF2-40B4-BE49-F238E27FC236}">
                    <a16:creationId xmlns:a16="http://schemas.microsoft.com/office/drawing/2014/main" id="{80EEAB15-7BA9-469F-8561-029D2C2FA9C0}"/>
                  </a:ext>
                </a:extLst>
              </p:cNvPr>
              <p:cNvPicPr>
                <a:picLocks noChangeArrowheads="1"/>
              </p:cNvPicPr>
              <p:nvPr/>
            </p:nvPicPr>
            <p:blipFill>
              <a:blip r:embed="rId3" cstate="print">
                <a:duotone>
                  <a:schemeClr val="accent6">
                    <a:shade val="45000"/>
                    <a:satMod val="135000"/>
                  </a:schemeClr>
                  <a:prstClr val="white"/>
                </a:duotone>
              </a:blip>
              <a:srcRect/>
              <a:stretch>
                <a:fillRect/>
              </a:stretch>
            </p:blipFill>
            <p:spPr bwMode="auto">
              <a:xfrm>
                <a:off x="0" y="0"/>
                <a:ext cx="1082" cy="392"/>
              </a:xfrm>
              <a:prstGeom prst="rect">
                <a:avLst/>
              </a:prstGeom>
              <a:noFill/>
              <a:ln>
                <a:noFill/>
              </a:ln>
            </p:spPr>
          </p:pic>
          <p:sp>
            <p:nvSpPr>
              <p:cNvPr id="3" name="Text Box 11">
                <a:extLst>
                  <a:ext uri="{FF2B5EF4-FFF2-40B4-BE49-F238E27FC236}">
                    <a16:creationId xmlns:a16="http://schemas.microsoft.com/office/drawing/2014/main" id="{1A924659-A0C2-46D0-BC6C-5E061233CA66}"/>
                  </a:ext>
                </a:extLst>
              </p:cNvPr>
              <p:cNvSpPr txBox="1">
                <a:spLocks noChangeArrowheads="1"/>
              </p:cNvSpPr>
              <p:nvPr/>
            </p:nvSpPr>
            <p:spPr bwMode="auto">
              <a:xfrm>
                <a:off x="65" y="77"/>
                <a:ext cx="952" cy="272"/>
              </a:xfrm>
              <a:prstGeom prst="rect">
                <a:avLst/>
              </a:prstGeom>
              <a:noFill/>
              <a:ln>
                <a:noFill/>
              </a:ln>
            </p:spPr>
            <p:txBody>
              <a:bodyPr wrap="none"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dirty="0">
                    <a:latin typeface="+mj-ea"/>
                    <a:ea typeface="+mj-ea"/>
                    <a:sym typeface="+mn-ea"/>
                  </a:rPr>
                  <a:t>具体劳动</a:t>
                </a:r>
                <a:endParaRPr lang="zh-CN" altLang="en-US" dirty="0">
                  <a:latin typeface="+mj-ea"/>
                  <a:ea typeface="+mj-ea"/>
                  <a:sym typeface="+mn-ea"/>
                </a:endParaRPr>
              </a:p>
            </p:txBody>
          </p:sp>
        </p:grpSp>
        <p:grpSp>
          <p:nvGrpSpPr>
            <p:cNvPr id="11277" name="Rectangle 8">
              <a:extLst>
                <a:ext uri="{FF2B5EF4-FFF2-40B4-BE49-F238E27FC236}">
                  <a16:creationId xmlns:a16="http://schemas.microsoft.com/office/drawing/2014/main" id="{19F1E7E8-9669-4BE4-851B-DD6B4B60E457}"/>
                </a:ext>
              </a:extLst>
            </p:cNvPr>
            <p:cNvGrpSpPr>
              <a:grpSpLocks/>
            </p:cNvGrpSpPr>
            <p:nvPr/>
          </p:nvGrpSpPr>
          <p:grpSpPr bwMode="auto">
            <a:xfrm>
              <a:off x="3059113" y="5067300"/>
              <a:ext cx="1717675" cy="596900"/>
              <a:chOff x="0" y="0"/>
              <a:chExt cx="1082" cy="376"/>
            </a:xfrm>
          </p:grpSpPr>
          <p:pic>
            <p:nvPicPr>
              <p:cNvPr id="4" name="Rectangle 8">
                <a:extLst>
                  <a:ext uri="{FF2B5EF4-FFF2-40B4-BE49-F238E27FC236}">
                    <a16:creationId xmlns:a16="http://schemas.microsoft.com/office/drawing/2014/main" id="{9BE7CA0F-E361-4E88-87D3-B59072A42503}"/>
                  </a:ext>
                </a:extLst>
              </p:cNvPr>
              <p:cNvPicPr>
                <a:picLocks noChangeArrowheads="1"/>
              </p:cNvPicPr>
              <p:nvPr/>
            </p:nvPicPr>
            <p:blipFill>
              <a:blip r:embed="rId4" cstate="print">
                <a:duotone>
                  <a:schemeClr val="accent6">
                    <a:shade val="45000"/>
                    <a:satMod val="135000"/>
                  </a:schemeClr>
                  <a:prstClr val="white"/>
                </a:duotone>
              </a:blip>
              <a:srcRect/>
              <a:stretch>
                <a:fillRect/>
              </a:stretch>
            </p:blipFill>
            <p:spPr bwMode="auto">
              <a:xfrm>
                <a:off x="0" y="0"/>
                <a:ext cx="1082" cy="376"/>
              </a:xfrm>
              <a:prstGeom prst="rect">
                <a:avLst/>
              </a:prstGeom>
              <a:noFill/>
              <a:ln>
                <a:noFill/>
              </a:ln>
            </p:spPr>
          </p:pic>
          <p:sp>
            <p:nvSpPr>
              <p:cNvPr id="11278" name="Text Box 14">
                <a:extLst>
                  <a:ext uri="{FF2B5EF4-FFF2-40B4-BE49-F238E27FC236}">
                    <a16:creationId xmlns:a16="http://schemas.microsoft.com/office/drawing/2014/main" id="{17511BA4-E968-4C82-B815-92CAFBD797F1}"/>
                  </a:ext>
                </a:extLst>
              </p:cNvPr>
              <p:cNvSpPr txBox="1">
                <a:spLocks noChangeArrowheads="1"/>
              </p:cNvSpPr>
              <p:nvPr/>
            </p:nvSpPr>
            <p:spPr bwMode="auto">
              <a:xfrm>
                <a:off x="46" y="59"/>
                <a:ext cx="998" cy="272"/>
              </a:xfrm>
              <a:prstGeom prst="rect">
                <a:avLst/>
              </a:prstGeom>
              <a:noFill/>
              <a:ln>
                <a:noFill/>
              </a:ln>
            </p:spPr>
            <p:txBody>
              <a:bodyPr wrap="none"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b="1" dirty="0">
                    <a:latin typeface="+mj-ea"/>
                    <a:ea typeface="+mj-ea"/>
                    <a:sym typeface="+mn-ea"/>
                  </a:rPr>
                  <a:t>抽象劳动</a:t>
                </a:r>
              </a:p>
            </p:txBody>
          </p:sp>
        </p:grpSp>
      </p:grpSp>
      <p:pic>
        <p:nvPicPr>
          <p:cNvPr id="11280" name="Picture 11">
            <a:extLst>
              <a:ext uri="{FF2B5EF4-FFF2-40B4-BE49-F238E27FC236}">
                <a16:creationId xmlns:a16="http://schemas.microsoft.com/office/drawing/2014/main" id="{39748C38-1197-473A-8743-C234DECDB23E}"/>
              </a:ext>
            </a:extLst>
          </p:cNvPr>
          <p:cNvPicPr>
            <a:picLocks noChangeAspect="1" noChangeArrowheads="1"/>
          </p:cNvPicPr>
          <p:nvPr/>
        </p:nvPicPr>
        <p:blipFill rotWithShape="1">
          <a:blip r:embed="rId5" cstate="print"/>
          <a:srcRect b="4410"/>
          <a:stretch>
            <a:fillRect/>
          </a:stretch>
        </p:blipFill>
        <p:spPr bwMode="auto">
          <a:xfrm>
            <a:off x="5140325" y="3227385"/>
            <a:ext cx="2911475" cy="2752725"/>
          </a:xfrm>
          <a:prstGeom prst="roundRect">
            <a:avLst/>
          </a:prstGeom>
          <a:noFill/>
          <a:ln>
            <a:noFill/>
          </a:ln>
        </p:spPr>
      </p:pic>
      <p:sp>
        <p:nvSpPr>
          <p:cNvPr id="22" name="文本框 21">
            <a:extLst>
              <a:ext uri="{FF2B5EF4-FFF2-40B4-BE49-F238E27FC236}">
                <a16:creationId xmlns:a16="http://schemas.microsoft.com/office/drawing/2014/main" id="{BE88788F-1ED8-46B1-8FCA-C951F7486925}"/>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
        <p:nvSpPr>
          <p:cNvPr id="23" name="圆角矩形 15">
            <a:extLst>
              <a:ext uri="{FF2B5EF4-FFF2-40B4-BE49-F238E27FC236}">
                <a16:creationId xmlns:a16="http://schemas.microsoft.com/office/drawing/2014/main" id="{0F8CF9CE-0459-4C4E-90DB-56B4C03815C6}"/>
              </a:ext>
            </a:extLst>
          </p:cNvPr>
          <p:cNvSpPr/>
          <p:nvPr/>
        </p:nvSpPr>
        <p:spPr bwMode="auto">
          <a:xfrm>
            <a:off x="131274" y="1215840"/>
            <a:ext cx="8881452" cy="51752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劳动二重性：生产商品的劳动是具体劳动和抽象劳动的对立统一 </a:t>
            </a:r>
          </a:p>
        </p:txBody>
      </p:sp>
      <p:sp>
        <p:nvSpPr>
          <p:cNvPr id="11270" name="文本框 1">
            <a:extLst>
              <a:ext uri="{FF2B5EF4-FFF2-40B4-BE49-F238E27FC236}">
                <a16:creationId xmlns:a16="http://schemas.microsoft.com/office/drawing/2014/main" id="{F5B75B5D-5B10-4B40-8E45-6C73F1EE7C46}"/>
              </a:ext>
            </a:extLst>
          </p:cNvPr>
          <p:cNvSpPr txBox="1">
            <a:spLocks noChangeArrowheads="1"/>
          </p:cNvSpPr>
          <p:nvPr/>
        </p:nvSpPr>
        <p:spPr bwMode="auto">
          <a:xfrm>
            <a:off x="900113" y="2019300"/>
            <a:ext cx="734377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具体劳动和抽象劳动是同一生产过程同一劳动的两个方面，不是两次劳动，也不是独立存在的两种劳动。 </a:t>
            </a:r>
          </a:p>
        </p:txBody>
      </p:sp>
      <p:sp>
        <p:nvSpPr>
          <p:cNvPr id="5" name="文本框 4">
            <a:extLst>
              <a:ext uri="{FF2B5EF4-FFF2-40B4-BE49-F238E27FC236}">
                <a16:creationId xmlns:a16="http://schemas.microsoft.com/office/drawing/2014/main" id="{40212C98-9A90-4A42-A718-56C5DBBD656D}"/>
              </a:ext>
            </a:extLst>
          </p:cNvPr>
          <p:cNvSpPr txBox="1"/>
          <p:nvPr/>
        </p:nvSpPr>
        <p:spPr bwMode="auto">
          <a:xfrm>
            <a:off x="2795587" y="3928533"/>
            <a:ext cx="2084731" cy="396134"/>
          </a:xfrm>
          <a:prstGeom prst="rect">
            <a:avLst/>
          </a:prstGeom>
          <a:noFill/>
          <a:ln>
            <a:noFill/>
          </a:ln>
        </p:spPr>
        <p:txBody>
          <a:bodyPr wrap="square" rtlCol="0">
            <a:spAutoFit/>
          </a:bodyPr>
          <a:lstStyle/>
          <a:p>
            <a:pPr algn="just">
              <a:lnSpc>
                <a:spcPct val="120000"/>
              </a:lnSpc>
              <a:spcBef>
                <a:spcPts val="1400"/>
              </a:spcBef>
            </a:pPr>
            <a:r>
              <a:rPr lang="zh-CN" altLang="en-US" dirty="0"/>
              <a:t>如做馒头和包包子</a:t>
            </a:r>
          </a:p>
        </p:txBody>
      </p:sp>
      <p:sp>
        <p:nvSpPr>
          <p:cNvPr id="21" name="文本框 20">
            <a:extLst>
              <a:ext uri="{FF2B5EF4-FFF2-40B4-BE49-F238E27FC236}">
                <a16:creationId xmlns:a16="http://schemas.microsoft.com/office/drawing/2014/main" id="{AAB3A802-800F-4AAD-97AC-1470F9C267CE}"/>
              </a:ext>
            </a:extLst>
          </p:cNvPr>
          <p:cNvSpPr txBox="1"/>
          <p:nvPr/>
        </p:nvSpPr>
        <p:spPr bwMode="auto">
          <a:xfrm>
            <a:off x="2690813" y="6047159"/>
            <a:ext cx="2084735" cy="396134"/>
          </a:xfrm>
          <a:prstGeom prst="rect">
            <a:avLst/>
          </a:prstGeom>
          <a:noFill/>
          <a:ln>
            <a:noFill/>
          </a:ln>
        </p:spPr>
        <p:txBody>
          <a:bodyPr wrap="square" rtlCol="0">
            <a:spAutoFit/>
          </a:bodyPr>
          <a:lstStyle/>
          <a:p>
            <a:pPr algn="just">
              <a:lnSpc>
                <a:spcPct val="120000"/>
              </a:lnSpc>
              <a:spcBef>
                <a:spcPts val="1400"/>
              </a:spcBef>
            </a:pPr>
            <a:r>
              <a:rPr lang="zh-CN" altLang="en-US" dirty="0"/>
              <a:t>无差别的人类劳动</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5">
            <a:extLst>
              <a:ext uri="{FF2B5EF4-FFF2-40B4-BE49-F238E27FC236}">
                <a16:creationId xmlns:a16="http://schemas.microsoft.com/office/drawing/2014/main" id="{06EB750A-353F-47C5-882B-A31BA31A1E95}"/>
              </a:ext>
            </a:extLst>
          </p:cNvPr>
          <p:cNvSpPr/>
          <p:nvPr/>
        </p:nvSpPr>
        <p:spPr bwMode="auto">
          <a:xfrm>
            <a:off x="365125" y="1314450"/>
            <a:ext cx="4856163"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商品二因素与劳动二重性的关系</a:t>
            </a:r>
          </a:p>
        </p:txBody>
      </p:sp>
      <p:sp>
        <p:nvSpPr>
          <p:cNvPr id="12291" name="Oval 9" descr="1b067">
            <a:extLst>
              <a:ext uri="{FF2B5EF4-FFF2-40B4-BE49-F238E27FC236}">
                <a16:creationId xmlns:a16="http://schemas.microsoft.com/office/drawing/2014/main" id="{28E7EC50-71E2-4EFD-9079-39B671CFD259}"/>
              </a:ext>
            </a:extLst>
          </p:cNvPr>
          <p:cNvSpPr>
            <a:spLocks noChangeArrowheads="1"/>
          </p:cNvSpPr>
          <p:nvPr/>
        </p:nvSpPr>
        <p:spPr bwMode="auto">
          <a:xfrm>
            <a:off x="5732463" y="1773238"/>
            <a:ext cx="2151062" cy="3671887"/>
          </a:xfrm>
          <a:prstGeom prst="ellipse">
            <a:avLst/>
          </a:prstGeom>
          <a:noFill/>
          <a:ln>
            <a:noFill/>
          </a:ln>
          <a:effectLst>
            <a:outerShdw dist="107763" dir="189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8" name="文本框 17">
            <a:extLst>
              <a:ext uri="{FF2B5EF4-FFF2-40B4-BE49-F238E27FC236}">
                <a16:creationId xmlns:a16="http://schemas.microsoft.com/office/drawing/2014/main" id="{0127FAB1-951D-4E97-930B-82B2880DD033}"/>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
        <p:nvSpPr>
          <p:cNvPr id="12293" name="文本框 1">
            <a:extLst>
              <a:ext uri="{FF2B5EF4-FFF2-40B4-BE49-F238E27FC236}">
                <a16:creationId xmlns:a16="http://schemas.microsoft.com/office/drawing/2014/main" id="{64F4E69A-4A9A-4351-BEDD-7B2EACAC9492}"/>
              </a:ext>
            </a:extLst>
          </p:cNvPr>
          <p:cNvSpPr txBox="1">
            <a:spLocks noChangeArrowheads="1"/>
          </p:cNvSpPr>
          <p:nvPr/>
        </p:nvSpPr>
        <p:spPr bwMode="auto">
          <a:xfrm>
            <a:off x="549275" y="2222500"/>
            <a:ext cx="81407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具体劳动创造商品的使用价值，抽象劳动形成商品的价值。</a:t>
            </a:r>
          </a:p>
        </p:txBody>
      </p:sp>
      <p:grpSp>
        <p:nvGrpSpPr>
          <p:cNvPr id="12294" name="组合 3">
            <a:extLst>
              <a:ext uri="{FF2B5EF4-FFF2-40B4-BE49-F238E27FC236}">
                <a16:creationId xmlns:a16="http://schemas.microsoft.com/office/drawing/2014/main" id="{670E6C0D-7942-409A-85B5-2118C9657813}"/>
              </a:ext>
            </a:extLst>
          </p:cNvPr>
          <p:cNvGrpSpPr>
            <a:grpSpLocks/>
          </p:cNvGrpSpPr>
          <p:nvPr/>
        </p:nvGrpSpPr>
        <p:grpSpPr bwMode="auto">
          <a:xfrm>
            <a:off x="1230313" y="3006725"/>
            <a:ext cx="6683375" cy="3217863"/>
            <a:chOff x="1354162" y="3107233"/>
            <a:chExt cx="6684938" cy="3217367"/>
          </a:xfrm>
        </p:grpSpPr>
        <p:grpSp>
          <p:nvGrpSpPr>
            <p:cNvPr id="12295" name="组合 2">
              <a:extLst>
                <a:ext uri="{FF2B5EF4-FFF2-40B4-BE49-F238E27FC236}">
                  <a16:creationId xmlns:a16="http://schemas.microsoft.com/office/drawing/2014/main" id="{35CAF362-88D9-48B7-BA79-A19F16E2648D}"/>
                </a:ext>
              </a:extLst>
            </p:cNvPr>
            <p:cNvGrpSpPr>
              <a:grpSpLocks/>
            </p:cNvGrpSpPr>
            <p:nvPr/>
          </p:nvGrpSpPr>
          <p:grpSpPr bwMode="auto">
            <a:xfrm>
              <a:off x="2386819" y="3405435"/>
              <a:ext cx="4619625" cy="2620963"/>
              <a:chOff x="2112963" y="3602831"/>
              <a:chExt cx="4619625" cy="2620963"/>
            </a:xfrm>
          </p:grpSpPr>
          <p:sp>
            <p:nvSpPr>
              <p:cNvPr id="2" name="Rectangle 18">
                <a:extLst>
                  <a:ext uri="{FF2B5EF4-FFF2-40B4-BE49-F238E27FC236}">
                    <a16:creationId xmlns:a16="http://schemas.microsoft.com/office/drawing/2014/main" id="{51BABD69-BDD1-4A97-B473-E1A31AA4F776}"/>
                  </a:ext>
                </a:extLst>
              </p:cNvPr>
              <p:cNvSpPr>
                <a:spLocks noChangeArrowheads="1"/>
              </p:cNvSpPr>
              <p:nvPr/>
            </p:nvSpPr>
            <p:spPr bwMode="auto">
              <a:xfrm>
                <a:off x="6126560" y="3853819"/>
                <a:ext cx="498592" cy="946004"/>
              </a:xfrm>
              <a:prstGeom prst="rect">
                <a:avLst/>
              </a:prstGeom>
              <a:solidFill>
                <a:srgbClr val="CC99FF"/>
              </a:solid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sz="2800">
                    <a:solidFill>
                      <a:srgbClr val="000000"/>
                    </a:solidFill>
                    <a:latin typeface="+mj-ea"/>
                    <a:ea typeface="+mj-ea"/>
                    <a:sym typeface="+mn-ea"/>
                  </a:rPr>
                  <a:t>劳动</a:t>
                </a:r>
              </a:p>
            </p:txBody>
          </p:sp>
          <p:sp>
            <p:nvSpPr>
              <p:cNvPr id="5" name="任意多边形 4">
                <a:extLst>
                  <a:ext uri="{FF2B5EF4-FFF2-40B4-BE49-F238E27FC236}">
                    <a16:creationId xmlns:a16="http://schemas.microsoft.com/office/drawing/2014/main" id="{06B8F075-8664-4DC7-BAB7-A35D59A2AE8E}"/>
                  </a:ext>
                </a:extLst>
              </p:cNvPr>
              <p:cNvSpPr/>
              <p:nvPr/>
            </p:nvSpPr>
            <p:spPr>
              <a:xfrm>
                <a:off x="2112422" y="3603033"/>
                <a:ext cx="1703785" cy="2614210"/>
              </a:xfrm>
              <a:custGeom>
                <a:avLst/>
                <a:gdLst>
                  <a:gd name="connsiteX0" fmla="*/ 0 w 1703499"/>
                  <a:gd name="connsiteY0" fmla="*/ 170350 h 2615346"/>
                  <a:gd name="connsiteX1" fmla="*/ 170350 w 1703499"/>
                  <a:gd name="connsiteY1" fmla="*/ 0 h 2615346"/>
                  <a:gd name="connsiteX2" fmla="*/ 1533149 w 1703499"/>
                  <a:gd name="connsiteY2" fmla="*/ 0 h 2615346"/>
                  <a:gd name="connsiteX3" fmla="*/ 1703499 w 1703499"/>
                  <a:gd name="connsiteY3" fmla="*/ 170350 h 2615346"/>
                  <a:gd name="connsiteX4" fmla="*/ 1703499 w 1703499"/>
                  <a:gd name="connsiteY4" fmla="*/ 2444996 h 2615346"/>
                  <a:gd name="connsiteX5" fmla="*/ 1533149 w 1703499"/>
                  <a:gd name="connsiteY5" fmla="*/ 2615346 h 2615346"/>
                  <a:gd name="connsiteX6" fmla="*/ 170350 w 1703499"/>
                  <a:gd name="connsiteY6" fmla="*/ 2615346 h 2615346"/>
                  <a:gd name="connsiteX7" fmla="*/ 0 w 1703499"/>
                  <a:gd name="connsiteY7" fmla="*/ 2444996 h 2615346"/>
                  <a:gd name="connsiteX8" fmla="*/ 0 w 1703499"/>
                  <a:gd name="connsiteY8" fmla="*/ 170350 h 261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499" h="2615346">
                    <a:moveTo>
                      <a:pt x="0" y="170350"/>
                    </a:moveTo>
                    <a:cubicBezTo>
                      <a:pt x="0" y="76268"/>
                      <a:pt x="76268" y="0"/>
                      <a:pt x="170350" y="0"/>
                    </a:cubicBezTo>
                    <a:lnTo>
                      <a:pt x="1533149" y="0"/>
                    </a:lnTo>
                    <a:cubicBezTo>
                      <a:pt x="1627231" y="0"/>
                      <a:pt x="1703499" y="76268"/>
                      <a:pt x="1703499" y="170350"/>
                    </a:cubicBezTo>
                    <a:lnTo>
                      <a:pt x="1703499" y="2444996"/>
                    </a:lnTo>
                    <a:cubicBezTo>
                      <a:pt x="1703499" y="2539078"/>
                      <a:pt x="1627231" y="2615346"/>
                      <a:pt x="1533149" y="2615346"/>
                    </a:cubicBezTo>
                    <a:lnTo>
                      <a:pt x="170350" y="2615346"/>
                    </a:lnTo>
                    <a:cubicBezTo>
                      <a:pt x="76268" y="2615346"/>
                      <a:pt x="0" y="2539078"/>
                      <a:pt x="0" y="2444996"/>
                    </a:cubicBezTo>
                    <a:lnTo>
                      <a:pt x="0" y="17035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68580" rIns="68580" bIns="1899322" anchor="ctr"/>
              <a:lstStyle/>
              <a:p>
                <a:pPr lvl="0" algn="ctr" defTabSz="800100">
                  <a:lnSpc>
                    <a:spcPct val="90000"/>
                  </a:lnSpc>
                  <a:spcAft>
                    <a:spcPct val="35000"/>
                  </a:spcAft>
                  <a:defRPr/>
                </a:pPr>
                <a:r>
                  <a:rPr lang="zh-CN" altLang="en-US" sz="2400" b="1">
                    <a:solidFill>
                      <a:srgbClr val="014D23"/>
                    </a:solidFill>
                    <a:latin typeface="微软雅黑"/>
                    <a:sym typeface="+mn-ea"/>
                  </a:rPr>
                  <a:t>劳动</a:t>
                </a:r>
                <a:endParaRPr lang="zh-CN" altLang="en-US" sz="2400" b="1" dirty="0">
                  <a:solidFill>
                    <a:srgbClr val="014D23"/>
                  </a:solidFill>
                  <a:latin typeface="微软雅黑"/>
                  <a:sym typeface="+mn-ea"/>
                </a:endParaRPr>
              </a:p>
            </p:txBody>
          </p:sp>
          <p:sp>
            <p:nvSpPr>
              <p:cNvPr id="6" name="任意多边形 5">
                <a:extLst>
                  <a:ext uri="{FF2B5EF4-FFF2-40B4-BE49-F238E27FC236}">
                    <a16:creationId xmlns:a16="http://schemas.microsoft.com/office/drawing/2014/main" id="{FA32D406-67AC-4E5B-9B0B-D75476F28953}"/>
                  </a:ext>
                </a:extLst>
              </p:cNvPr>
              <p:cNvSpPr/>
              <p:nvPr/>
            </p:nvSpPr>
            <p:spPr>
              <a:xfrm>
                <a:off x="2282324" y="4387137"/>
                <a:ext cx="1362394" cy="788866"/>
              </a:xfrm>
              <a:custGeom>
                <a:avLst/>
                <a:gdLst>
                  <a:gd name="connsiteX0" fmla="*/ 0 w 1362799"/>
                  <a:gd name="connsiteY0" fmla="*/ 78856 h 788562"/>
                  <a:gd name="connsiteX1" fmla="*/ 78856 w 1362799"/>
                  <a:gd name="connsiteY1" fmla="*/ 0 h 788562"/>
                  <a:gd name="connsiteX2" fmla="*/ 1283943 w 1362799"/>
                  <a:gd name="connsiteY2" fmla="*/ 0 h 788562"/>
                  <a:gd name="connsiteX3" fmla="*/ 1362799 w 1362799"/>
                  <a:gd name="connsiteY3" fmla="*/ 78856 h 788562"/>
                  <a:gd name="connsiteX4" fmla="*/ 1362799 w 1362799"/>
                  <a:gd name="connsiteY4" fmla="*/ 709706 h 788562"/>
                  <a:gd name="connsiteX5" fmla="*/ 1283943 w 1362799"/>
                  <a:gd name="connsiteY5" fmla="*/ 788562 h 788562"/>
                  <a:gd name="connsiteX6" fmla="*/ 78856 w 1362799"/>
                  <a:gd name="connsiteY6" fmla="*/ 788562 h 788562"/>
                  <a:gd name="connsiteX7" fmla="*/ 0 w 1362799"/>
                  <a:gd name="connsiteY7" fmla="*/ 709706 h 788562"/>
                  <a:gd name="connsiteX8" fmla="*/ 0 w 1362799"/>
                  <a:gd name="connsiteY8" fmla="*/ 78856 h 78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799" h="788562">
                    <a:moveTo>
                      <a:pt x="0" y="78856"/>
                    </a:moveTo>
                    <a:cubicBezTo>
                      <a:pt x="0" y="35305"/>
                      <a:pt x="35305" y="0"/>
                      <a:pt x="78856" y="0"/>
                    </a:cubicBezTo>
                    <a:lnTo>
                      <a:pt x="1283943" y="0"/>
                    </a:lnTo>
                    <a:cubicBezTo>
                      <a:pt x="1327494" y="0"/>
                      <a:pt x="1362799" y="35305"/>
                      <a:pt x="1362799" y="78856"/>
                    </a:cubicBezTo>
                    <a:lnTo>
                      <a:pt x="1362799" y="709706"/>
                    </a:lnTo>
                    <a:cubicBezTo>
                      <a:pt x="1362799" y="753257"/>
                      <a:pt x="1327494" y="788562"/>
                      <a:pt x="1283943" y="788562"/>
                    </a:cubicBezTo>
                    <a:lnTo>
                      <a:pt x="78856" y="788562"/>
                    </a:lnTo>
                    <a:cubicBezTo>
                      <a:pt x="35305" y="788562"/>
                      <a:pt x="0" y="753257"/>
                      <a:pt x="0" y="709706"/>
                    </a:cubicBezTo>
                    <a:lnTo>
                      <a:pt x="0" y="78856"/>
                    </a:lnTo>
                    <a:close/>
                  </a:path>
                </a:pathLst>
              </a:custGeom>
              <a:solidFill>
                <a:schemeClr val="accent4">
                  <a:lumMod val="40000"/>
                  <a:lumOff val="60000"/>
                  <a:alpha val="64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8816" tIns="57386" rIns="68816" bIns="57386" spcCol="1270" anchor="ctr"/>
              <a:lstStyle/>
              <a:p>
                <a:pPr lvl="0" algn="ctr" defTabSz="800100">
                  <a:lnSpc>
                    <a:spcPct val="90000"/>
                  </a:lnSpc>
                  <a:spcAft>
                    <a:spcPct val="35000"/>
                  </a:spcAft>
                  <a:defRPr/>
                </a:pPr>
                <a:r>
                  <a:rPr lang="zh-CN" altLang="en-US">
                    <a:solidFill>
                      <a:prstClr val="black"/>
                    </a:solidFill>
                    <a:latin typeface="微软雅黑"/>
                    <a:sym typeface="黑体" panose="02010609060101010101" pitchFamily="49" charset="-122"/>
                  </a:rPr>
                  <a:t>具体劳动</a:t>
                </a:r>
                <a:endParaRPr lang="zh-CN" altLang="en-US" dirty="0">
                  <a:solidFill>
                    <a:prstClr val="black"/>
                  </a:solidFill>
                  <a:latin typeface="微软雅黑"/>
                  <a:sym typeface="+mn-ea"/>
                </a:endParaRPr>
              </a:p>
            </p:txBody>
          </p:sp>
          <p:sp>
            <p:nvSpPr>
              <p:cNvPr id="7" name="任意多边形 6">
                <a:extLst>
                  <a:ext uri="{FF2B5EF4-FFF2-40B4-BE49-F238E27FC236}">
                    <a16:creationId xmlns:a16="http://schemas.microsoft.com/office/drawing/2014/main" id="{2218E2F4-9624-4B5A-8B73-C6B51E986543}"/>
                  </a:ext>
                </a:extLst>
              </p:cNvPr>
              <p:cNvSpPr/>
              <p:nvPr/>
            </p:nvSpPr>
            <p:spPr>
              <a:xfrm>
                <a:off x="2282324" y="5296635"/>
                <a:ext cx="1362394" cy="788865"/>
              </a:xfrm>
              <a:custGeom>
                <a:avLst/>
                <a:gdLst>
                  <a:gd name="connsiteX0" fmla="*/ 0 w 1362799"/>
                  <a:gd name="connsiteY0" fmla="*/ 78856 h 788562"/>
                  <a:gd name="connsiteX1" fmla="*/ 78856 w 1362799"/>
                  <a:gd name="connsiteY1" fmla="*/ 0 h 788562"/>
                  <a:gd name="connsiteX2" fmla="*/ 1283943 w 1362799"/>
                  <a:gd name="connsiteY2" fmla="*/ 0 h 788562"/>
                  <a:gd name="connsiteX3" fmla="*/ 1362799 w 1362799"/>
                  <a:gd name="connsiteY3" fmla="*/ 78856 h 788562"/>
                  <a:gd name="connsiteX4" fmla="*/ 1362799 w 1362799"/>
                  <a:gd name="connsiteY4" fmla="*/ 709706 h 788562"/>
                  <a:gd name="connsiteX5" fmla="*/ 1283943 w 1362799"/>
                  <a:gd name="connsiteY5" fmla="*/ 788562 h 788562"/>
                  <a:gd name="connsiteX6" fmla="*/ 78856 w 1362799"/>
                  <a:gd name="connsiteY6" fmla="*/ 788562 h 788562"/>
                  <a:gd name="connsiteX7" fmla="*/ 0 w 1362799"/>
                  <a:gd name="connsiteY7" fmla="*/ 709706 h 788562"/>
                  <a:gd name="connsiteX8" fmla="*/ 0 w 1362799"/>
                  <a:gd name="connsiteY8" fmla="*/ 78856 h 78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799" h="788562">
                    <a:moveTo>
                      <a:pt x="0" y="78856"/>
                    </a:moveTo>
                    <a:cubicBezTo>
                      <a:pt x="0" y="35305"/>
                      <a:pt x="35305" y="0"/>
                      <a:pt x="78856" y="0"/>
                    </a:cubicBezTo>
                    <a:lnTo>
                      <a:pt x="1283943" y="0"/>
                    </a:lnTo>
                    <a:cubicBezTo>
                      <a:pt x="1327494" y="0"/>
                      <a:pt x="1362799" y="35305"/>
                      <a:pt x="1362799" y="78856"/>
                    </a:cubicBezTo>
                    <a:lnTo>
                      <a:pt x="1362799" y="709706"/>
                    </a:lnTo>
                    <a:cubicBezTo>
                      <a:pt x="1362799" y="753257"/>
                      <a:pt x="1327494" y="788562"/>
                      <a:pt x="1283943" y="788562"/>
                    </a:cubicBezTo>
                    <a:lnTo>
                      <a:pt x="78856" y="788562"/>
                    </a:lnTo>
                    <a:cubicBezTo>
                      <a:pt x="35305" y="788562"/>
                      <a:pt x="0" y="753257"/>
                      <a:pt x="0" y="709706"/>
                    </a:cubicBezTo>
                    <a:lnTo>
                      <a:pt x="0" y="78856"/>
                    </a:lnTo>
                    <a:close/>
                  </a:path>
                </a:pathLst>
              </a:custGeom>
              <a:solidFill>
                <a:schemeClr val="accent4">
                  <a:lumMod val="40000"/>
                  <a:lumOff val="60000"/>
                  <a:alpha val="64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8816" tIns="57386" rIns="68816" bIns="57386" spcCol="1270" anchor="ctr"/>
              <a:lstStyle/>
              <a:p>
                <a:pPr lvl="0" algn="ctr" defTabSz="800100">
                  <a:lnSpc>
                    <a:spcPct val="90000"/>
                  </a:lnSpc>
                  <a:spcAft>
                    <a:spcPct val="35000"/>
                  </a:spcAft>
                  <a:defRPr/>
                </a:pPr>
                <a:r>
                  <a:rPr lang="zh-CN" altLang="en-US">
                    <a:solidFill>
                      <a:prstClr val="black"/>
                    </a:solidFill>
                    <a:latin typeface="微软雅黑"/>
                    <a:sym typeface="黑体" panose="02010609060101010101" pitchFamily="49" charset="-122"/>
                  </a:rPr>
                  <a:t>抽象劳动</a:t>
                </a:r>
                <a:endParaRPr lang="zh-CN" altLang="en-US" dirty="0">
                  <a:solidFill>
                    <a:prstClr val="black"/>
                  </a:solidFill>
                  <a:latin typeface="微软雅黑"/>
                  <a:sym typeface="+mn-ea"/>
                </a:endParaRPr>
              </a:p>
            </p:txBody>
          </p:sp>
          <p:sp>
            <p:nvSpPr>
              <p:cNvPr id="8" name="任意多边形 7">
                <a:extLst>
                  <a:ext uri="{FF2B5EF4-FFF2-40B4-BE49-F238E27FC236}">
                    <a16:creationId xmlns:a16="http://schemas.microsoft.com/office/drawing/2014/main" id="{38D8AFB0-93F8-4F38-BCDA-00EBE6096B89}"/>
                  </a:ext>
                </a:extLst>
              </p:cNvPr>
              <p:cNvSpPr/>
              <p:nvPr/>
            </p:nvSpPr>
            <p:spPr>
              <a:xfrm>
                <a:off x="5029341" y="3609382"/>
                <a:ext cx="1703786" cy="2614210"/>
              </a:xfrm>
              <a:custGeom>
                <a:avLst/>
                <a:gdLst>
                  <a:gd name="connsiteX0" fmla="*/ 0 w 1703499"/>
                  <a:gd name="connsiteY0" fmla="*/ 170350 h 2615346"/>
                  <a:gd name="connsiteX1" fmla="*/ 170350 w 1703499"/>
                  <a:gd name="connsiteY1" fmla="*/ 0 h 2615346"/>
                  <a:gd name="connsiteX2" fmla="*/ 1533149 w 1703499"/>
                  <a:gd name="connsiteY2" fmla="*/ 0 h 2615346"/>
                  <a:gd name="connsiteX3" fmla="*/ 1703499 w 1703499"/>
                  <a:gd name="connsiteY3" fmla="*/ 170350 h 2615346"/>
                  <a:gd name="connsiteX4" fmla="*/ 1703499 w 1703499"/>
                  <a:gd name="connsiteY4" fmla="*/ 2444996 h 2615346"/>
                  <a:gd name="connsiteX5" fmla="*/ 1533149 w 1703499"/>
                  <a:gd name="connsiteY5" fmla="*/ 2615346 h 2615346"/>
                  <a:gd name="connsiteX6" fmla="*/ 170350 w 1703499"/>
                  <a:gd name="connsiteY6" fmla="*/ 2615346 h 2615346"/>
                  <a:gd name="connsiteX7" fmla="*/ 0 w 1703499"/>
                  <a:gd name="connsiteY7" fmla="*/ 2444996 h 2615346"/>
                  <a:gd name="connsiteX8" fmla="*/ 0 w 1703499"/>
                  <a:gd name="connsiteY8" fmla="*/ 170350 h 261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499" h="2615346">
                    <a:moveTo>
                      <a:pt x="0" y="170350"/>
                    </a:moveTo>
                    <a:cubicBezTo>
                      <a:pt x="0" y="76268"/>
                      <a:pt x="76268" y="0"/>
                      <a:pt x="170350" y="0"/>
                    </a:cubicBezTo>
                    <a:lnTo>
                      <a:pt x="1533149" y="0"/>
                    </a:lnTo>
                    <a:cubicBezTo>
                      <a:pt x="1627231" y="0"/>
                      <a:pt x="1703499" y="76268"/>
                      <a:pt x="1703499" y="170350"/>
                    </a:cubicBezTo>
                    <a:lnTo>
                      <a:pt x="1703499" y="2444996"/>
                    </a:lnTo>
                    <a:cubicBezTo>
                      <a:pt x="1703499" y="2539078"/>
                      <a:pt x="1627231" y="2615346"/>
                      <a:pt x="1533149" y="2615346"/>
                    </a:cubicBezTo>
                    <a:lnTo>
                      <a:pt x="170350" y="2615346"/>
                    </a:lnTo>
                    <a:cubicBezTo>
                      <a:pt x="76268" y="2615346"/>
                      <a:pt x="0" y="2539078"/>
                      <a:pt x="0" y="2444996"/>
                    </a:cubicBezTo>
                    <a:lnTo>
                      <a:pt x="0" y="17035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68580" rIns="68580" bIns="1899322" anchor="ctr"/>
              <a:lstStyle/>
              <a:p>
                <a:pPr lvl="0" algn="ctr" defTabSz="800100">
                  <a:lnSpc>
                    <a:spcPct val="90000"/>
                  </a:lnSpc>
                  <a:spcAft>
                    <a:spcPct val="35000"/>
                  </a:spcAft>
                  <a:defRPr/>
                </a:pPr>
                <a:r>
                  <a:rPr lang="zh-CN" altLang="en-US" sz="2400" b="1">
                    <a:solidFill>
                      <a:srgbClr val="014D23"/>
                    </a:solidFill>
                    <a:latin typeface="微软雅黑"/>
                    <a:sym typeface="+mn-ea"/>
                  </a:rPr>
                  <a:t>商品</a:t>
                </a:r>
                <a:endParaRPr lang="zh-CN" altLang="en-US" sz="2400" b="1" dirty="0">
                  <a:solidFill>
                    <a:srgbClr val="014D23"/>
                  </a:solidFill>
                  <a:latin typeface="微软雅黑"/>
                  <a:sym typeface="+mn-ea"/>
                </a:endParaRPr>
              </a:p>
            </p:txBody>
          </p:sp>
          <p:sp>
            <p:nvSpPr>
              <p:cNvPr id="9" name="任意多边形 8">
                <a:extLst>
                  <a:ext uri="{FF2B5EF4-FFF2-40B4-BE49-F238E27FC236}">
                    <a16:creationId xmlns:a16="http://schemas.microsoft.com/office/drawing/2014/main" id="{B43D5256-6BA4-4FBE-8AC1-8C808788C8FF}"/>
                  </a:ext>
                </a:extLst>
              </p:cNvPr>
              <p:cNvSpPr/>
              <p:nvPr/>
            </p:nvSpPr>
            <p:spPr>
              <a:xfrm>
                <a:off x="5224649" y="4415708"/>
                <a:ext cx="1363981" cy="788866"/>
              </a:xfrm>
              <a:custGeom>
                <a:avLst/>
                <a:gdLst>
                  <a:gd name="connsiteX0" fmla="*/ 0 w 1362799"/>
                  <a:gd name="connsiteY0" fmla="*/ 78856 h 788562"/>
                  <a:gd name="connsiteX1" fmla="*/ 78856 w 1362799"/>
                  <a:gd name="connsiteY1" fmla="*/ 0 h 788562"/>
                  <a:gd name="connsiteX2" fmla="*/ 1283943 w 1362799"/>
                  <a:gd name="connsiteY2" fmla="*/ 0 h 788562"/>
                  <a:gd name="connsiteX3" fmla="*/ 1362799 w 1362799"/>
                  <a:gd name="connsiteY3" fmla="*/ 78856 h 788562"/>
                  <a:gd name="connsiteX4" fmla="*/ 1362799 w 1362799"/>
                  <a:gd name="connsiteY4" fmla="*/ 709706 h 788562"/>
                  <a:gd name="connsiteX5" fmla="*/ 1283943 w 1362799"/>
                  <a:gd name="connsiteY5" fmla="*/ 788562 h 788562"/>
                  <a:gd name="connsiteX6" fmla="*/ 78856 w 1362799"/>
                  <a:gd name="connsiteY6" fmla="*/ 788562 h 788562"/>
                  <a:gd name="connsiteX7" fmla="*/ 0 w 1362799"/>
                  <a:gd name="connsiteY7" fmla="*/ 709706 h 788562"/>
                  <a:gd name="connsiteX8" fmla="*/ 0 w 1362799"/>
                  <a:gd name="connsiteY8" fmla="*/ 78856 h 78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799" h="788562">
                    <a:moveTo>
                      <a:pt x="0" y="78856"/>
                    </a:moveTo>
                    <a:cubicBezTo>
                      <a:pt x="0" y="35305"/>
                      <a:pt x="35305" y="0"/>
                      <a:pt x="78856" y="0"/>
                    </a:cubicBezTo>
                    <a:lnTo>
                      <a:pt x="1283943" y="0"/>
                    </a:lnTo>
                    <a:cubicBezTo>
                      <a:pt x="1327494" y="0"/>
                      <a:pt x="1362799" y="35305"/>
                      <a:pt x="1362799" y="78856"/>
                    </a:cubicBezTo>
                    <a:lnTo>
                      <a:pt x="1362799" y="709706"/>
                    </a:lnTo>
                    <a:cubicBezTo>
                      <a:pt x="1362799" y="753257"/>
                      <a:pt x="1327494" y="788562"/>
                      <a:pt x="1283943" y="788562"/>
                    </a:cubicBezTo>
                    <a:lnTo>
                      <a:pt x="78856" y="788562"/>
                    </a:lnTo>
                    <a:cubicBezTo>
                      <a:pt x="35305" y="788562"/>
                      <a:pt x="0" y="753257"/>
                      <a:pt x="0" y="709706"/>
                    </a:cubicBezTo>
                    <a:lnTo>
                      <a:pt x="0" y="78856"/>
                    </a:lnTo>
                    <a:close/>
                  </a:path>
                </a:pathLst>
              </a:custGeom>
              <a:solidFill>
                <a:schemeClr val="accent4">
                  <a:lumMod val="40000"/>
                  <a:lumOff val="60000"/>
                  <a:alpha val="78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8816" tIns="57386" rIns="68816" bIns="57386" spcCol="1270" anchor="ctr"/>
              <a:lstStyle/>
              <a:p>
                <a:pPr lvl="0" algn="ctr" defTabSz="800100">
                  <a:lnSpc>
                    <a:spcPct val="90000"/>
                  </a:lnSpc>
                  <a:spcAft>
                    <a:spcPct val="35000"/>
                  </a:spcAft>
                  <a:defRPr/>
                </a:pPr>
                <a:r>
                  <a:rPr lang="zh-CN" altLang="en-US">
                    <a:solidFill>
                      <a:prstClr val="black"/>
                    </a:solidFill>
                    <a:latin typeface="微软雅黑"/>
                    <a:sym typeface="黑体" panose="02010609060101010101" pitchFamily="49" charset="-122"/>
                  </a:rPr>
                  <a:t>使用价值</a:t>
                </a:r>
                <a:endParaRPr lang="zh-CN" altLang="en-US" dirty="0">
                  <a:solidFill>
                    <a:prstClr val="black"/>
                  </a:solidFill>
                  <a:latin typeface="微软雅黑"/>
                  <a:sym typeface="+mn-ea"/>
                </a:endParaRPr>
              </a:p>
            </p:txBody>
          </p:sp>
          <p:sp>
            <p:nvSpPr>
              <p:cNvPr id="10" name="任意多边形 9">
                <a:extLst>
                  <a:ext uri="{FF2B5EF4-FFF2-40B4-BE49-F238E27FC236}">
                    <a16:creationId xmlns:a16="http://schemas.microsoft.com/office/drawing/2014/main" id="{D2AE1574-ED21-4574-90F4-691748129933}"/>
                  </a:ext>
                </a:extLst>
              </p:cNvPr>
              <p:cNvSpPr/>
              <p:nvPr/>
            </p:nvSpPr>
            <p:spPr>
              <a:xfrm>
                <a:off x="5224649" y="5326792"/>
                <a:ext cx="1363981" cy="787279"/>
              </a:xfrm>
              <a:custGeom>
                <a:avLst/>
                <a:gdLst>
                  <a:gd name="connsiteX0" fmla="*/ 0 w 1362799"/>
                  <a:gd name="connsiteY0" fmla="*/ 78856 h 788562"/>
                  <a:gd name="connsiteX1" fmla="*/ 78856 w 1362799"/>
                  <a:gd name="connsiteY1" fmla="*/ 0 h 788562"/>
                  <a:gd name="connsiteX2" fmla="*/ 1283943 w 1362799"/>
                  <a:gd name="connsiteY2" fmla="*/ 0 h 788562"/>
                  <a:gd name="connsiteX3" fmla="*/ 1362799 w 1362799"/>
                  <a:gd name="connsiteY3" fmla="*/ 78856 h 788562"/>
                  <a:gd name="connsiteX4" fmla="*/ 1362799 w 1362799"/>
                  <a:gd name="connsiteY4" fmla="*/ 709706 h 788562"/>
                  <a:gd name="connsiteX5" fmla="*/ 1283943 w 1362799"/>
                  <a:gd name="connsiteY5" fmla="*/ 788562 h 788562"/>
                  <a:gd name="connsiteX6" fmla="*/ 78856 w 1362799"/>
                  <a:gd name="connsiteY6" fmla="*/ 788562 h 788562"/>
                  <a:gd name="connsiteX7" fmla="*/ 0 w 1362799"/>
                  <a:gd name="connsiteY7" fmla="*/ 709706 h 788562"/>
                  <a:gd name="connsiteX8" fmla="*/ 0 w 1362799"/>
                  <a:gd name="connsiteY8" fmla="*/ 78856 h 78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799" h="788562">
                    <a:moveTo>
                      <a:pt x="0" y="78856"/>
                    </a:moveTo>
                    <a:cubicBezTo>
                      <a:pt x="0" y="35305"/>
                      <a:pt x="35305" y="0"/>
                      <a:pt x="78856" y="0"/>
                    </a:cubicBezTo>
                    <a:lnTo>
                      <a:pt x="1283943" y="0"/>
                    </a:lnTo>
                    <a:cubicBezTo>
                      <a:pt x="1327494" y="0"/>
                      <a:pt x="1362799" y="35305"/>
                      <a:pt x="1362799" y="78856"/>
                    </a:cubicBezTo>
                    <a:lnTo>
                      <a:pt x="1362799" y="709706"/>
                    </a:lnTo>
                    <a:cubicBezTo>
                      <a:pt x="1362799" y="753257"/>
                      <a:pt x="1327494" y="788562"/>
                      <a:pt x="1283943" y="788562"/>
                    </a:cubicBezTo>
                    <a:lnTo>
                      <a:pt x="78856" y="788562"/>
                    </a:lnTo>
                    <a:cubicBezTo>
                      <a:pt x="35305" y="788562"/>
                      <a:pt x="0" y="753257"/>
                      <a:pt x="0" y="709706"/>
                    </a:cubicBezTo>
                    <a:lnTo>
                      <a:pt x="0" y="78856"/>
                    </a:lnTo>
                    <a:close/>
                  </a:path>
                </a:pathLst>
              </a:custGeom>
              <a:solidFill>
                <a:schemeClr val="accent4">
                  <a:lumMod val="40000"/>
                  <a:lumOff val="60000"/>
                  <a:alpha val="78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8816" tIns="57386" rIns="68816" bIns="57386" spcCol="1270" anchor="ctr"/>
              <a:lstStyle/>
              <a:p>
                <a:pPr lvl="0" algn="ctr" defTabSz="800100">
                  <a:lnSpc>
                    <a:spcPct val="90000"/>
                  </a:lnSpc>
                  <a:spcAft>
                    <a:spcPct val="35000"/>
                  </a:spcAft>
                  <a:defRPr/>
                </a:pPr>
                <a:r>
                  <a:rPr lang="zh-CN" altLang="en-US">
                    <a:solidFill>
                      <a:prstClr val="black"/>
                    </a:solidFill>
                    <a:latin typeface="微软雅黑"/>
                    <a:sym typeface="黑体" panose="02010609060101010101" pitchFamily="49" charset="-122"/>
                  </a:rPr>
                  <a:t>价值</a:t>
                </a:r>
                <a:endParaRPr lang="zh-CN" altLang="en-US" dirty="0">
                  <a:solidFill>
                    <a:prstClr val="black"/>
                  </a:solidFill>
                  <a:latin typeface="微软雅黑"/>
                  <a:sym typeface="+mn-ea"/>
                </a:endParaRPr>
              </a:p>
            </p:txBody>
          </p:sp>
          <p:sp>
            <p:nvSpPr>
              <p:cNvPr id="12300" name="右箭头 33">
                <a:extLst>
                  <a:ext uri="{FF2B5EF4-FFF2-40B4-BE49-F238E27FC236}">
                    <a16:creationId xmlns:a16="http://schemas.microsoft.com/office/drawing/2014/main" id="{89176D73-1366-4752-A83A-FFF2D372D8C7}"/>
                  </a:ext>
                </a:extLst>
              </p:cNvPr>
              <p:cNvSpPr>
                <a:spLocks noChangeArrowheads="1"/>
              </p:cNvSpPr>
              <p:nvPr/>
            </p:nvSpPr>
            <p:spPr bwMode="auto">
              <a:xfrm>
                <a:off x="4260811" y="4629988"/>
                <a:ext cx="358859" cy="403163"/>
              </a:xfrm>
              <a:prstGeom prst="rightArrow">
                <a:avLst>
                  <a:gd name="adj1" fmla="val 50000"/>
                  <a:gd name="adj2" fmla="val 50000"/>
                </a:avLst>
              </a:prstGeom>
              <a:solidFill>
                <a:srgbClr val="014D23"/>
              </a:solidFill>
              <a:ln>
                <a:noFill/>
              </a:ln>
            </p:spPr>
            <p:txBody>
              <a:bodyPr wrap="none"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a:latin typeface="+mj-ea"/>
                  <a:ea typeface="+mj-ea"/>
                </a:endParaRPr>
              </a:p>
            </p:txBody>
          </p:sp>
          <p:sp>
            <p:nvSpPr>
              <p:cNvPr id="12301" name="右箭头 34">
                <a:extLst>
                  <a:ext uri="{FF2B5EF4-FFF2-40B4-BE49-F238E27FC236}">
                    <a16:creationId xmlns:a16="http://schemas.microsoft.com/office/drawing/2014/main" id="{3F360A1F-29A2-4A98-B890-E556E6EB3DDA}"/>
                  </a:ext>
                </a:extLst>
              </p:cNvPr>
              <p:cNvSpPr>
                <a:spLocks noChangeArrowheads="1"/>
              </p:cNvSpPr>
              <p:nvPr/>
            </p:nvSpPr>
            <p:spPr bwMode="auto">
              <a:xfrm>
                <a:off x="4260811" y="5518851"/>
                <a:ext cx="358859" cy="403163"/>
              </a:xfrm>
              <a:prstGeom prst="rightArrow">
                <a:avLst>
                  <a:gd name="adj1" fmla="val 50000"/>
                  <a:gd name="adj2" fmla="val 50000"/>
                </a:avLst>
              </a:prstGeom>
              <a:solidFill>
                <a:srgbClr val="014D23"/>
              </a:solidFill>
              <a:ln>
                <a:noFill/>
              </a:ln>
            </p:spPr>
            <p:txBody>
              <a:bodyPr wrap="none"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a:latin typeface="+mj-ea"/>
                  <a:ea typeface="+mj-ea"/>
                </a:endParaRPr>
              </a:p>
            </p:txBody>
          </p:sp>
        </p:grpSp>
        <p:sp>
          <p:nvSpPr>
            <p:cNvPr id="21" name="圆角矩形 4">
              <a:extLst>
                <a:ext uri="{FF2B5EF4-FFF2-40B4-BE49-F238E27FC236}">
                  <a16:creationId xmlns:a16="http://schemas.microsoft.com/office/drawing/2014/main" id="{A06F0620-5F4D-4E92-B174-9AEE8C96240C}"/>
                </a:ext>
              </a:extLst>
            </p:cNvPr>
            <p:cNvSpPr/>
            <p:nvPr/>
          </p:nvSpPr>
          <p:spPr bwMode="auto">
            <a:xfrm>
              <a:off x="1354162" y="3107233"/>
              <a:ext cx="6684938" cy="3217367"/>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a:extLst>
              <a:ext uri="{FF2B5EF4-FFF2-40B4-BE49-F238E27FC236}">
                <a16:creationId xmlns:a16="http://schemas.microsoft.com/office/drawing/2014/main" id="{C23F0D68-310F-490E-A3B9-714BD3C0B614}"/>
              </a:ext>
            </a:extLst>
          </p:cNvPr>
          <p:cNvSpPr/>
          <p:nvPr/>
        </p:nvSpPr>
        <p:spPr bwMode="auto">
          <a:xfrm>
            <a:off x="365125" y="1235075"/>
            <a:ext cx="31019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（三）商品的价值量</a:t>
            </a:r>
          </a:p>
        </p:txBody>
      </p:sp>
      <p:sp>
        <p:nvSpPr>
          <p:cNvPr id="11" name="文本框 10">
            <a:extLst>
              <a:ext uri="{FF2B5EF4-FFF2-40B4-BE49-F238E27FC236}">
                <a16:creationId xmlns:a16="http://schemas.microsoft.com/office/drawing/2014/main" id="{2F801E57-E9F3-483B-AEF7-B841E7563E3F}"/>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grpSp>
        <p:nvGrpSpPr>
          <p:cNvPr id="13317" name="组合 4">
            <a:extLst>
              <a:ext uri="{FF2B5EF4-FFF2-40B4-BE49-F238E27FC236}">
                <a16:creationId xmlns:a16="http://schemas.microsoft.com/office/drawing/2014/main" id="{7B22C68C-EF33-4A2A-8CFB-A3D8F2100CFA}"/>
              </a:ext>
            </a:extLst>
          </p:cNvPr>
          <p:cNvGrpSpPr>
            <a:grpSpLocks/>
          </p:cNvGrpSpPr>
          <p:nvPr/>
        </p:nvGrpSpPr>
        <p:grpSpPr bwMode="auto">
          <a:xfrm>
            <a:off x="4606925" y="3724275"/>
            <a:ext cx="4181475" cy="1355725"/>
            <a:chOff x="1058749" y="3379647"/>
            <a:chExt cx="4180001" cy="1354278"/>
          </a:xfrm>
        </p:grpSpPr>
        <p:sp>
          <p:nvSpPr>
            <p:cNvPr id="2" name="云形标注 2">
              <a:extLst>
                <a:ext uri="{FF2B5EF4-FFF2-40B4-BE49-F238E27FC236}">
                  <a16:creationId xmlns:a16="http://schemas.microsoft.com/office/drawing/2014/main" id="{FB0EF92B-EF51-4794-B818-1D7EF664AF8F}"/>
                </a:ext>
              </a:extLst>
            </p:cNvPr>
            <p:cNvSpPr>
              <a:spLocks noChangeArrowheads="1"/>
            </p:cNvSpPr>
            <p:nvPr/>
          </p:nvSpPr>
          <p:spPr bwMode="auto">
            <a:xfrm>
              <a:off x="1058749" y="3379647"/>
              <a:ext cx="4180001" cy="1354278"/>
            </a:xfrm>
            <a:prstGeom prst="cloudCallout">
              <a:avLst>
                <a:gd name="adj1" fmla="val -20833"/>
                <a:gd name="adj2" fmla="val 62500"/>
              </a:avLst>
            </a:prstGeom>
            <a:solidFill>
              <a:schemeClr val="accent6">
                <a:lumMod val="20000"/>
                <a:lumOff val="80000"/>
              </a:schemeClr>
            </a:solidFill>
            <a:ln>
              <a:noFill/>
            </a:ln>
          </p:spPr>
          <p:txBody>
            <a:bodyPr wrap="none"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3" name="文本框 2">
              <a:extLst>
                <a:ext uri="{FF2B5EF4-FFF2-40B4-BE49-F238E27FC236}">
                  <a16:creationId xmlns:a16="http://schemas.microsoft.com/office/drawing/2014/main" id="{B8E84FC7-1FB5-4158-9290-287A78365E79}"/>
                </a:ext>
              </a:extLst>
            </p:cNvPr>
            <p:cNvSpPr txBox="1"/>
            <p:nvPr/>
          </p:nvSpPr>
          <p:spPr bwMode="auto">
            <a:xfrm>
              <a:off x="1718916" y="3657162"/>
              <a:ext cx="2859667" cy="799246"/>
            </a:xfrm>
            <a:prstGeom prst="rect">
              <a:avLst/>
            </a:prstGeom>
            <a:noFill/>
            <a:ln>
              <a:noFill/>
            </a:ln>
          </p:spPr>
          <p:txBody>
            <a:bodyPr>
              <a:spAutoFit/>
            </a:bodyPr>
            <a:lstStyle/>
            <a:p>
              <a:pPr algn="just">
                <a:lnSpc>
                  <a:spcPct val="120000"/>
                </a:lnSpc>
                <a:spcBef>
                  <a:spcPts val="1400"/>
                </a:spcBef>
                <a:defRPr/>
              </a:pPr>
              <a:r>
                <a:rPr lang="zh-CN" altLang="en-US" sz="2000" b="1" dirty="0">
                  <a:solidFill>
                    <a:schemeClr val="accent4">
                      <a:lumMod val="50000"/>
                    </a:schemeClr>
                  </a:solidFill>
                  <a:sym typeface="+mn-ea"/>
                </a:rPr>
                <a:t>为什么不能由生产商品的个别劳动时间决定？</a:t>
              </a:r>
            </a:p>
          </p:txBody>
        </p:sp>
      </p:grpSp>
      <p:sp>
        <p:nvSpPr>
          <p:cNvPr id="13318" name="文本框 3">
            <a:extLst>
              <a:ext uri="{FF2B5EF4-FFF2-40B4-BE49-F238E27FC236}">
                <a16:creationId xmlns:a16="http://schemas.microsoft.com/office/drawing/2014/main" id="{4DDC3B47-9146-4324-8EF8-6495BB97BCA1}"/>
              </a:ext>
            </a:extLst>
          </p:cNvPr>
          <p:cNvSpPr txBox="1">
            <a:spLocks noChangeArrowheads="1"/>
          </p:cNvSpPr>
          <p:nvPr/>
        </p:nvSpPr>
        <p:spPr bwMode="auto">
          <a:xfrm>
            <a:off x="647700" y="2098675"/>
            <a:ext cx="7848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Font typeface="Arial" panose="020B0604020202020204" pitchFamily="34" charset="0"/>
              <a:buNone/>
            </a:pPr>
            <a:r>
              <a:rPr lang="zh-CN" altLang="en-US" sz="2400" b="1" dirty="0">
                <a:solidFill>
                  <a:srgbClr val="014D23"/>
                </a:solidFill>
              </a:rPr>
              <a:t>商品价值的质：</a:t>
            </a:r>
            <a:r>
              <a:rPr lang="zh-CN" altLang="en-US" sz="2400" dirty="0"/>
              <a:t>凝结在商品中的抽象劳动。</a:t>
            </a:r>
            <a:endParaRPr lang="en-US" altLang="zh-CN" sz="2400" dirty="0"/>
          </a:p>
          <a:p>
            <a:pPr algn="just">
              <a:lnSpc>
                <a:spcPct val="120000"/>
              </a:lnSpc>
              <a:buFont typeface="Arial" panose="020B0604020202020204" pitchFamily="34" charset="0"/>
              <a:buNone/>
            </a:pPr>
            <a:r>
              <a:rPr lang="zh-CN" altLang="en-US" sz="2400" b="1" dirty="0">
                <a:solidFill>
                  <a:srgbClr val="014D23"/>
                </a:solidFill>
              </a:rPr>
              <a:t>商品价值的量：</a:t>
            </a:r>
            <a:r>
              <a:rPr lang="zh-CN" altLang="en-US" sz="2400" dirty="0"/>
              <a:t>生产商品耗费的劳动量，由</a:t>
            </a:r>
            <a:r>
              <a:rPr lang="zh-CN" altLang="en-US" sz="2400" dirty="0">
                <a:solidFill>
                  <a:srgbClr val="FF0000"/>
                </a:solidFill>
              </a:rPr>
              <a:t>社会必要劳动</a:t>
            </a:r>
            <a:endParaRPr lang="en-US" altLang="zh-CN" sz="2400" dirty="0">
              <a:solidFill>
                <a:srgbClr val="FF0000"/>
              </a:solidFill>
            </a:endParaRPr>
          </a:p>
          <a:p>
            <a:pPr algn="just">
              <a:lnSpc>
                <a:spcPct val="120000"/>
              </a:lnSpc>
              <a:buFont typeface="Arial" panose="020B0604020202020204" pitchFamily="34" charset="0"/>
              <a:buNone/>
            </a:pPr>
            <a:r>
              <a:rPr lang="en-US" altLang="zh-CN" sz="2400" dirty="0">
                <a:solidFill>
                  <a:srgbClr val="FF0000"/>
                </a:solidFill>
              </a:rPr>
              <a:t>                         </a:t>
            </a:r>
            <a:r>
              <a:rPr lang="zh-CN" altLang="en-US" sz="2400" dirty="0">
                <a:solidFill>
                  <a:srgbClr val="FF0000"/>
                </a:solidFill>
              </a:rPr>
              <a:t>时间</a:t>
            </a:r>
            <a:r>
              <a:rPr lang="zh-CN" altLang="en-US" sz="2400" dirty="0"/>
              <a:t>决定。 </a:t>
            </a:r>
          </a:p>
        </p:txBody>
      </p:sp>
      <p:sp>
        <p:nvSpPr>
          <p:cNvPr id="5" name="流程图: 资料带 4">
            <a:extLst>
              <a:ext uri="{FF2B5EF4-FFF2-40B4-BE49-F238E27FC236}">
                <a16:creationId xmlns:a16="http://schemas.microsoft.com/office/drawing/2014/main" id="{5FA2E2A6-468F-4E10-B671-A2E61B025B60}"/>
              </a:ext>
            </a:extLst>
          </p:cNvPr>
          <p:cNvSpPr/>
          <p:nvPr/>
        </p:nvSpPr>
        <p:spPr>
          <a:xfrm>
            <a:off x="790222" y="3567289"/>
            <a:ext cx="3781778" cy="1653998"/>
          </a:xfrm>
          <a:prstGeom prst="flowChartPunchedTap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C05CBEA-7860-4ADA-83DF-0E19C6454F2B}"/>
              </a:ext>
            </a:extLst>
          </p:cNvPr>
          <p:cNvSpPr txBox="1"/>
          <p:nvPr/>
        </p:nvSpPr>
        <p:spPr bwMode="auto">
          <a:xfrm>
            <a:off x="755650" y="3843295"/>
            <a:ext cx="3851275" cy="1322606"/>
          </a:xfrm>
          <a:prstGeom prst="rect">
            <a:avLst/>
          </a:prstGeom>
          <a:noFill/>
          <a:ln>
            <a:noFill/>
          </a:ln>
        </p:spPr>
        <p:txBody>
          <a:bodyPr wrap="square" rtlCol="0">
            <a:spAutoFit/>
          </a:bodyPr>
          <a:lstStyle/>
          <a:p>
            <a:pPr algn="just">
              <a:lnSpc>
                <a:spcPct val="120000"/>
              </a:lnSpc>
              <a:spcBef>
                <a:spcPts val="1400"/>
              </a:spcBef>
            </a:pPr>
            <a:r>
              <a:rPr lang="zh-CN" altLang="en-US" sz="2000" dirty="0"/>
              <a:t>社会必要劳动时间：</a:t>
            </a:r>
            <a:r>
              <a:rPr lang="zh-CN" altLang="zh-CN" sz="1600" dirty="0"/>
              <a:t>在</a:t>
            </a:r>
            <a:r>
              <a:rPr lang="zh-CN" altLang="zh-CN" sz="1600" dirty="0">
                <a:solidFill>
                  <a:srgbClr val="FF0000"/>
                </a:solidFill>
              </a:rPr>
              <a:t>现有的社会正常的生产条件</a:t>
            </a:r>
            <a:r>
              <a:rPr lang="zh-CN" altLang="zh-CN" sz="1600" dirty="0"/>
              <a:t>下，在</a:t>
            </a:r>
            <a:r>
              <a:rPr lang="zh-CN" altLang="zh-CN" sz="1600" dirty="0">
                <a:solidFill>
                  <a:srgbClr val="FF0000"/>
                </a:solidFill>
              </a:rPr>
              <a:t>社会平均的劳动熟练程度和劳动强度</a:t>
            </a:r>
            <a:r>
              <a:rPr lang="zh-CN" altLang="zh-CN" sz="1600" dirty="0"/>
              <a:t>下制造某种使用价值所需要的劳动时间。</a:t>
            </a:r>
            <a:endParaRPr lang="zh-CN" altLang="en-US" sz="2000" dirty="0"/>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15">
            <a:extLst>
              <a:ext uri="{FF2B5EF4-FFF2-40B4-BE49-F238E27FC236}">
                <a16:creationId xmlns:a16="http://schemas.microsoft.com/office/drawing/2014/main" id="{0CB4B1AE-8FF1-4C76-8A92-CA4C972D33D0}"/>
              </a:ext>
            </a:extLst>
          </p:cNvPr>
          <p:cNvSpPr/>
          <p:nvPr/>
        </p:nvSpPr>
        <p:spPr bwMode="auto">
          <a:xfrm>
            <a:off x="363538" y="1320800"/>
            <a:ext cx="579755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商品的价值量由社会必要劳动时间决定</a:t>
            </a:r>
          </a:p>
        </p:txBody>
      </p:sp>
      <p:grpSp>
        <p:nvGrpSpPr>
          <p:cNvPr id="14339" name="组合 4">
            <a:extLst>
              <a:ext uri="{FF2B5EF4-FFF2-40B4-BE49-F238E27FC236}">
                <a16:creationId xmlns:a16="http://schemas.microsoft.com/office/drawing/2014/main" id="{47FD31A9-404C-4231-9108-00DF45223C2A}"/>
              </a:ext>
            </a:extLst>
          </p:cNvPr>
          <p:cNvGrpSpPr>
            <a:grpSpLocks/>
          </p:cNvGrpSpPr>
          <p:nvPr/>
        </p:nvGrpSpPr>
        <p:grpSpPr bwMode="auto">
          <a:xfrm>
            <a:off x="173744" y="2154026"/>
            <a:ext cx="5493279" cy="3808765"/>
            <a:chOff x="1476375" y="1960563"/>
            <a:chExt cx="6040438" cy="3949760"/>
          </a:xfrm>
        </p:grpSpPr>
        <p:sp>
          <p:nvSpPr>
            <p:cNvPr id="2" name="AutoShape 3">
              <a:extLst>
                <a:ext uri="{FF2B5EF4-FFF2-40B4-BE49-F238E27FC236}">
                  <a16:creationId xmlns:a16="http://schemas.microsoft.com/office/drawing/2014/main" id="{199E9E93-2904-4588-B9F6-82D453146505}"/>
                </a:ext>
              </a:extLst>
            </p:cNvPr>
            <p:cNvSpPr>
              <a:spLocks noChangeArrowheads="1"/>
            </p:cNvSpPr>
            <p:nvPr/>
          </p:nvSpPr>
          <p:spPr bwMode="auto">
            <a:xfrm>
              <a:off x="2555591" y="2413007"/>
              <a:ext cx="568176" cy="2968670"/>
            </a:xfrm>
            <a:prstGeom prst="cube">
              <a:avLst>
                <a:gd name="adj" fmla="val 25000"/>
              </a:avLst>
            </a:prstGeom>
            <a:gradFill rotWithShape="0">
              <a:gsLst>
                <a:gs pos="0">
                  <a:schemeClr val="accent1"/>
                </a:gs>
                <a:gs pos="50000">
                  <a:schemeClr val="bg1"/>
                </a:gs>
                <a:gs pos="100000">
                  <a:schemeClr val="accent1"/>
                </a:gs>
              </a:gsLst>
              <a:lin ang="5400000" scaled="1"/>
            </a:gradFill>
            <a:ln w="9525" cmpd="sng">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4342" name="AutoShape 4">
              <a:extLst>
                <a:ext uri="{FF2B5EF4-FFF2-40B4-BE49-F238E27FC236}">
                  <a16:creationId xmlns:a16="http://schemas.microsoft.com/office/drawing/2014/main" id="{2E17AC85-7327-456B-84A4-98F32E7548B6}"/>
                </a:ext>
              </a:extLst>
            </p:cNvPr>
            <p:cNvSpPr>
              <a:spLocks noChangeArrowheads="1"/>
            </p:cNvSpPr>
            <p:nvPr/>
          </p:nvSpPr>
          <p:spPr bwMode="auto">
            <a:xfrm>
              <a:off x="5148263" y="3422650"/>
              <a:ext cx="576262" cy="1944688"/>
            </a:xfrm>
            <a:prstGeom prst="cube">
              <a:avLst>
                <a:gd name="adj" fmla="val 25000"/>
              </a:avLst>
            </a:prstGeom>
            <a:gradFill rotWithShape="0">
              <a:gsLst>
                <a:gs pos="0">
                  <a:srgbClr val="FFFF00"/>
                </a:gs>
                <a:gs pos="50000">
                  <a:srgbClr val="FFFFFF"/>
                </a:gs>
                <a:gs pos="100000">
                  <a:srgbClr val="FFFF00"/>
                </a:gs>
              </a:gsLst>
              <a:lin ang="540000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 name="AutoShape 5">
              <a:extLst>
                <a:ext uri="{FF2B5EF4-FFF2-40B4-BE49-F238E27FC236}">
                  <a16:creationId xmlns:a16="http://schemas.microsoft.com/office/drawing/2014/main" id="{0926A5BA-C5DE-43C9-A19F-ED4C8205AD0A}"/>
                </a:ext>
              </a:extLst>
            </p:cNvPr>
            <p:cNvSpPr>
              <a:spLocks noChangeArrowheads="1"/>
            </p:cNvSpPr>
            <p:nvPr/>
          </p:nvSpPr>
          <p:spPr bwMode="auto">
            <a:xfrm>
              <a:off x="6013845" y="2917840"/>
              <a:ext cx="576112" cy="2460662"/>
            </a:xfrm>
            <a:prstGeom prst="cube">
              <a:avLst>
                <a:gd name="adj" fmla="val 25000"/>
              </a:avLst>
            </a:prstGeom>
            <a:gradFill rotWithShape="0">
              <a:gsLst>
                <a:gs pos="0">
                  <a:schemeClr val="hlink"/>
                </a:gs>
                <a:gs pos="50000">
                  <a:srgbClr val="FFFFFF"/>
                </a:gs>
                <a:gs pos="100000">
                  <a:schemeClr val="hlink"/>
                </a:gs>
              </a:gsLst>
              <a:lin ang="5400000" scaled="1"/>
            </a:gradFill>
            <a:ln w="9525" cmpd="sng">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5" name="AutoShape 6">
              <a:extLst>
                <a:ext uri="{FF2B5EF4-FFF2-40B4-BE49-F238E27FC236}">
                  <a16:creationId xmlns:a16="http://schemas.microsoft.com/office/drawing/2014/main" id="{94307FA4-DE3A-46FD-AA0E-DE22639594C0}"/>
                </a:ext>
              </a:extLst>
            </p:cNvPr>
            <p:cNvSpPr>
              <a:spLocks noChangeArrowheads="1"/>
            </p:cNvSpPr>
            <p:nvPr/>
          </p:nvSpPr>
          <p:spPr bwMode="auto">
            <a:xfrm>
              <a:off x="6877218" y="2413007"/>
              <a:ext cx="561827" cy="2952795"/>
            </a:xfrm>
            <a:prstGeom prst="cube">
              <a:avLst>
                <a:gd name="adj" fmla="val 25000"/>
              </a:avLst>
            </a:prstGeom>
            <a:gradFill rotWithShape="0">
              <a:gsLst>
                <a:gs pos="0">
                  <a:schemeClr val="accent1"/>
                </a:gs>
                <a:gs pos="50000">
                  <a:schemeClr val="bg1"/>
                </a:gs>
                <a:gs pos="100000">
                  <a:schemeClr val="accent1"/>
                </a:gs>
              </a:gsLst>
              <a:lin ang="5400000" scaled="1"/>
            </a:gradFill>
            <a:ln w="9525" cmpd="sng">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4345" name="Text Box 7">
              <a:extLst>
                <a:ext uri="{FF2B5EF4-FFF2-40B4-BE49-F238E27FC236}">
                  <a16:creationId xmlns:a16="http://schemas.microsoft.com/office/drawing/2014/main" id="{7A6C36A1-EDB9-4914-90A6-80E977D8AC70}"/>
                </a:ext>
              </a:extLst>
            </p:cNvPr>
            <p:cNvSpPr txBox="1">
              <a:spLocks noChangeArrowheads="1"/>
            </p:cNvSpPr>
            <p:nvPr/>
          </p:nvSpPr>
          <p:spPr bwMode="auto">
            <a:xfrm>
              <a:off x="5148263" y="3036888"/>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zh-CN">
                  <a:latin typeface="Times New Roman" panose="02020603050405020304" pitchFamily="18" charset="0"/>
                  <a:ea typeface="楷体_GB2312" pitchFamily="49" charset="-122"/>
                </a:rPr>
                <a:t>甲</a:t>
              </a:r>
            </a:p>
          </p:txBody>
        </p:sp>
        <p:sp>
          <p:nvSpPr>
            <p:cNvPr id="14346" name="Text Box 8">
              <a:extLst>
                <a:ext uri="{FF2B5EF4-FFF2-40B4-BE49-F238E27FC236}">
                  <a16:creationId xmlns:a16="http://schemas.microsoft.com/office/drawing/2014/main" id="{4D8B078A-155B-42DA-84B0-9BE22717E976}"/>
                </a:ext>
              </a:extLst>
            </p:cNvPr>
            <p:cNvSpPr txBox="1">
              <a:spLocks noChangeArrowheads="1"/>
            </p:cNvSpPr>
            <p:nvPr/>
          </p:nvSpPr>
          <p:spPr bwMode="auto">
            <a:xfrm>
              <a:off x="6084888" y="253365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zh-CN">
                  <a:latin typeface="Times New Roman" panose="02020603050405020304" pitchFamily="18" charset="0"/>
                  <a:ea typeface="楷体_GB2312" pitchFamily="49" charset="-122"/>
                </a:rPr>
                <a:t>乙</a:t>
              </a:r>
            </a:p>
          </p:txBody>
        </p:sp>
        <p:sp>
          <p:nvSpPr>
            <p:cNvPr id="14347" name="Text Box 9">
              <a:extLst>
                <a:ext uri="{FF2B5EF4-FFF2-40B4-BE49-F238E27FC236}">
                  <a16:creationId xmlns:a16="http://schemas.microsoft.com/office/drawing/2014/main" id="{62DEFE88-A3C6-48BC-9F5C-5C96E7CA1EAF}"/>
                </a:ext>
              </a:extLst>
            </p:cNvPr>
            <p:cNvSpPr txBox="1">
              <a:spLocks noChangeArrowheads="1"/>
            </p:cNvSpPr>
            <p:nvPr/>
          </p:nvSpPr>
          <p:spPr bwMode="auto">
            <a:xfrm>
              <a:off x="6959600" y="1960563"/>
              <a:ext cx="5572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zh-CN">
                  <a:latin typeface="Times New Roman" panose="02020603050405020304" pitchFamily="18" charset="0"/>
                  <a:ea typeface="楷体_GB2312" pitchFamily="49" charset="-122"/>
                </a:rPr>
                <a:t>丙</a:t>
              </a:r>
            </a:p>
          </p:txBody>
        </p:sp>
        <p:sp>
          <p:nvSpPr>
            <p:cNvPr id="14348" name="Rectangle 10">
              <a:extLst>
                <a:ext uri="{FF2B5EF4-FFF2-40B4-BE49-F238E27FC236}">
                  <a16:creationId xmlns:a16="http://schemas.microsoft.com/office/drawing/2014/main" id="{2FB88BDE-4CDD-4CF4-BE84-EA2252A46864}"/>
                </a:ext>
              </a:extLst>
            </p:cNvPr>
            <p:cNvSpPr>
              <a:spLocks noChangeArrowheads="1"/>
            </p:cNvSpPr>
            <p:nvPr/>
          </p:nvSpPr>
          <p:spPr bwMode="auto">
            <a:xfrm>
              <a:off x="5149850" y="3922713"/>
              <a:ext cx="3603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a:latin typeface="楷体_GB2312" pitchFamily="49" charset="-122"/>
                  <a:ea typeface="楷体_GB2312" pitchFamily="49" charset="-122"/>
                </a:rPr>
                <a:t>8小时</a:t>
              </a:r>
            </a:p>
          </p:txBody>
        </p:sp>
        <p:sp>
          <p:nvSpPr>
            <p:cNvPr id="14349" name="Rectangle 11">
              <a:extLst>
                <a:ext uri="{FF2B5EF4-FFF2-40B4-BE49-F238E27FC236}">
                  <a16:creationId xmlns:a16="http://schemas.microsoft.com/office/drawing/2014/main" id="{01046F6D-F4D0-45EB-9C0A-35BC55A8ADCC}"/>
                </a:ext>
              </a:extLst>
            </p:cNvPr>
            <p:cNvSpPr>
              <a:spLocks noChangeArrowheads="1"/>
            </p:cNvSpPr>
            <p:nvPr/>
          </p:nvSpPr>
          <p:spPr bwMode="auto">
            <a:xfrm>
              <a:off x="5943600" y="3706813"/>
              <a:ext cx="5762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a:latin typeface="楷体_GB2312" pitchFamily="49" charset="-122"/>
                  <a:ea typeface="楷体_GB2312" pitchFamily="49" charset="-122"/>
                </a:rPr>
                <a:t>10小时</a:t>
              </a:r>
            </a:p>
          </p:txBody>
        </p:sp>
        <p:sp>
          <p:nvSpPr>
            <p:cNvPr id="14350" name="Rectangle 12">
              <a:extLst>
                <a:ext uri="{FF2B5EF4-FFF2-40B4-BE49-F238E27FC236}">
                  <a16:creationId xmlns:a16="http://schemas.microsoft.com/office/drawing/2014/main" id="{E6CED34A-636C-4DDB-8E90-8F2F874CD1CC}"/>
                </a:ext>
              </a:extLst>
            </p:cNvPr>
            <p:cNvSpPr>
              <a:spLocks noChangeArrowheads="1"/>
            </p:cNvSpPr>
            <p:nvPr/>
          </p:nvSpPr>
          <p:spPr bwMode="auto">
            <a:xfrm>
              <a:off x="6807200" y="3419475"/>
              <a:ext cx="576263"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a:latin typeface="楷体_GB2312" pitchFamily="49" charset="-122"/>
                  <a:ea typeface="楷体_GB2312" pitchFamily="49" charset="-122"/>
                </a:rPr>
                <a:t>12小时</a:t>
              </a:r>
            </a:p>
          </p:txBody>
        </p:sp>
        <p:sp>
          <p:nvSpPr>
            <p:cNvPr id="4" name="AutoShape 13">
              <a:extLst>
                <a:ext uri="{FF2B5EF4-FFF2-40B4-BE49-F238E27FC236}">
                  <a16:creationId xmlns:a16="http://schemas.microsoft.com/office/drawing/2014/main" id="{A4048B81-236D-4CAD-A306-5FB24DDA1599}"/>
                </a:ext>
              </a:extLst>
            </p:cNvPr>
            <p:cNvSpPr>
              <a:spLocks noChangeArrowheads="1"/>
            </p:cNvSpPr>
            <p:nvPr/>
          </p:nvSpPr>
          <p:spPr bwMode="auto">
            <a:xfrm>
              <a:off x="2555591" y="2917840"/>
              <a:ext cx="568176" cy="2447962"/>
            </a:xfrm>
            <a:prstGeom prst="cube">
              <a:avLst>
                <a:gd name="adj" fmla="val 25000"/>
              </a:avLst>
            </a:prstGeom>
            <a:gradFill rotWithShape="0">
              <a:gsLst>
                <a:gs pos="0">
                  <a:schemeClr val="hlink"/>
                </a:gs>
                <a:gs pos="50000">
                  <a:srgbClr val="FFFFFF"/>
                </a:gs>
                <a:gs pos="100000">
                  <a:schemeClr val="hlink"/>
                </a:gs>
              </a:gsLst>
              <a:lin ang="5400000" scaled="1"/>
            </a:gradFill>
            <a:ln w="9525" cmpd="sng">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 name="Rectangle 14">
              <a:extLst>
                <a:ext uri="{FF2B5EF4-FFF2-40B4-BE49-F238E27FC236}">
                  <a16:creationId xmlns:a16="http://schemas.microsoft.com/office/drawing/2014/main" id="{C92DC7C5-E1EC-43D1-9563-186379881FB2}"/>
                </a:ext>
              </a:extLst>
            </p:cNvPr>
            <p:cNvSpPr>
              <a:spLocks noChangeArrowheads="1"/>
            </p:cNvSpPr>
            <p:nvPr/>
          </p:nvSpPr>
          <p:spPr bwMode="auto">
            <a:xfrm>
              <a:off x="1476375" y="3638575"/>
              <a:ext cx="609440" cy="101601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r>
                <a:rPr lang="zh-CN" altLang="en-US" sz="2000" dirty="0">
                  <a:solidFill>
                    <a:srgbClr val="1B9451"/>
                  </a:solidFill>
                  <a:latin typeface="+mj-ea"/>
                  <a:ea typeface="+mj-ea"/>
                  <a:sym typeface="+mn-ea"/>
                </a:rPr>
                <a:t>10小时</a:t>
              </a:r>
            </a:p>
          </p:txBody>
        </p:sp>
        <p:sp>
          <p:nvSpPr>
            <p:cNvPr id="14351" name="Rectangle 15">
              <a:extLst>
                <a:ext uri="{FF2B5EF4-FFF2-40B4-BE49-F238E27FC236}">
                  <a16:creationId xmlns:a16="http://schemas.microsoft.com/office/drawing/2014/main" id="{0071D9AA-FBA2-4817-AC02-54AA00910113}"/>
                </a:ext>
              </a:extLst>
            </p:cNvPr>
            <p:cNvSpPr>
              <a:spLocks noChangeArrowheads="1"/>
            </p:cNvSpPr>
            <p:nvPr/>
          </p:nvSpPr>
          <p:spPr bwMode="auto">
            <a:xfrm>
              <a:off x="1620799" y="5510267"/>
              <a:ext cx="2236200" cy="400056"/>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zh-CN" sz="2000" dirty="0">
                  <a:latin typeface="+mj-ea"/>
                  <a:ea typeface="+mj-ea"/>
                  <a:sym typeface="+mn-ea"/>
                </a:rPr>
                <a:t>社会必要劳动时间</a:t>
              </a:r>
            </a:p>
          </p:txBody>
        </p:sp>
        <p:sp>
          <p:nvSpPr>
            <p:cNvPr id="14352" name="Rectangle 16">
              <a:extLst>
                <a:ext uri="{FF2B5EF4-FFF2-40B4-BE49-F238E27FC236}">
                  <a16:creationId xmlns:a16="http://schemas.microsoft.com/office/drawing/2014/main" id="{7A433ECF-F9F4-494E-BC97-2A845117EE57}"/>
                </a:ext>
              </a:extLst>
            </p:cNvPr>
            <p:cNvSpPr>
              <a:spLocks noChangeArrowheads="1"/>
            </p:cNvSpPr>
            <p:nvPr/>
          </p:nvSpPr>
          <p:spPr bwMode="auto">
            <a:xfrm>
              <a:off x="5513914" y="5510267"/>
              <a:ext cx="1723572" cy="400056"/>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zh-CN" sz="2000" dirty="0">
                  <a:latin typeface="+mj-ea"/>
                  <a:ea typeface="+mj-ea"/>
                  <a:sym typeface="+mn-ea"/>
                </a:rPr>
                <a:t>个别劳动时间</a:t>
              </a:r>
            </a:p>
          </p:txBody>
        </p:sp>
        <p:sp>
          <p:nvSpPr>
            <p:cNvPr id="14355" name="Line 17">
              <a:extLst>
                <a:ext uri="{FF2B5EF4-FFF2-40B4-BE49-F238E27FC236}">
                  <a16:creationId xmlns:a16="http://schemas.microsoft.com/office/drawing/2014/main" id="{99BE87B8-D190-4653-8C32-6255ACC4E611}"/>
                </a:ext>
              </a:extLst>
            </p:cNvPr>
            <p:cNvSpPr>
              <a:spLocks noChangeShapeType="1"/>
            </p:cNvSpPr>
            <p:nvPr/>
          </p:nvSpPr>
          <p:spPr bwMode="auto">
            <a:xfrm flipH="1">
              <a:off x="3132138" y="3476625"/>
              <a:ext cx="2074862" cy="17463"/>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6" name="Line 18">
              <a:extLst>
                <a:ext uri="{FF2B5EF4-FFF2-40B4-BE49-F238E27FC236}">
                  <a16:creationId xmlns:a16="http://schemas.microsoft.com/office/drawing/2014/main" id="{A2798D60-1641-4756-9504-7A859F4D62BC}"/>
                </a:ext>
              </a:extLst>
            </p:cNvPr>
            <p:cNvSpPr>
              <a:spLocks noChangeShapeType="1"/>
            </p:cNvSpPr>
            <p:nvPr/>
          </p:nvSpPr>
          <p:spPr bwMode="auto">
            <a:xfrm flipH="1" flipV="1">
              <a:off x="2987675" y="2917825"/>
              <a:ext cx="3057525" cy="254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7" name="Line 19">
              <a:extLst>
                <a:ext uri="{FF2B5EF4-FFF2-40B4-BE49-F238E27FC236}">
                  <a16:creationId xmlns:a16="http://schemas.microsoft.com/office/drawing/2014/main" id="{D714F07A-2887-40FF-A4B6-B1CA7027BC82}"/>
                </a:ext>
              </a:extLst>
            </p:cNvPr>
            <p:cNvSpPr>
              <a:spLocks noChangeShapeType="1"/>
            </p:cNvSpPr>
            <p:nvPr/>
          </p:nvSpPr>
          <p:spPr bwMode="auto">
            <a:xfrm flipH="1">
              <a:off x="3132138" y="2409825"/>
              <a:ext cx="3827462" cy="3175"/>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20">
              <a:extLst>
                <a:ext uri="{FF2B5EF4-FFF2-40B4-BE49-F238E27FC236}">
                  <a16:creationId xmlns:a16="http://schemas.microsoft.com/office/drawing/2014/main" id="{576470FE-49DD-48D3-B364-799F48B2FDAA}"/>
                </a:ext>
              </a:extLst>
            </p:cNvPr>
            <p:cNvSpPr>
              <a:spLocks noChangeArrowheads="1"/>
            </p:cNvSpPr>
            <p:nvPr/>
          </p:nvSpPr>
          <p:spPr bwMode="auto">
            <a:xfrm>
              <a:off x="3747490" y="3067067"/>
              <a:ext cx="698317" cy="400056"/>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zh-CN" sz="2000">
                  <a:solidFill>
                    <a:srgbClr val="1B9451"/>
                  </a:solidFill>
                  <a:latin typeface="+mj-ea"/>
                  <a:ea typeface="+mj-ea"/>
                  <a:sym typeface="+mn-ea"/>
                </a:rPr>
                <a:t>盈利</a:t>
              </a:r>
            </a:p>
          </p:txBody>
        </p:sp>
        <p:sp>
          <p:nvSpPr>
            <p:cNvPr id="8" name="Rectangle 21">
              <a:extLst>
                <a:ext uri="{FF2B5EF4-FFF2-40B4-BE49-F238E27FC236}">
                  <a16:creationId xmlns:a16="http://schemas.microsoft.com/office/drawing/2014/main" id="{A87F7453-42AF-46F4-89FD-A82CDA706F43}"/>
                </a:ext>
              </a:extLst>
            </p:cNvPr>
            <p:cNvSpPr>
              <a:spLocks noChangeArrowheads="1"/>
            </p:cNvSpPr>
            <p:nvPr/>
          </p:nvSpPr>
          <p:spPr bwMode="auto">
            <a:xfrm>
              <a:off x="3961747" y="2495558"/>
              <a:ext cx="1210944" cy="400056"/>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zh-CN" sz="2000">
                  <a:solidFill>
                    <a:srgbClr val="1B9451"/>
                  </a:solidFill>
                  <a:latin typeface="+mj-ea"/>
                  <a:ea typeface="+mj-ea"/>
                  <a:sym typeface="+mn-ea"/>
                </a:rPr>
                <a:t>正常补偿</a:t>
              </a:r>
            </a:p>
          </p:txBody>
        </p:sp>
        <p:sp>
          <p:nvSpPr>
            <p:cNvPr id="14358" name="Rectangle 22">
              <a:extLst>
                <a:ext uri="{FF2B5EF4-FFF2-40B4-BE49-F238E27FC236}">
                  <a16:creationId xmlns:a16="http://schemas.microsoft.com/office/drawing/2014/main" id="{9A2CEF67-37AF-433A-AC1B-2C4496D4259A}"/>
                </a:ext>
              </a:extLst>
            </p:cNvPr>
            <p:cNvSpPr>
              <a:spLocks noChangeArrowheads="1"/>
            </p:cNvSpPr>
            <p:nvPr/>
          </p:nvSpPr>
          <p:spPr bwMode="auto">
            <a:xfrm>
              <a:off x="4318840" y="1995489"/>
              <a:ext cx="698317" cy="400056"/>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zh-CN" sz="2000" dirty="0">
                  <a:solidFill>
                    <a:srgbClr val="1B9451"/>
                  </a:solidFill>
                  <a:latin typeface="+mj-ea"/>
                  <a:ea typeface="+mj-ea"/>
                  <a:sym typeface="+mn-ea"/>
                </a:rPr>
                <a:t>亏损</a:t>
              </a:r>
            </a:p>
          </p:txBody>
        </p:sp>
        <p:grpSp>
          <p:nvGrpSpPr>
            <p:cNvPr id="14361" name="Group 23">
              <a:extLst>
                <a:ext uri="{FF2B5EF4-FFF2-40B4-BE49-F238E27FC236}">
                  <a16:creationId xmlns:a16="http://schemas.microsoft.com/office/drawing/2014/main" id="{3A58803E-A60B-41E4-AE84-86D213EEFF51}"/>
                </a:ext>
              </a:extLst>
            </p:cNvPr>
            <p:cNvGrpSpPr>
              <a:grpSpLocks/>
            </p:cNvGrpSpPr>
            <p:nvPr/>
          </p:nvGrpSpPr>
          <p:grpSpPr bwMode="auto">
            <a:xfrm>
              <a:off x="2555875" y="2413000"/>
              <a:ext cx="568325" cy="2952750"/>
              <a:chOff x="0" y="0"/>
              <a:chExt cx="1080" cy="5160"/>
            </a:xfrm>
          </p:grpSpPr>
          <p:sp>
            <p:nvSpPr>
              <p:cNvPr id="14363" name="AutoShape 24">
                <a:extLst>
                  <a:ext uri="{FF2B5EF4-FFF2-40B4-BE49-F238E27FC236}">
                    <a16:creationId xmlns:a16="http://schemas.microsoft.com/office/drawing/2014/main" id="{E83F2CF8-799F-4656-B041-EDB6E59AAC0D}"/>
                  </a:ext>
                </a:extLst>
              </p:cNvPr>
              <p:cNvSpPr>
                <a:spLocks noChangeArrowheads="1"/>
              </p:cNvSpPr>
              <p:nvPr/>
            </p:nvSpPr>
            <p:spPr bwMode="auto">
              <a:xfrm>
                <a:off x="0" y="840"/>
                <a:ext cx="1080" cy="1080"/>
              </a:xfrm>
              <a:prstGeom prst="cube">
                <a:avLst>
                  <a:gd name="adj" fmla="val 25000"/>
                </a:avLst>
              </a:prstGeom>
              <a:solidFill>
                <a:srgbClr val="CCCCFF">
                  <a:alpha val="50195"/>
                </a:srgbClr>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4364" name="AutoShape 25">
                <a:extLst>
                  <a:ext uri="{FF2B5EF4-FFF2-40B4-BE49-F238E27FC236}">
                    <a16:creationId xmlns:a16="http://schemas.microsoft.com/office/drawing/2014/main" id="{6BAA0C7A-A013-41BF-AB32-B6C68A3EF5B2}"/>
                  </a:ext>
                </a:extLst>
              </p:cNvPr>
              <p:cNvSpPr>
                <a:spLocks noChangeArrowheads="1"/>
              </p:cNvSpPr>
              <p:nvPr/>
            </p:nvSpPr>
            <p:spPr bwMode="auto">
              <a:xfrm>
                <a:off x="0" y="1680"/>
                <a:ext cx="1080" cy="3480"/>
              </a:xfrm>
              <a:prstGeom prst="cube">
                <a:avLst>
                  <a:gd name="adj" fmla="val 25000"/>
                </a:avLst>
              </a:prstGeom>
              <a:solidFill>
                <a:srgbClr val="FFFF00">
                  <a:alpha val="50195"/>
                </a:srgbClr>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4365" name="AutoShape 26">
                <a:extLst>
                  <a:ext uri="{FF2B5EF4-FFF2-40B4-BE49-F238E27FC236}">
                    <a16:creationId xmlns:a16="http://schemas.microsoft.com/office/drawing/2014/main" id="{9C7A37AB-C5E0-44E8-9D48-11568E8B71A2}"/>
                  </a:ext>
                </a:extLst>
              </p:cNvPr>
              <p:cNvSpPr>
                <a:spLocks noChangeArrowheads="1"/>
              </p:cNvSpPr>
              <p:nvPr/>
            </p:nvSpPr>
            <p:spPr bwMode="auto">
              <a:xfrm>
                <a:off x="0" y="0"/>
                <a:ext cx="1080" cy="1080"/>
              </a:xfrm>
              <a:prstGeom prst="cube">
                <a:avLst>
                  <a:gd name="adj" fmla="val 25000"/>
                </a:avLst>
              </a:prstGeom>
              <a:solidFill>
                <a:srgbClr val="FFCC99">
                  <a:alpha val="50195"/>
                </a:srgbClr>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grpSp>
        <p:sp>
          <p:nvSpPr>
            <p:cNvPr id="14362" name="AutoShape 27" descr="1b067">
              <a:extLst>
                <a:ext uri="{FF2B5EF4-FFF2-40B4-BE49-F238E27FC236}">
                  <a16:creationId xmlns:a16="http://schemas.microsoft.com/office/drawing/2014/main" id="{244F21A2-906D-4386-9171-ABFB7D4821EE}"/>
                </a:ext>
              </a:extLst>
            </p:cNvPr>
            <p:cNvSpPr>
              <a:spLocks/>
            </p:cNvSpPr>
            <p:nvPr/>
          </p:nvSpPr>
          <p:spPr bwMode="auto">
            <a:xfrm>
              <a:off x="2122488" y="3938588"/>
              <a:ext cx="314325" cy="407987"/>
            </a:xfrm>
            <a:prstGeom prst="leftBrace">
              <a:avLst>
                <a:gd name="adj1" fmla="val 7806"/>
                <a:gd name="adj2" fmla="val 50000"/>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grpSp>
      <p:sp>
        <p:nvSpPr>
          <p:cNvPr id="33" name="文本框 32">
            <a:extLst>
              <a:ext uri="{FF2B5EF4-FFF2-40B4-BE49-F238E27FC236}">
                <a16:creationId xmlns:a16="http://schemas.microsoft.com/office/drawing/2014/main" id="{683126E5-BB9C-4BD0-A766-DCA855A347A3}"/>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
        <p:nvSpPr>
          <p:cNvPr id="30" name="文本框 1">
            <a:extLst>
              <a:ext uri="{FF2B5EF4-FFF2-40B4-BE49-F238E27FC236}">
                <a16:creationId xmlns:a16="http://schemas.microsoft.com/office/drawing/2014/main" id="{B76460B6-71C0-4C5B-9B90-4D46139AC667}"/>
              </a:ext>
            </a:extLst>
          </p:cNvPr>
          <p:cNvSpPr txBox="1">
            <a:spLocks noChangeArrowheads="1"/>
          </p:cNvSpPr>
          <p:nvPr/>
        </p:nvSpPr>
        <p:spPr bwMode="auto">
          <a:xfrm>
            <a:off x="5650231" y="3089363"/>
            <a:ext cx="3359127" cy="2086725"/>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000" dirty="0"/>
              <a:t>商品的价值量与生产商品所耗费的劳动时间成正比；与劳动生产率成反比。</a:t>
            </a:r>
            <a:endParaRPr lang="en-US" altLang="zh-CN" sz="2000" dirty="0"/>
          </a:p>
          <a:p>
            <a:pPr algn="just">
              <a:lnSpc>
                <a:spcPct val="120000"/>
              </a:lnSpc>
              <a:spcBef>
                <a:spcPts val="1400"/>
              </a:spcBef>
              <a:buFont typeface="Arial" panose="020B0604020202020204" pitchFamily="34" charset="0"/>
              <a:buNone/>
            </a:pPr>
            <a:r>
              <a:rPr lang="zh-CN" altLang="en-US" sz="2000" dirty="0"/>
              <a:t>劳动生产率指的是劳动者生产使用价值的效率。</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4">
            <a:extLst>
              <a:ext uri="{FF2B5EF4-FFF2-40B4-BE49-F238E27FC236}">
                <a16:creationId xmlns:a16="http://schemas.microsoft.com/office/drawing/2014/main" id="{6C7E9670-8205-479E-BE40-4BCDEED897FA}"/>
              </a:ext>
            </a:extLst>
          </p:cNvPr>
          <p:cNvSpPr txBox="1">
            <a:spLocks noChangeArrowheads="1"/>
          </p:cNvSpPr>
          <p:nvPr/>
        </p:nvSpPr>
        <p:spPr bwMode="auto">
          <a:xfrm>
            <a:off x="120650" y="3536950"/>
            <a:ext cx="61595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0099"/>
                </a:solidFill>
              </a:rPr>
              <a:t>劳动价值论</a:t>
            </a:r>
          </a:p>
        </p:txBody>
      </p:sp>
      <p:sp>
        <p:nvSpPr>
          <p:cNvPr id="9220" name="Text Box 10">
            <a:extLst>
              <a:ext uri="{FF2B5EF4-FFF2-40B4-BE49-F238E27FC236}">
                <a16:creationId xmlns:a16="http://schemas.microsoft.com/office/drawing/2014/main" id="{EAB68624-A80F-43BB-9A7B-143762B11209}"/>
              </a:ext>
            </a:extLst>
          </p:cNvPr>
          <p:cNvSpPr txBox="1">
            <a:spLocks noChangeArrowheads="1"/>
          </p:cNvSpPr>
          <p:nvPr/>
        </p:nvSpPr>
        <p:spPr bwMode="auto">
          <a:xfrm>
            <a:off x="3498850" y="188436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000099"/>
                </a:solidFill>
              </a:rPr>
              <a:t>使用价值</a:t>
            </a:r>
          </a:p>
        </p:txBody>
      </p:sp>
      <p:sp>
        <p:nvSpPr>
          <p:cNvPr id="9221" name="Text Box 11">
            <a:extLst>
              <a:ext uri="{FF2B5EF4-FFF2-40B4-BE49-F238E27FC236}">
                <a16:creationId xmlns:a16="http://schemas.microsoft.com/office/drawing/2014/main" id="{D00035F5-D4B2-465D-B58C-19081BBD7990}"/>
              </a:ext>
            </a:extLst>
          </p:cNvPr>
          <p:cNvSpPr txBox="1">
            <a:spLocks noChangeArrowheads="1"/>
          </p:cNvSpPr>
          <p:nvPr/>
        </p:nvSpPr>
        <p:spPr bwMode="auto">
          <a:xfrm>
            <a:off x="3589338" y="3322638"/>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000099"/>
                </a:solidFill>
              </a:rPr>
              <a:t>价值</a:t>
            </a:r>
          </a:p>
        </p:txBody>
      </p:sp>
      <p:sp>
        <p:nvSpPr>
          <p:cNvPr id="9222" name="Text Box 13">
            <a:extLst>
              <a:ext uri="{FF2B5EF4-FFF2-40B4-BE49-F238E27FC236}">
                <a16:creationId xmlns:a16="http://schemas.microsoft.com/office/drawing/2014/main" id="{B09DADEA-6198-4E57-80E1-97E322446BD9}"/>
              </a:ext>
            </a:extLst>
          </p:cNvPr>
          <p:cNvSpPr txBox="1">
            <a:spLocks noChangeArrowheads="1"/>
          </p:cNvSpPr>
          <p:nvPr/>
        </p:nvSpPr>
        <p:spPr bwMode="auto">
          <a:xfrm>
            <a:off x="3498850" y="253206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FF0000"/>
                </a:solidFill>
              </a:rPr>
              <a:t>交换价值</a:t>
            </a:r>
          </a:p>
        </p:txBody>
      </p:sp>
      <p:sp>
        <p:nvSpPr>
          <p:cNvPr id="9223" name="Text Box 14">
            <a:extLst>
              <a:ext uri="{FF2B5EF4-FFF2-40B4-BE49-F238E27FC236}">
                <a16:creationId xmlns:a16="http://schemas.microsoft.com/office/drawing/2014/main" id="{B5A11E16-9791-4BD1-A927-0CF8070C35E0}"/>
              </a:ext>
            </a:extLst>
          </p:cNvPr>
          <p:cNvSpPr txBox="1">
            <a:spLocks noChangeArrowheads="1"/>
          </p:cNvSpPr>
          <p:nvPr/>
        </p:nvSpPr>
        <p:spPr bwMode="auto">
          <a:xfrm>
            <a:off x="5392738" y="1901825"/>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具体劳动</a:t>
            </a:r>
          </a:p>
        </p:txBody>
      </p:sp>
      <p:sp>
        <p:nvSpPr>
          <p:cNvPr id="9224" name="Text Box 15">
            <a:extLst>
              <a:ext uri="{FF2B5EF4-FFF2-40B4-BE49-F238E27FC236}">
                <a16:creationId xmlns:a16="http://schemas.microsoft.com/office/drawing/2014/main" id="{0C59BF40-1CB9-409D-B402-D0F6929029BB}"/>
              </a:ext>
            </a:extLst>
          </p:cNvPr>
          <p:cNvSpPr txBox="1">
            <a:spLocks noChangeArrowheads="1"/>
          </p:cNvSpPr>
          <p:nvPr/>
        </p:nvSpPr>
        <p:spPr bwMode="auto">
          <a:xfrm>
            <a:off x="5392738" y="330676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抽象劳动</a:t>
            </a:r>
          </a:p>
        </p:txBody>
      </p:sp>
      <p:sp>
        <p:nvSpPr>
          <p:cNvPr id="9225" name="Text Box 16">
            <a:extLst>
              <a:ext uri="{FF2B5EF4-FFF2-40B4-BE49-F238E27FC236}">
                <a16:creationId xmlns:a16="http://schemas.microsoft.com/office/drawing/2014/main" id="{6B482251-2B9A-4911-B8F6-E2F38396C407}"/>
              </a:ext>
            </a:extLst>
          </p:cNvPr>
          <p:cNvSpPr txBox="1">
            <a:spLocks noChangeArrowheads="1"/>
          </p:cNvSpPr>
          <p:nvPr/>
        </p:nvSpPr>
        <p:spPr bwMode="auto">
          <a:xfrm>
            <a:off x="901700" y="3938588"/>
            <a:ext cx="21256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99"/>
                </a:solidFill>
                <a:hlinkClick r:id="" action="ppaction://noaction"/>
              </a:rPr>
              <a:t>价值量</a:t>
            </a:r>
            <a:r>
              <a:rPr lang="zh-CN" altLang="en-US" sz="2400" b="1" dirty="0">
                <a:solidFill>
                  <a:srgbClr val="000099"/>
                </a:solidFill>
              </a:rPr>
              <a:t>的决定</a:t>
            </a:r>
          </a:p>
        </p:txBody>
      </p:sp>
      <p:sp>
        <p:nvSpPr>
          <p:cNvPr id="9226" name="Text Box 17">
            <a:extLst>
              <a:ext uri="{FF2B5EF4-FFF2-40B4-BE49-F238E27FC236}">
                <a16:creationId xmlns:a16="http://schemas.microsoft.com/office/drawing/2014/main" id="{0C295060-FA32-4AB7-8589-B55733FCB256}"/>
              </a:ext>
            </a:extLst>
          </p:cNvPr>
          <p:cNvSpPr txBox="1">
            <a:spLocks noChangeArrowheads="1"/>
          </p:cNvSpPr>
          <p:nvPr/>
        </p:nvSpPr>
        <p:spPr bwMode="auto">
          <a:xfrm>
            <a:off x="881063" y="2378075"/>
            <a:ext cx="24526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chemeClr val="tx2"/>
                </a:solidFill>
                <a:hlinkClick r:id="" action="ppaction://noaction"/>
              </a:rPr>
              <a:t>价值实体的形成</a:t>
            </a:r>
            <a:r>
              <a:rPr lang="en-US" altLang="zh-CN" sz="2400" b="1" dirty="0">
                <a:solidFill>
                  <a:srgbClr val="000099"/>
                </a:solidFill>
              </a:rPr>
              <a:t>:</a:t>
            </a:r>
            <a:endParaRPr lang="zh-CN" altLang="en-US" sz="2400" b="1" dirty="0">
              <a:solidFill>
                <a:srgbClr val="000099"/>
              </a:solidFill>
            </a:endParaRPr>
          </a:p>
        </p:txBody>
      </p:sp>
      <p:sp>
        <p:nvSpPr>
          <p:cNvPr id="9227" name="Line 18">
            <a:extLst>
              <a:ext uri="{FF2B5EF4-FFF2-40B4-BE49-F238E27FC236}">
                <a16:creationId xmlns:a16="http://schemas.microsoft.com/office/drawing/2014/main" id="{C8894EBE-17BE-44A4-A4D8-9F53221A9705}"/>
              </a:ext>
            </a:extLst>
          </p:cNvPr>
          <p:cNvSpPr>
            <a:spLocks noChangeShapeType="1"/>
          </p:cNvSpPr>
          <p:nvPr/>
        </p:nvSpPr>
        <p:spPr bwMode="auto">
          <a:xfrm>
            <a:off x="-11113" y="901700"/>
            <a:ext cx="9144001"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8" name="Text Box 19">
            <a:extLst>
              <a:ext uri="{FF2B5EF4-FFF2-40B4-BE49-F238E27FC236}">
                <a16:creationId xmlns:a16="http://schemas.microsoft.com/office/drawing/2014/main" id="{16FB525B-8488-4A4B-994A-EF0CE3DF77B8}"/>
              </a:ext>
            </a:extLst>
          </p:cNvPr>
          <p:cNvSpPr txBox="1">
            <a:spLocks noChangeArrowheads="1"/>
          </p:cNvSpPr>
          <p:nvPr/>
        </p:nvSpPr>
        <p:spPr bwMode="auto">
          <a:xfrm>
            <a:off x="3487738" y="3951288"/>
            <a:ext cx="202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000099"/>
                </a:solidFill>
              </a:rPr>
              <a:t>社会必要劳动时间</a:t>
            </a:r>
          </a:p>
        </p:txBody>
      </p:sp>
      <p:sp>
        <p:nvSpPr>
          <p:cNvPr id="9229" name="Text Box 20">
            <a:extLst>
              <a:ext uri="{FF2B5EF4-FFF2-40B4-BE49-F238E27FC236}">
                <a16:creationId xmlns:a16="http://schemas.microsoft.com/office/drawing/2014/main" id="{51851A0A-988A-4752-B936-0D71BF6746AB}"/>
              </a:ext>
            </a:extLst>
          </p:cNvPr>
          <p:cNvSpPr txBox="1">
            <a:spLocks noChangeArrowheads="1"/>
          </p:cNvSpPr>
          <p:nvPr/>
        </p:nvSpPr>
        <p:spPr bwMode="auto">
          <a:xfrm>
            <a:off x="6062663" y="3986213"/>
            <a:ext cx="1335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000099"/>
                </a:solidFill>
              </a:rPr>
              <a:t>劳动生产率</a:t>
            </a:r>
          </a:p>
        </p:txBody>
      </p:sp>
      <p:sp>
        <p:nvSpPr>
          <p:cNvPr id="9230" name="Text Box 22">
            <a:extLst>
              <a:ext uri="{FF2B5EF4-FFF2-40B4-BE49-F238E27FC236}">
                <a16:creationId xmlns:a16="http://schemas.microsoft.com/office/drawing/2014/main" id="{157E821C-F62C-4231-AE7A-8A9F41121F54}"/>
              </a:ext>
            </a:extLst>
          </p:cNvPr>
          <p:cNvSpPr txBox="1">
            <a:spLocks noChangeArrowheads="1"/>
          </p:cNvSpPr>
          <p:nvPr/>
        </p:nvSpPr>
        <p:spPr bwMode="auto">
          <a:xfrm>
            <a:off x="2781300" y="5094288"/>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内容</a:t>
            </a:r>
          </a:p>
        </p:txBody>
      </p:sp>
      <p:sp>
        <p:nvSpPr>
          <p:cNvPr id="9231" name="Text Box 23">
            <a:extLst>
              <a:ext uri="{FF2B5EF4-FFF2-40B4-BE49-F238E27FC236}">
                <a16:creationId xmlns:a16="http://schemas.microsoft.com/office/drawing/2014/main" id="{315C2CE9-23D2-436E-939A-A3CA13CD2667}"/>
              </a:ext>
            </a:extLst>
          </p:cNvPr>
          <p:cNvSpPr txBox="1">
            <a:spLocks noChangeArrowheads="1"/>
          </p:cNvSpPr>
          <p:nvPr/>
        </p:nvSpPr>
        <p:spPr bwMode="auto">
          <a:xfrm>
            <a:off x="3911600" y="5094288"/>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形式</a:t>
            </a:r>
          </a:p>
        </p:txBody>
      </p:sp>
      <p:sp>
        <p:nvSpPr>
          <p:cNvPr id="9232" name="Text Box 24">
            <a:extLst>
              <a:ext uri="{FF2B5EF4-FFF2-40B4-BE49-F238E27FC236}">
                <a16:creationId xmlns:a16="http://schemas.microsoft.com/office/drawing/2014/main" id="{5585788E-08E8-4907-AA8B-527F4DA04AA3}"/>
              </a:ext>
            </a:extLst>
          </p:cNvPr>
          <p:cNvSpPr txBox="1">
            <a:spLocks noChangeArrowheads="1"/>
          </p:cNvSpPr>
          <p:nvPr/>
        </p:nvSpPr>
        <p:spPr bwMode="auto">
          <a:xfrm>
            <a:off x="4932363" y="5094288"/>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作用</a:t>
            </a:r>
          </a:p>
        </p:txBody>
      </p:sp>
      <p:sp>
        <p:nvSpPr>
          <p:cNvPr id="9233" name="Text Box 25">
            <a:extLst>
              <a:ext uri="{FF2B5EF4-FFF2-40B4-BE49-F238E27FC236}">
                <a16:creationId xmlns:a16="http://schemas.microsoft.com/office/drawing/2014/main" id="{B9F7ED71-FDAB-467C-A6AE-ED745AFB30F9}"/>
              </a:ext>
            </a:extLst>
          </p:cNvPr>
          <p:cNvSpPr txBox="1">
            <a:spLocks noChangeArrowheads="1"/>
          </p:cNvSpPr>
          <p:nvPr/>
        </p:nvSpPr>
        <p:spPr bwMode="auto">
          <a:xfrm>
            <a:off x="7413625" y="187801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个别劳动</a:t>
            </a:r>
          </a:p>
        </p:txBody>
      </p:sp>
      <p:sp>
        <p:nvSpPr>
          <p:cNvPr id="9234" name="Text Box 26">
            <a:extLst>
              <a:ext uri="{FF2B5EF4-FFF2-40B4-BE49-F238E27FC236}">
                <a16:creationId xmlns:a16="http://schemas.microsoft.com/office/drawing/2014/main" id="{59873C8C-C65D-4F3E-BA30-8A46F89F1F7E}"/>
              </a:ext>
            </a:extLst>
          </p:cNvPr>
          <p:cNvSpPr txBox="1">
            <a:spLocks noChangeArrowheads="1"/>
          </p:cNvSpPr>
          <p:nvPr/>
        </p:nvSpPr>
        <p:spPr bwMode="auto">
          <a:xfrm>
            <a:off x="7470775" y="332581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社会劳动</a:t>
            </a:r>
          </a:p>
        </p:txBody>
      </p:sp>
      <p:sp>
        <p:nvSpPr>
          <p:cNvPr id="9235" name="AutoShape 30">
            <a:extLst>
              <a:ext uri="{FF2B5EF4-FFF2-40B4-BE49-F238E27FC236}">
                <a16:creationId xmlns:a16="http://schemas.microsoft.com/office/drawing/2014/main" id="{F7355B1C-73AF-4C96-AB88-4DEE04941EFE}"/>
              </a:ext>
            </a:extLst>
          </p:cNvPr>
          <p:cNvSpPr>
            <a:spLocks/>
          </p:cNvSpPr>
          <p:nvPr/>
        </p:nvSpPr>
        <p:spPr bwMode="auto">
          <a:xfrm>
            <a:off x="3254375" y="2089150"/>
            <a:ext cx="125413" cy="1449388"/>
          </a:xfrm>
          <a:prstGeom prst="leftBrace">
            <a:avLst>
              <a:gd name="adj1" fmla="val 70893"/>
              <a:gd name="adj2" fmla="val 50000"/>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36" name="Line 36">
            <a:extLst>
              <a:ext uri="{FF2B5EF4-FFF2-40B4-BE49-F238E27FC236}">
                <a16:creationId xmlns:a16="http://schemas.microsoft.com/office/drawing/2014/main" id="{E0222214-BBEF-4B94-ABB2-9FD417109F6F}"/>
              </a:ext>
            </a:extLst>
          </p:cNvPr>
          <p:cNvSpPr>
            <a:spLocks noChangeShapeType="1"/>
          </p:cNvSpPr>
          <p:nvPr/>
        </p:nvSpPr>
        <p:spPr bwMode="auto">
          <a:xfrm>
            <a:off x="4614863" y="2052638"/>
            <a:ext cx="503237"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7" name="Line 37">
            <a:extLst>
              <a:ext uri="{FF2B5EF4-FFF2-40B4-BE49-F238E27FC236}">
                <a16:creationId xmlns:a16="http://schemas.microsoft.com/office/drawing/2014/main" id="{0276E68B-1D5F-4E94-B737-98014FD5B363}"/>
              </a:ext>
            </a:extLst>
          </p:cNvPr>
          <p:cNvSpPr>
            <a:spLocks noChangeShapeType="1"/>
          </p:cNvSpPr>
          <p:nvPr/>
        </p:nvSpPr>
        <p:spPr bwMode="auto">
          <a:xfrm>
            <a:off x="6497638" y="2052638"/>
            <a:ext cx="79216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8" name="Line 38">
            <a:extLst>
              <a:ext uri="{FF2B5EF4-FFF2-40B4-BE49-F238E27FC236}">
                <a16:creationId xmlns:a16="http://schemas.microsoft.com/office/drawing/2014/main" id="{DD9C23EC-6A07-492C-854F-AFA03CA1CB81}"/>
              </a:ext>
            </a:extLst>
          </p:cNvPr>
          <p:cNvSpPr>
            <a:spLocks noChangeShapeType="1"/>
          </p:cNvSpPr>
          <p:nvPr/>
        </p:nvSpPr>
        <p:spPr bwMode="auto">
          <a:xfrm>
            <a:off x="4430713" y="3505200"/>
            <a:ext cx="79216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9" name="Line 39">
            <a:extLst>
              <a:ext uri="{FF2B5EF4-FFF2-40B4-BE49-F238E27FC236}">
                <a16:creationId xmlns:a16="http://schemas.microsoft.com/office/drawing/2014/main" id="{6577ECF6-86F7-42D0-A9EA-DF605A65A2DD}"/>
              </a:ext>
            </a:extLst>
          </p:cNvPr>
          <p:cNvSpPr>
            <a:spLocks noChangeShapeType="1"/>
          </p:cNvSpPr>
          <p:nvPr/>
        </p:nvSpPr>
        <p:spPr bwMode="auto">
          <a:xfrm>
            <a:off x="6510338" y="3490913"/>
            <a:ext cx="86360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40" name="Line 40">
            <a:extLst>
              <a:ext uri="{FF2B5EF4-FFF2-40B4-BE49-F238E27FC236}">
                <a16:creationId xmlns:a16="http://schemas.microsoft.com/office/drawing/2014/main" id="{183DF2FA-09F0-4F82-9058-502DBFB5B3AF}"/>
              </a:ext>
            </a:extLst>
          </p:cNvPr>
          <p:cNvSpPr>
            <a:spLocks noChangeShapeType="1"/>
          </p:cNvSpPr>
          <p:nvPr/>
        </p:nvSpPr>
        <p:spPr bwMode="auto">
          <a:xfrm>
            <a:off x="2943225" y="4149725"/>
            <a:ext cx="288925"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41" name="Line 41">
            <a:extLst>
              <a:ext uri="{FF2B5EF4-FFF2-40B4-BE49-F238E27FC236}">
                <a16:creationId xmlns:a16="http://schemas.microsoft.com/office/drawing/2014/main" id="{C0B2D4D5-3948-4D2E-83E2-D9E4E4104D3A}"/>
              </a:ext>
            </a:extLst>
          </p:cNvPr>
          <p:cNvSpPr>
            <a:spLocks noChangeShapeType="1"/>
          </p:cNvSpPr>
          <p:nvPr/>
        </p:nvSpPr>
        <p:spPr bwMode="auto">
          <a:xfrm>
            <a:off x="5508625" y="4141788"/>
            <a:ext cx="360363"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42" name="Line 42">
            <a:extLst>
              <a:ext uri="{FF2B5EF4-FFF2-40B4-BE49-F238E27FC236}">
                <a16:creationId xmlns:a16="http://schemas.microsoft.com/office/drawing/2014/main" id="{5C6EB361-001E-4575-9B09-B83E9BCE27E1}"/>
              </a:ext>
            </a:extLst>
          </p:cNvPr>
          <p:cNvSpPr>
            <a:spLocks noChangeShapeType="1"/>
          </p:cNvSpPr>
          <p:nvPr/>
        </p:nvSpPr>
        <p:spPr bwMode="auto">
          <a:xfrm>
            <a:off x="3933825" y="2200275"/>
            <a:ext cx="0" cy="3587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3" name="Line 43">
            <a:extLst>
              <a:ext uri="{FF2B5EF4-FFF2-40B4-BE49-F238E27FC236}">
                <a16:creationId xmlns:a16="http://schemas.microsoft.com/office/drawing/2014/main" id="{3ADD924E-1A94-40F6-9E56-D87A4872C2EA}"/>
              </a:ext>
            </a:extLst>
          </p:cNvPr>
          <p:cNvSpPr>
            <a:spLocks noChangeShapeType="1"/>
          </p:cNvSpPr>
          <p:nvPr/>
        </p:nvSpPr>
        <p:spPr bwMode="auto">
          <a:xfrm flipV="1">
            <a:off x="3956050" y="2955925"/>
            <a:ext cx="0" cy="28733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4" name="Text Box 7">
            <a:extLst>
              <a:ext uri="{FF2B5EF4-FFF2-40B4-BE49-F238E27FC236}">
                <a16:creationId xmlns:a16="http://schemas.microsoft.com/office/drawing/2014/main" id="{D8C9707F-D1E6-4FD4-8D32-74D796DBAC5B}"/>
              </a:ext>
            </a:extLst>
          </p:cNvPr>
          <p:cNvSpPr txBox="1">
            <a:spLocks noChangeArrowheads="1"/>
          </p:cNvSpPr>
          <p:nvPr/>
        </p:nvSpPr>
        <p:spPr bwMode="auto">
          <a:xfrm>
            <a:off x="855663" y="4537732"/>
            <a:ext cx="3500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99"/>
                </a:solidFill>
                <a:hlinkClick r:id="" action="ppaction://noaction"/>
              </a:rPr>
              <a:t>价值形式和货币的起源</a:t>
            </a:r>
            <a:endParaRPr lang="zh-CN" altLang="en-US" sz="2400" b="1" dirty="0">
              <a:solidFill>
                <a:srgbClr val="000099"/>
              </a:solidFill>
            </a:endParaRPr>
          </a:p>
        </p:txBody>
      </p:sp>
      <p:sp>
        <p:nvSpPr>
          <p:cNvPr id="9245" name="Text Box 7">
            <a:extLst>
              <a:ext uri="{FF2B5EF4-FFF2-40B4-BE49-F238E27FC236}">
                <a16:creationId xmlns:a16="http://schemas.microsoft.com/office/drawing/2014/main" id="{18D8F2D9-289F-4E65-AA86-9D3376DC975F}"/>
              </a:ext>
            </a:extLst>
          </p:cNvPr>
          <p:cNvSpPr txBox="1">
            <a:spLocks noChangeArrowheads="1"/>
          </p:cNvSpPr>
          <p:nvPr/>
        </p:nvSpPr>
        <p:spPr bwMode="auto">
          <a:xfrm>
            <a:off x="881063" y="5957888"/>
            <a:ext cx="4500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000099"/>
                </a:solidFill>
                <a:hlinkClick r:id="" action="ppaction://noaction"/>
              </a:rPr>
              <a:t>马克思劳动价值论的意义</a:t>
            </a:r>
            <a:r>
              <a:rPr lang="zh-CN" altLang="en-US" sz="2400" b="1">
                <a:solidFill>
                  <a:srgbClr val="000099"/>
                </a:solidFill>
              </a:rPr>
              <a:t>及发展</a:t>
            </a:r>
          </a:p>
        </p:txBody>
      </p:sp>
      <p:sp>
        <p:nvSpPr>
          <p:cNvPr id="9246" name="AutoShape 30">
            <a:extLst>
              <a:ext uri="{FF2B5EF4-FFF2-40B4-BE49-F238E27FC236}">
                <a16:creationId xmlns:a16="http://schemas.microsoft.com/office/drawing/2014/main" id="{F6C0D44F-E565-405A-B6B6-967C35660F2C}"/>
              </a:ext>
            </a:extLst>
          </p:cNvPr>
          <p:cNvSpPr>
            <a:spLocks/>
          </p:cNvSpPr>
          <p:nvPr/>
        </p:nvSpPr>
        <p:spPr bwMode="auto">
          <a:xfrm>
            <a:off x="731838" y="2532063"/>
            <a:ext cx="123825" cy="3776662"/>
          </a:xfrm>
          <a:prstGeom prst="leftBrace">
            <a:avLst>
              <a:gd name="adj1" fmla="val 71449"/>
              <a:gd name="adj2" fmla="val 50000"/>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47" name="Text Box 7">
            <a:extLst>
              <a:ext uri="{FF2B5EF4-FFF2-40B4-BE49-F238E27FC236}">
                <a16:creationId xmlns:a16="http://schemas.microsoft.com/office/drawing/2014/main" id="{E500F328-7ABA-43EC-A599-15C570D8E0B3}"/>
              </a:ext>
            </a:extLst>
          </p:cNvPr>
          <p:cNvSpPr txBox="1">
            <a:spLocks noChangeArrowheads="1"/>
          </p:cNvSpPr>
          <p:nvPr/>
        </p:nvSpPr>
        <p:spPr bwMode="auto">
          <a:xfrm>
            <a:off x="865188" y="5046610"/>
            <a:ext cx="4357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99"/>
                </a:solidFill>
                <a:hlinkClick r:id="" action="ppaction://noaction"/>
              </a:rPr>
              <a:t>价值规律</a:t>
            </a:r>
            <a:endParaRPr lang="zh-CN" altLang="en-US" sz="2400" b="1" dirty="0">
              <a:solidFill>
                <a:srgbClr val="000099"/>
              </a:solidFill>
            </a:endParaRPr>
          </a:p>
        </p:txBody>
      </p:sp>
      <p:sp>
        <p:nvSpPr>
          <p:cNvPr id="9248" name="Text Box 7">
            <a:extLst>
              <a:ext uri="{FF2B5EF4-FFF2-40B4-BE49-F238E27FC236}">
                <a16:creationId xmlns:a16="http://schemas.microsoft.com/office/drawing/2014/main" id="{6217515E-9421-4773-88C6-E5BD74E2AC08}"/>
              </a:ext>
            </a:extLst>
          </p:cNvPr>
          <p:cNvSpPr txBox="1">
            <a:spLocks noChangeArrowheads="1"/>
          </p:cNvSpPr>
          <p:nvPr/>
        </p:nvSpPr>
        <p:spPr bwMode="auto">
          <a:xfrm>
            <a:off x="3103563" y="1449387"/>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000099"/>
                </a:solidFill>
              </a:rPr>
              <a:t>①社会分工</a:t>
            </a:r>
          </a:p>
        </p:txBody>
      </p:sp>
      <p:sp>
        <p:nvSpPr>
          <p:cNvPr id="9249" name="Text Box 8">
            <a:extLst>
              <a:ext uri="{FF2B5EF4-FFF2-40B4-BE49-F238E27FC236}">
                <a16:creationId xmlns:a16="http://schemas.microsoft.com/office/drawing/2014/main" id="{7A4FD5C9-F3F4-4BD3-AFED-614B7EB40E21}"/>
              </a:ext>
            </a:extLst>
          </p:cNvPr>
          <p:cNvSpPr txBox="1">
            <a:spLocks noChangeArrowheads="1"/>
          </p:cNvSpPr>
          <p:nvPr/>
        </p:nvSpPr>
        <p:spPr bwMode="auto">
          <a:xfrm>
            <a:off x="4843463" y="1479550"/>
            <a:ext cx="2741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②产品属于不同的所有者</a:t>
            </a:r>
          </a:p>
        </p:txBody>
      </p:sp>
      <p:sp>
        <p:nvSpPr>
          <p:cNvPr id="9250" name="Text Box 17">
            <a:extLst>
              <a:ext uri="{FF2B5EF4-FFF2-40B4-BE49-F238E27FC236}">
                <a16:creationId xmlns:a16="http://schemas.microsoft.com/office/drawing/2014/main" id="{FBC4E237-F60A-454C-9A2E-28EF7B3101DE}"/>
              </a:ext>
            </a:extLst>
          </p:cNvPr>
          <p:cNvSpPr txBox="1">
            <a:spLocks noChangeArrowheads="1"/>
          </p:cNvSpPr>
          <p:nvPr/>
        </p:nvSpPr>
        <p:spPr bwMode="auto">
          <a:xfrm>
            <a:off x="265113" y="1411287"/>
            <a:ext cx="2762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chemeClr val="tx2"/>
                </a:solidFill>
                <a:hlinkClick r:id="rId3" action="ppaction://hlinksldjump"/>
              </a:rPr>
              <a:t>商品经济产生条件</a:t>
            </a:r>
            <a:r>
              <a:rPr lang="en-US" altLang="zh-CN" sz="2400" b="1" dirty="0">
                <a:solidFill>
                  <a:schemeClr val="tx2"/>
                </a:solidFill>
              </a:rPr>
              <a:t>:</a:t>
            </a:r>
            <a:endParaRPr lang="zh-CN" altLang="en-US" sz="2400" b="1" dirty="0">
              <a:solidFill>
                <a:schemeClr val="tx2"/>
              </a:solidFill>
            </a:endParaRPr>
          </a:p>
        </p:txBody>
      </p:sp>
      <p:sp>
        <p:nvSpPr>
          <p:cNvPr id="3" name="标题 2">
            <a:extLst>
              <a:ext uri="{FF2B5EF4-FFF2-40B4-BE49-F238E27FC236}">
                <a16:creationId xmlns:a16="http://schemas.microsoft.com/office/drawing/2014/main" id="{6222F021-2640-4946-ADE0-8D28A190E1FE}"/>
              </a:ext>
            </a:extLst>
          </p:cNvPr>
          <p:cNvSpPr>
            <a:spLocks noGrp="1"/>
          </p:cNvSpPr>
          <p:nvPr>
            <p:ph type="title"/>
          </p:nvPr>
        </p:nvSpPr>
        <p:spPr/>
        <p:txBody>
          <a:bodyPr/>
          <a:lstStyle/>
          <a:p>
            <a:endParaRPr lang="zh-CN" altLang="en-US" dirty="0"/>
          </a:p>
        </p:txBody>
      </p:sp>
      <p:sp>
        <p:nvSpPr>
          <p:cNvPr id="37" name="文本框 36">
            <a:extLst>
              <a:ext uri="{FF2B5EF4-FFF2-40B4-BE49-F238E27FC236}">
                <a16:creationId xmlns:a16="http://schemas.microsoft.com/office/drawing/2014/main" id="{F18F7B72-D6E8-4EFF-A601-AF903894EB80}"/>
              </a:ext>
            </a:extLst>
          </p:cNvPr>
          <p:cNvSpPr txBox="1"/>
          <p:nvPr/>
        </p:nvSpPr>
        <p:spPr>
          <a:xfrm>
            <a:off x="0" y="278636"/>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简单总结</a:t>
            </a:r>
          </a:p>
        </p:txBody>
      </p:sp>
      <p:sp>
        <p:nvSpPr>
          <p:cNvPr id="40" name="Text Box 17">
            <a:extLst>
              <a:ext uri="{FF2B5EF4-FFF2-40B4-BE49-F238E27FC236}">
                <a16:creationId xmlns:a16="http://schemas.microsoft.com/office/drawing/2014/main" id="{EE7AEE2E-08A2-46BB-8A66-D0DED504D050}"/>
              </a:ext>
            </a:extLst>
          </p:cNvPr>
          <p:cNvSpPr txBox="1">
            <a:spLocks noChangeArrowheads="1"/>
          </p:cNvSpPr>
          <p:nvPr/>
        </p:nvSpPr>
        <p:spPr bwMode="auto">
          <a:xfrm>
            <a:off x="265113" y="1010710"/>
            <a:ext cx="2659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chemeClr val="tx2"/>
                </a:solidFill>
              </a:rPr>
              <a:t>自然经济。。。。</a:t>
            </a:r>
          </a:p>
        </p:txBody>
      </p:sp>
      <p:cxnSp>
        <p:nvCxnSpPr>
          <p:cNvPr id="4" name="直接连接符 3">
            <a:extLst>
              <a:ext uri="{FF2B5EF4-FFF2-40B4-BE49-F238E27FC236}">
                <a16:creationId xmlns:a16="http://schemas.microsoft.com/office/drawing/2014/main" id="{FCEA85A5-316F-4297-A4EF-F91E7016E3F9}"/>
              </a:ext>
            </a:extLst>
          </p:cNvPr>
          <p:cNvCxnSpPr/>
          <p:nvPr/>
        </p:nvCxnSpPr>
        <p:spPr>
          <a:xfrm>
            <a:off x="901700" y="4477407"/>
            <a:ext cx="8084645"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8" name="Text Box 7">
            <a:extLst>
              <a:ext uri="{FF2B5EF4-FFF2-40B4-BE49-F238E27FC236}">
                <a16:creationId xmlns:a16="http://schemas.microsoft.com/office/drawing/2014/main" id="{E500F328-7ABA-43EC-A599-15C570D8E0B3}"/>
              </a:ext>
            </a:extLst>
          </p:cNvPr>
          <p:cNvSpPr txBox="1">
            <a:spLocks noChangeArrowheads="1"/>
          </p:cNvSpPr>
          <p:nvPr/>
        </p:nvSpPr>
        <p:spPr bwMode="auto">
          <a:xfrm>
            <a:off x="848518" y="5539085"/>
            <a:ext cx="4357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99"/>
                </a:solidFill>
                <a:hlinkClick r:id="" action="ppaction://noaction"/>
              </a:rPr>
              <a:t>私有制商品经济的基本矛盾</a:t>
            </a:r>
            <a:endParaRPr lang="zh-CN" altLang="en-US" sz="2400" b="1" dirty="0">
              <a:solidFill>
                <a:srgbClr val="000099"/>
              </a:solidFill>
            </a:endParaRPr>
          </a:p>
        </p:txBody>
      </p:sp>
    </p:spTree>
    <p:extLst>
      <p:ext uri="{BB962C8B-B14F-4D97-AF65-F5344CB8AC3E}">
        <p14:creationId xmlns:p14="http://schemas.microsoft.com/office/powerpoint/2010/main" val="56181388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2" descr="093do">
            <a:hlinkClick r:id="rId3"/>
            <a:extLst>
              <a:ext uri="{FF2B5EF4-FFF2-40B4-BE49-F238E27FC236}">
                <a16:creationId xmlns:a16="http://schemas.microsoft.com/office/drawing/2014/main" id="{A63A9F10-C1AD-4378-B9FD-304FE17CF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4652963"/>
            <a:ext cx="3240087"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14" descr="003c">
            <a:extLst>
              <a:ext uri="{FF2B5EF4-FFF2-40B4-BE49-F238E27FC236}">
                <a16:creationId xmlns:a16="http://schemas.microsoft.com/office/drawing/2014/main" id="{132C57B6-BE25-49B1-B06D-7D90797CC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4724400"/>
            <a:ext cx="3311525"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a:extLst>
              <a:ext uri="{FF2B5EF4-FFF2-40B4-BE49-F238E27FC236}">
                <a16:creationId xmlns:a16="http://schemas.microsoft.com/office/drawing/2014/main" id="{F97D57E8-7653-437A-9082-1DF4468EE186}"/>
              </a:ext>
            </a:extLst>
          </p:cNvPr>
          <p:cNvSpPr>
            <a:spLocks noGrp="1" noChangeArrowheads="1"/>
          </p:cNvSpPr>
          <p:nvPr>
            <p:ph idx="4294967295"/>
          </p:nvPr>
        </p:nvSpPr>
        <p:spPr>
          <a:xfrm>
            <a:off x="900113" y="1773238"/>
            <a:ext cx="7515225" cy="4213225"/>
          </a:xfrm>
        </p:spPr>
        <p:txBody>
          <a:bodyPr/>
          <a:lstStyle/>
          <a:p>
            <a:pPr eaLnBrk="1" hangingPunct="1">
              <a:lnSpc>
                <a:spcPct val="140000"/>
              </a:lnSpc>
            </a:pPr>
            <a:r>
              <a:rPr lang="zh-CN" altLang="en-US" sz="2400" b="1" dirty="0">
                <a:latin typeface="+mn-ea"/>
              </a:rPr>
              <a:t>马克思对商品的</a:t>
            </a:r>
            <a:r>
              <a:rPr lang="zh-CN" altLang="en-US" sz="2400" b="1" i="1" u="sng" dirty="0">
                <a:solidFill>
                  <a:srgbClr val="800000"/>
                </a:solidFill>
                <a:latin typeface="+mn-ea"/>
              </a:rPr>
              <a:t>价值</a:t>
            </a:r>
            <a:r>
              <a:rPr lang="zh-CN" altLang="en-US" sz="2400" b="1" dirty="0">
                <a:latin typeface="+mn-ea"/>
              </a:rPr>
              <a:t>和</a:t>
            </a:r>
            <a:r>
              <a:rPr lang="zh-CN" altLang="en-US" sz="2400" b="1" i="1" u="sng" dirty="0">
                <a:solidFill>
                  <a:srgbClr val="800000"/>
                </a:solidFill>
                <a:latin typeface="+mn-ea"/>
              </a:rPr>
              <a:t>交换价值</a:t>
            </a:r>
            <a:r>
              <a:rPr lang="zh-CN" altLang="en-US" sz="2400" b="1" dirty="0">
                <a:latin typeface="+mn-ea"/>
              </a:rPr>
              <a:t>作了严格的区分，同时又揭示了价值同交换价值的</a:t>
            </a:r>
            <a:r>
              <a:rPr lang="zh-CN" altLang="en-US" sz="2400" b="1" i="1" u="sng" dirty="0">
                <a:solidFill>
                  <a:srgbClr val="0033CC"/>
                </a:solidFill>
                <a:latin typeface="+mn-ea"/>
              </a:rPr>
              <a:t>内在联系</a:t>
            </a:r>
            <a:r>
              <a:rPr lang="zh-CN" altLang="en-US" sz="2400" b="1" dirty="0">
                <a:latin typeface="+mn-ea"/>
              </a:rPr>
              <a:t>和</a:t>
            </a:r>
            <a:r>
              <a:rPr lang="zh-CN" altLang="en-US" sz="2400" b="1" i="1" u="sng" dirty="0">
                <a:solidFill>
                  <a:srgbClr val="0033CC"/>
                </a:solidFill>
                <a:latin typeface="+mn-ea"/>
              </a:rPr>
              <a:t>辩证关系</a:t>
            </a:r>
            <a:r>
              <a:rPr lang="zh-CN" altLang="en-US" sz="2400" b="1" dirty="0">
                <a:latin typeface="+mn-ea"/>
              </a:rPr>
              <a:t>。</a:t>
            </a:r>
          </a:p>
          <a:p>
            <a:pPr eaLnBrk="1" hangingPunct="1">
              <a:lnSpc>
                <a:spcPct val="140000"/>
              </a:lnSpc>
            </a:pPr>
            <a:r>
              <a:rPr lang="zh-CN" altLang="en-US" sz="2400" b="1" dirty="0">
                <a:latin typeface="+mn-ea"/>
              </a:rPr>
              <a:t>商品的交换是以</a:t>
            </a:r>
            <a:r>
              <a:rPr lang="zh-CN" altLang="en-US" sz="2400" b="1" dirty="0">
                <a:solidFill>
                  <a:srgbClr val="FF0000"/>
                </a:solidFill>
                <a:latin typeface="+mn-ea"/>
              </a:rPr>
              <a:t>货币</a:t>
            </a:r>
            <a:r>
              <a:rPr lang="zh-CN" altLang="en-US" sz="2400" b="1" dirty="0">
                <a:latin typeface="+mn-ea"/>
              </a:rPr>
              <a:t>为媒介的。</a:t>
            </a:r>
            <a:r>
              <a:rPr lang="zh-CN" altLang="en-US" sz="2400" b="1" u="sng" dirty="0">
                <a:solidFill>
                  <a:srgbClr val="CC0099"/>
                </a:solidFill>
                <a:latin typeface="+mn-ea"/>
              </a:rPr>
              <a:t>货币是在长期交换过程中形成的固定充当一般等价物的商品。</a:t>
            </a:r>
          </a:p>
        </p:txBody>
      </p:sp>
      <p:sp>
        <p:nvSpPr>
          <p:cNvPr id="7" name="圆角矩形 15">
            <a:extLst>
              <a:ext uri="{FF2B5EF4-FFF2-40B4-BE49-F238E27FC236}">
                <a16:creationId xmlns:a16="http://schemas.microsoft.com/office/drawing/2014/main" id="{1F41F954-FD65-4814-8D1E-C92C1D291447}"/>
              </a:ext>
            </a:extLst>
          </p:cNvPr>
          <p:cNvSpPr/>
          <p:nvPr/>
        </p:nvSpPr>
        <p:spPr bwMode="auto">
          <a:xfrm>
            <a:off x="365125" y="1235075"/>
            <a:ext cx="54260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（四）价值形式的发展与货币产生</a:t>
            </a:r>
          </a:p>
        </p:txBody>
      </p:sp>
      <p:sp>
        <p:nvSpPr>
          <p:cNvPr id="8" name="文本框 7">
            <a:extLst>
              <a:ext uri="{FF2B5EF4-FFF2-40B4-BE49-F238E27FC236}">
                <a16:creationId xmlns:a16="http://schemas.microsoft.com/office/drawing/2014/main" id="{72BD46EB-80C7-4EF1-B98E-8E32DD9ABE08}"/>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
        <p:nvSpPr>
          <p:cNvPr id="2" name="文本框 1">
            <a:extLst>
              <a:ext uri="{FF2B5EF4-FFF2-40B4-BE49-F238E27FC236}">
                <a16:creationId xmlns:a16="http://schemas.microsoft.com/office/drawing/2014/main" id="{35F06488-467C-4536-B6B4-378FBC993A9F}"/>
              </a:ext>
            </a:extLst>
          </p:cNvPr>
          <p:cNvSpPr txBox="1"/>
          <p:nvPr/>
        </p:nvSpPr>
        <p:spPr bwMode="auto">
          <a:xfrm>
            <a:off x="4368948" y="4052037"/>
            <a:ext cx="1009353" cy="497316"/>
          </a:xfrm>
          <a:prstGeom prst="rect">
            <a:avLst/>
          </a:prstGeom>
          <a:noFill/>
          <a:ln>
            <a:noFill/>
          </a:ln>
        </p:spPr>
        <p:txBody>
          <a:bodyPr wrap="square" rtlCol="0">
            <a:spAutoFit/>
          </a:bodyPr>
          <a:lstStyle/>
          <a:p>
            <a:pPr algn="just">
              <a:lnSpc>
                <a:spcPct val="120000"/>
              </a:lnSpc>
              <a:spcBef>
                <a:spcPts val="1400"/>
              </a:spcBef>
            </a:pPr>
            <a:r>
              <a:rPr lang="zh-CN" altLang="en-US" sz="2400" dirty="0">
                <a:hlinkClick r:id="rId6"/>
              </a:rPr>
              <a:t>货币</a:t>
            </a:r>
            <a:endParaRPr lang="zh-CN"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13">
            <a:extLst>
              <a:ext uri="{FF2B5EF4-FFF2-40B4-BE49-F238E27FC236}">
                <a16:creationId xmlns:a16="http://schemas.microsoft.com/office/drawing/2014/main" id="{AAECFBDD-72CC-4F49-93C2-A3AE32AA5028}"/>
              </a:ext>
            </a:extLst>
          </p:cNvPr>
          <p:cNvSpPr>
            <a:spLocks noChangeArrowheads="1"/>
          </p:cNvSpPr>
          <p:nvPr/>
        </p:nvSpPr>
        <p:spPr bwMode="auto">
          <a:xfrm>
            <a:off x="5148263" y="2565400"/>
            <a:ext cx="3200400" cy="1371600"/>
          </a:xfrm>
          <a:prstGeom prst="cube">
            <a:avLst>
              <a:gd name="adj" fmla="val 12384"/>
            </a:avLst>
          </a:prstGeom>
          <a:solidFill>
            <a:srgbClr val="CC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2000">
              <a:solidFill>
                <a:srgbClr val="0033CC"/>
              </a:solidFill>
              <a:latin typeface="Constantia" panose="02030602050306030303" pitchFamily="18" charset="0"/>
              <a:ea typeface="隶书" panose="02010509060101010101" pitchFamily="49" charset="-122"/>
            </a:endParaRPr>
          </a:p>
        </p:txBody>
      </p:sp>
      <p:sp>
        <p:nvSpPr>
          <p:cNvPr id="47107" name="AutoShape 14">
            <a:extLst>
              <a:ext uri="{FF2B5EF4-FFF2-40B4-BE49-F238E27FC236}">
                <a16:creationId xmlns:a16="http://schemas.microsoft.com/office/drawing/2014/main" id="{D3DF2A38-0374-4CED-B703-6A888AA56DA8}"/>
              </a:ext>
            </a:extLst>
          </p:cNvPr>
          <p:cNvSpPr>
            <a:spLocks noChangeArrowheads="1"/>
          </p:cNvSpPr>
          <p:nvPr/>
        </p:nvSpPr>
        <p:spPr bwMode="auto">
          <a:xfrm>
            <a:off x="1042988" y="4581525"/>
            <a:ext cx="3200400" cy="1371600"/>
          </a:xfrm>
          <a:prstGeom prst="cube">
            <a:avLst>
              <a:gd name="adj" fmla="val 12384"/>
            </a:avLst>
          </a:prstGeom>
          <a:solidFill>
            <a:srgbClr val="CC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2000">
              <a:solidFill>
                <a:srgbClr val="0033CC"/>
              </a:solidFill>
              <a:latin typeface="Constantia" panose="02030602050306030303" pitchFamily="18" charset="0"/>
              <a:ea typeface="隶书" panose="02010509060101010101" pitchFamily="49" charset="-122"/>
            </a:endParaRPr>
          </a:p>
        </p:txBody>
      </p:sp>
      <p:sp>
        <p:nvSpPr>
          <p:cNvPr id="47108" name="AutoShape 12">
            <a:extLst>
              <a:ext uri="{FF2B5EF4-FFF2-40B4-BE49-F238E27FC236}">
                <a16:creationId xmlns:a16="http://schemas.microsoft.com/office/drawing/2014/main" id="{EBFB40B3-6512-4F09-8971-F397EAA81ADC}"/>
              </a:ext>
            </a:extLst>
          </p:cNvPr>
          <p:cNvSpPr>
            <a:spLocks noChangeArrowheads="1"/>
          </p:cNvSpPr>
          <p:nvPr/>
        </p:nvSpPr>
        <p:spPr bwMode="auto">
          <a:xfrm>
            <a:off x="1042988" y="2492375"/>
            <a:ext cx="3200400" cy="1371600"/>
          </a:xfrm>
          <a:prstGeom prst="cube">
            <a:avLst>
              <a:gd name="adj" fmla="val 12384"/>
            </a:avLst>
          </a:prstGeom>
          <a:solidFill>
            <a:srgbClr val="CC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2000">
              <a:solidFill>
                <a:srgbClr val="0033CC"/>
              </a:solidFill>
              <a:latin typeface="Constantia" panose="02030602050306030303" pitchFamily="18" charset="0"/>
              <a:ea typeface="隶书" panose="02010509060101010101" pitchFamily="49" charset="-122"/>
            </a:endParaRPr>
          </a:p>
        </p:txBody>
      </p:sp>
      <p:sp>
        <p:nvSpPr>
          <p:cNvPr id="47109" name="Rectangle 3">
            <a:extLst>
              <a:ext uri="{FF2B5EF4-FFF2-40B4-BE49-F238E27FC236}">
                <a16:creationId xmlns:a16="http://schemas.microsoft.com/office/drawing/2014/main" id="{B54F29B4-2DC2-4B65-B28E-EAF4FAEDA3B5}"/>
              </a:ext>
            </a:extLst>
          </p:cNvPr>
          <p:cNvSpPr>
            <a:spLocks noGrp="1" noRot="1" noChangeArrowheads="1"/>
          </p:cNvSpPr>
          <p:nvPr>
            <p:ph type="body" idx="1"/>
          </p:nvPr>
        </p:nvSpPr>
        <p:spPr>
          <a:xfrm>
            <a:off x="468313" y="1143000"/>
            <a:ext cx="8447087" cy="4946650"/>
          </a:xfrm>
        </p:spPr>
        <p:txBody>
          <a:bodyPr/>
          <a:lstStyle/>
          <a:p>
            <a:pPr eaLnBrk="1" hangingPunct="1">
              <a:lnSpc>
                <a:spcPct val="140000"/>
              </a:lnSpc>
            </a:pPr>
            <a:r>
              <a:rPr lang="zh-CN" altLang="en-US" dirty="0">
                <a:latin typeface="+mn-ea"/>
              </a:rPr>
              <a:t>从历史上看，商品价值形式的发展经历了四个阶段</a:t>
            </a:r>
          </a:p>
        </p:txBody>
      </p:sp>
      <p:sp>
        <p:nvSpPr>
          <p:cNvPr id="47110" name="AutoShape 4">
            <a:extLst>
              <a:ext uri="{FF2B5EF4-FFF2-40B4-BE49-F238E27FC236}">
                <a16:creationId xmlns:a16="http://schemas.microsoft.com/office/drawing/2014/main" id="{836E20F7-07BF-400B-80B5-48B18D392D50}"/>
              </a:ext>
            </a:extLst>
          </p:cNvPr>
          <p:cNvSpPr>
            <a:spLocks noChangeArrowheads="1"/>
          </p:cNvSpPr>
          <p:nvPr/>
        </p:nvSpPr>
        <p:spPr bwMode="auto">
          <a:xfrm>
            <a:off x="5219700" y="4508500"/>
            <a:ext cx="3200400" cy="1371600"/>
          </a:xfrm>
          <a:prstGeom prst="cube">
            <a:avLst>
              <a:gd name="adj" fmla="val 12384"/>
            </a:avLst>
          </a:prstGeom>
          <a:solidFill>
            <a:srgbClr val="CC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2000">
              <a:solidFill>
                <a:srgbClr val="0033CC"/>
              </a:solidFill>
              <a:latin typeface="Constantia" panose="02030602050306030303" pitchFamily="18" charset="0"/>
              <a:ea typeface="隶书" panose="02010509060101010101" pitchFamily="49" charset="-122"/>
            </a:endParaRPr>
          </a:p>
        </p:txBody>
      </p:sp>
      <p:sp>
        <p:nvSpPr>
          <p:cNvPr id="47111" name="WordArt 8">
            <a:extLst>
              <a:ext uri="{FF2B5EF4-FFF2-40B4-BE49-F238E27FC236}">
                <a16:creationId xmlns:a16="http://schemas.microsoft.com/office/drawing/2014/main" id="{72B9F97C-3C24-4643-A62C-1D54DC3AD7E3}"/>
              </a:ext>
            </a:extLst>
          </p:cNvPr>
          <p:cNvSpPr>
            <a:spLocks noChangeArrowheads="1" noChangeShapeType="1" noTextEdit="1"/>
          </p:cNvSpPr>
          <p:nvPr/>
        </p:nvSpPr>
        <p:spPr bwMode="auto">
          <a:xfrm>
            <a:off x="1187450" y="2781300"/>
            <a:ext cx="2743200" cy="762000"/>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0000"/>
                  </a:solidFill>
                  <a:round/>
                  <a:headEnd/>
                  <a:tailEnd/>
                </a:ln>
                <a:gradFill rotWithShape="1">
                  <a:gsLst>
                    <a:gs pos="0">
                      <a:srgbClr val="FFFFFF"/>
                    </a:gs>
                    <a:gs pos="100000">
                      <a:srgbClr val="767676"/>
                    </a:gs>
                  </a:gsLst>
                  <a:lin ang="5400000" scaled="1"/>
                </a:gradFill>
                <a:latin typeface="黑体" panose="02010609060101010101" pitchFamily="49" charset="-122"/>
                <a:ea typeface="黑体" panose="02010609060101010101" pitchFamily="49" charset="-122"/>
              </a:rPr>
              <a:t>简单的或偶然的价值形式</a:t>
            </a:r>
          </a:p>
        </p:txBody>
      </p:sp>
      <p:sp>
        <p:nvSpPr>
          <p:cNvPr id="47112" name="WordArt 9">
            <a:extLst>
              <a:ext uri="{FF2B5EF4-FFF2-40B4-BE49-F238E27FC236}">
                <a16:creationId xmlns:a16="http://schemas.microsoft.com/office/drawing/2014/main" id="{41F661C3-9090-4F1A-B12D-07EF36461CCB}"/>
              </a:ext>
            </a:extLst>
          </p:cNvPr>
          <p:cNvSpPr>
            <a:spLocks noChangeArrowheads="1" noChangeShapeType="1" noTextEdit="1"/>
          </p:cNvSpPr>
          <p:nvPr/>
        </p:nvSpPr>
        <p:spPr bwMode="auto">
          <a:xfrm>
            <a:off x="1258888" y="4941888"/>
            <a:ext cx="2743200" cy="762000"/>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0000"/>
                  </a:solidFill>
                  <a:round/>
                  <a:headEnd/>
                  <a:tailEnd/>
                </a:ln>
                <a:gradFill rotWithShape="1">
                  <a:gsLst>
                    <a:gs pos="0">
                      <a:srgbClr val="FFFFFF"/>
                    </a:gs>
                    <a:gs pos="100000">
                      <a:srgbClr val="767676"/>
                    </a:gs>
                  </a:gsLst>
                  <a:lin ang="5400000" scaled="1"/>
                </a:gradFill>
                <a:latin typeface="黑体" panose="02010609060101010101" pitchFamily="49" charset="-122"/>
                <a:ea typeface="黑体" panose="02010609060101010101" pitchFamily="49" charset="-122"/>
              </a:rPr>
              <a:t>货币形式</a:t>
            </a:r>
          </a:p>
        </p:txBody>
      </p:sp>
      <p:sp>
        <p:nvSpPr>
          <p:cNvPr id="47113" name="WordArt 10">
            <a:extLst>
              <a:ext uri="{FF2B5EF4-FFF2-40B4-BE49-F238E27FC236}">
                <a16:creationId xmlns:a16="http://schemas.microsoft.com/office/drawing/2014/main" id="{0A750241-9FE7-444E-A3BD-963950981AD6}"/>
              </a:ext>
            </a:extLst>
          </p:cNvPr>
          <p:cNvSpPr>
            <a:spLocks noChangeArrowheads="1" noChangeShapeType="1" noTextEdit="1"/>
          </p:cNvSpPr>
          <p:nvPr/>
        </p:nvSpPr>
        <p:spPr bwMode="auto">
          <a:xfrm>
            <a:off x="5364163" y="2852738"/>
            <a:ext cx="2743200" cy="762000"/>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0000"/>
                  </a:solidFill>
                  <a:round/>
                  <a:headEnd/>
                  <a:tailEnd/>
                </a:ln>
                <a:gradFill rotWithShape="1">
                  <a:gsLst>
                    <a:gs pos="0">
                      <a:srgbClr val="FFFFFF"/>
                    </a:gs>
                    <a:gs pos="100000">
                      <a:srgbClr val="767676"/>
                    </a:gs>
                  </a:gsLst>
                  <a:lin ang="5400000" scaled="1"/>
                </a:gradFill>
                <a:latin typeface="黑体" panose="02010609060101010101" pitchFamily="49" charset="-122"/>
                <a:ea typeface="黑体" panose="02010609060101010101" pitchFamily="49" charset="-122"/>
              </a:rPr>
              <a:t>总和的或扩大的价值形式</a:t>
            </a:r>
          </a:p>
        </p:txBody>
      </p:sp>
      <p:sp>
        <p:nvSpPr>
          <p:cNvPr id="47114" name="WordArt 11">
            <a:extLst>
              <a:ext uri="{FF2B5EF4-FFF2-40B4-BE49-F238E27FC236}">
                <a16:creationId xmlns:a16="http://schemas.microsoft.com/office/drawing/2014/main" id="{5AC6973E-ED56-4F3E-9C65-4A433014CAD8}"/>
              </a:ext>
            </a:extLst>
          </p:cNvPr>
          <p:cNvSpPr>
            <a:spLocks noChangeArrowheads="1" noChangeShapeType="1" noTextEdit="1"/>
          </p:cNvSpPr>
          <p:nvPr/>
        </p:nvSpPr>
        <p:spPr bwMode="auto">
          <a:xfrm>
            <a:off x="5410200" y="4876800"/>
            <a:ext cx="2743200" cy="762000"/>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0000"/>
                  </a:solidFill>
                  <a:round/>
                  <a:headEnd/>
                  <a:tailEnd/>
                </a:ln>
                <a:gradFill rotWithShape="1">
                  <a:gsLst>
                    <a:gs pos="0">
                      <a:srgbClr val="FFFFFF"/>
                    </a:gs>
                    <a:gs pos="100000">
                      <a:srgbClr val="767676"/>
                    </a:gs>
                  </a:gsLst>
                  <a:lin ang="5400000" scaled="1"/>
                </a:gradFill>
                <a:latin typeface="黑体" panose="02010609060101010101" pitchFamily="49" charset="-122"/>
                <a:ea typeface="黑体" panose="02010609060101010101" pitchFamily="49" charset="-122"/>
              </a:rPr>
              <a:t>一般价值形式</a:t>
            </a:r>
          </a:p>
        </p:txBody>
      </p:sp>
      <p:sp>
        <p:nvSpPr>
          <p:cNvPr id="47115" name="AutoShape 15">
            <a:extLst>
              <a:ext uri="{FF2B5EF4-FFF2-40B4-BE49-F238E27FC236}">
                <a16:creationId xmlns:a16="http://schemas.microsoft.com/office/drawing/2014/main" id="{A680E36E-4C20-4662-AFDF-BC918EBC3BC5}"/>
              </a:ext>
            </a:extLst>
          </p:cNvPr>
          <p:cNvSpPr>
            <a:spLocks noChangeArrowheads="1"/>
          </p:cNvSpPr>
          <p:nvPr/>
        </p:nvSpPr>
        <p:spPr bwMode="auto">
          <a:xfrm>
            <a:off x="4356100" y="2997200"/>
            <a:ext cx="457200" cy="457200"/>
          </a:xfrm>
          <a:prstGeom prst="rightArrow">
            <a:avLst>
              <a:gd name="adj1" fmla="val 50000"/>
              <a:gd name="adj2"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7116" name="AutoShape 19">
            <a:extLst>
              <a:ext uri="{FF2B5EF4-FFF2-40B4-BE49-F238E27FC236}">
                <a16:creationId xmlns:a16="http://schemas.microsoft.com/office/drawing/2014/main" id="{640A7A34-E1F2-4460-89BD-7A4F1CFDDCB8}"/>
              </a:ext>
            </a:extLst>
          </p:cNvPr>
          <p:cNvSpPr>
            <a:spLocks noChangeArrowheads="1"/>
          </p:cNvSpPr>
          <p:nvPr/>
        </p:nvSpPr>
        <p:spPr bwMode="auto">
          <a:xfrm>
            <a:off x="6300788" y="4076700"/>
            <a:ext cx="457200" cy="381000"/>
          </a:xfrm>
          <a:prstGeom prst="downArrow">
            <a:avLst>
              <a:gd name="adj1" fmla="val 50000"/>
              <a:gd name="adj2"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7117" name="AutoShape 20">
            <a:extLst>
              <a:ext uri="{FF2B5EF4-FFF2-40B4-BE49-F238E27FC236}">
                <a16:creationId xmlns:a16="http://schemas.microsoft.com/office/drawing/2014/main" id="{57F208E6-33B8-4826-9AC4-6070E20A957A}"/>
              </a:ext>
            </a:extLst>
          </p:cNvPr>
          <p:cNvSpPr>
            <a:spLocks noChangeArrowheads="1"/>
          </p:cNvSpPr>
          <p:nvPr/>
        </p:nvSpPr>
        <p:spPr bwMode="auto">
          <a:xfrm>
            <a:off x="4356100" y="5157788"/>
            <a:ext cx="457200" cy="381000"/>
          </a:xfrm>
          <a:prstGeom prst="leftArrow">
            <a:avLst>
              <a:gd name="adj1" fmla="val 50000"/>
              <a:gd name="adj2" fmla="val 3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 name="文本框 13">
            <a:extLst>
              <a:ext uri="{FF2B5EF4-FFF2-40B4-BE49-F238E27FC236}">
                <a16:creationId xmlns:a16="http://schemas.microsoft.com/office/drawing/2014/main" id="{DC625CC6-D338-4E90-82A7-3E200F6B0F62}"/>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9">
            <a:extLst>
              <a:ext uri="{FF2B5EF4-FFF2-40B4-BE49-F238E27FC236}">
                <a16:creationId xmlns:a16="http://schemas.microsoft.com/office/drawing/2014/main" id="{6A90CB24-71A0-4468-A65B-43B3EB6D0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568"/>
          <a:stretch>
            <a:fillRect/>
          </a:stretch>
        </p:blipFill>
        <p:spPr bwMode="auto">
          <a:xfrm>
            <a:off x="2333612" y="-1"/>
            <a:ext cx="2333833" cy="232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图片 19">
            <a:extLst>
              <a:ext uri="{FF2B5EF4-FFF2-40B4-BE49-F238E27FC236}">
                <a16:creationId xmlns:a16="http://schemas.microsoft.com/office/drawing/2014/main" id="{A3C4C197-673A-4998-A56E-81E84ED3657F}"/>
              </a:ext>
            </a:extLst>
          </p:cNvPr>
          <p:cNvSpPr>
            <a:spLocks noChangeAspect="1" noChangeArrowheads="1"/>
          </p:cNvSpPr>
          <p:nvPr/>
        </p:nvSpPr>
        <p:spPr bwMode="auto">
          <a:xfrm>
            <a:off x="7062788" y="2370138"/>
            <a:ext cx="208121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2052" name="图片 9">
            <a:extLst>
              <a:ext uri="{FF2B5EF4-FFF2-40B4-BE49-F238E27FC236}">
                <a16:creationId xmlns:a16="http://schemas.microsoft.com/office/drawing/2014/main" id="{5C3EF18E-CAC3-4135-87CD-C1B3DA629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750" t="6879" r="35017" b="9377"/>
          <a:stretch>
            <a:fillRect/>
          </a:stretch>
        </p:blipFill>
        <p:spPr bwMode="auto">
          <a:xfrm>
            <a:off x="0" y="-1"/>
            <a:ext cx="2333612" cy="23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图片 26">
            <a:extLst>
              <a:ext uri="{FF2B5EF4-FFF2-40B4-BE49-F238E27FC236}">
                <a16:creationId xmlns:a16="http://schemas.microsoft.com/office/drawing/2014/main" id="{1DF6DB59-D75E-44B0-A052-3BF266EB1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715" r="32562"/>
          <a:stretch>
            <a:fillRect/>
          </a:stretch>
        </p:blipFill>
        <p:spPr bwMode="auto">
          <a:xfrm>
            <a:off x="4665965" y="-8087"/>
            <a:ext cx="2387601" cy="242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3A3AD89-15E0-49C7-884E-CB9A3A11557C}"/>
              </a:ext>
            </a:extLst>
          </p:cNvPr>
          <p:cNvSpPr txBox="1"/>
          <p:nvPr/>
        </p:nvSpPr>
        <p:spPr bwMode="auto">
          <a:xfrm>
            <a:off x="132080" y="2501441"/>
            <a:ext cx="5237921" cy="497316"/>
          </a:xfrm>
          <a:prstGeom prst="rect">
            <a:avLst/>
          </a:prstGeom>
          <a:noFill/>
          <a:ln>
            <a:noFill/>
          </a:ln>
        </p:spPr>
        <p:txBody>
          <a:bodyPr wrap="square" rtlCol="0">
            <a:spAutoFit/>
          </a:bodyPr>
          <a:lstStyle/>
          <a:p>
            <a:pPr algn="just">
              <a:lnSpc>
                <a:spcPct val="120000"/>
              </a:lnSpc>
              <a:spcBef>
                <a:spcPts val="1400"/>
              </a:spcBef>
            </a:pPr>
            <a:r>
              <a:rPr lang="zh-CN" altLang="en-US" sz="2400" dirty="0"/>
              <a:t>第四章 资本主义的本质及规律</a:t>
            </a:r>
            <a:endParaRPr lang="en-US" altLang="zh-CN" sz="2400" dirty="0"/>
          </a:p>
        </p:txBody>
      </p:sp>
      <p:sp>
        <p:nvSpPr>
          <p:cNvPr id="3" name="文本框 2">
            <a:extLst>
              <a:ext uri="{FF2B5EF4-FFF2-40B4-BE49-F238E27FC236}">
                <a16:creationId xmlns:a16="http://schemas.microsoft.com/office/drawing/2014/main" id="{52BB59DB-FFD6-4D5D-8312-94434F1E8442}"/>
              </a:ext>
            </a:extLst>
          </p:cNvPr>
          <p:cNvSpPr txBox="1"/>
          <p:nvPr/>
        </p:nvSpPr>
        <p:spPr bwMode="auto">
          <a:xfrm>
            <a:off x="4742954" y="3859243"/>
            <a:ext cx="4368649" cy="497316"/>
          </a:xfrm>
          <a:prstGeom prst="rect">
            <a:avLst/>
          </a:prstGeom>
          <a:noFill/>
          <a:ln>
            <a:noFill/>
          </a:ln>
        </p:spPr>
        <p:txBody>
          <a:bodyPr wrap="square" rtlCol="0">
            <a:spAutoFit/>
          </a:bodyPr>
          <a:lstStyle/>
          <a:p>
            <a:pPr algn="just">
              <a:lnSpc>
                <a:spcPct val="120000"/>
              </a:lnSpc>
              <a:spcBef>
                <a:spcPts val="1400"/>
              </a:spcBef>
            </a:pPr>
            <a:r>
              <a:rPr lang="zh-CN" altLang="en-US" sz="2400" dirty="0"/>
              <a:t>第五章 资本主义的发展及趋势</a:t>
            </a:r>
          </a:p>
        </p:txBody>
      </p:sp>
      <p:sp>
        <p:nvSpPr>
          <p:cNvPr id="7" name="箭头: 虚尾 6">
            <a:extLst>
              <a:ext uri="{FF2B5EF4-FFF2-40B4-BE49-F238E27FC236}">
                <a16:creationId xmlns:a16="http://schemas.microsoft.com/office/drawing/2014/main" id="{5BE57A90-645B-4597-B475-263B58693F19}"/>
              </a:ext>
            </a:extLst>
          </p:cNvPr>
          <p:cNvSpPr/>
          <p:nvPr/>
        </p:nvSpPr>
        <p:spPr>
          <a:xfrm>
            <a:off x="3444240" y="3230880"/>
            <a:ext cx="1266317" cy="628363"/>
          </a:xfrm>
          <a:prstGeom prst="strip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2053" name="图片 31">
            <a:extLst>
              <a:ext uri="{FF2B5EF4-FFF2-40B4-BE49-F238E27FC236}">
                <a16:creationId xmlns:a16="http://schemas.microsoft.com/office/drawing/2014/main" id="{333EA457-2D86-42EF-87F8-9393540FF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931" r="16870"/>
          <a:stretch>
            <a:fillRect/>
          </a:stretch>
        </p:blipFill>
        <p:spPr bwMode="auto">
          <a:xfrm>
            <a:off x="6703930" y="5902"/>
            <a:ext cx="2440070" cy="239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F2B2144-7862-4DEE-A863-602ABF713FB3}"/>
              </a:ext>
            </a:extLst>
          </p:cNvPr>
          <p:cNvSpPr>
            <a:spLocks noGrp="1"/>
          </p:cNvSpPr>
          <p:nvPr>
            <p:ph idx="1"/>
          </p:nvPr>
        </p:nvSpPr>
        <p:spPr/>
        <p:txBody>
          <a:bodyPr/>
          <a:lstStyle/>
          <a:p>
            <a:endParaRPr lang="zh-CN" altLang="en-US"/>
          </a:p>
        </p:txBody>
      </p:sp>
      <p:sp>
        <p:nvSpPr>
          <p:cNvPr id="16" name="圆角矩形 15">
            <a:extLst>
              <a:ext uri="{FF2B5EF4-FFF2-40B4-BE49-F238E27FC236}">
                <a16:creationId xmlns:a16="http://schemas.microsoft.com/office/drawing/2014/main" id="{CFC8B6DD-9213-422F-897A-C60741BFBF6E}"/>
              </a:ext>
            </a:extLst>
          </p:cNvPr>
          <p:cNvSpPr/>
          <p:nvPr/>
        </p:nvSpPr>
        <p:spPr bwMode="auto">
          <a:xfrm>
            <a:off x="240947" y="1051454"/>
            <a:ext cx="4214191"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en-US" altLang="zh-CN" sz="2400" b="1" dirty="0">
                <a:solidFill>
                  <a:schemeClr val="bg1"/>
                </a:solidFill>
                <a:latin typeface="微软雅黑" panose="020B0503020204020204" pitchFamily="34" charset="-122"/>
                <a:sym typeface="+mn-ea"/>
              </a:rPr>
              <a:t>1. </a:t>
            </a:r>
            <a:r>
              <a:rPr lang="zh-CN" altLang="en-US" sz="2400" b="1" dirty="0">
                <a:solidFill>
                  <a:schemeClr val="bg1"/>
                </a:solidFill>
                <a:latin typeface="微软雅黑" panose="020B0503020204020204" pitchFamily="34" charset="-122"/>
                <a:sym typeface="+mn-ea"/>
              </a:rPr>
              <a:t>简单的或偶然的价值形式</a:t>
            </a:r>
          </a:p>
        </p:txBody>
      </p:sp>
      <p:sp>
        <p:nvSpPr>
          <p:cNvPr id="4" name="文本框 3">
            <a:extLst>
              <a:ext uri="{FF2B5EF4-FFF2-40B4-BE49-F238E27FC236}">
                <a16:creationId xmlns:a16="http://schemas.microsoft.com/office/drawing/2014/main" id="{E72F78C3-5808-4FA1-AEA8-CEC0D0261AF8}"/>
              </a:ext>
            </a:extLst>
          </p:cNvPr>
          <p:cNvSpPr txBox="1"/>
          <p:nvPr/>
        </p:nvSpPr>
        <p:spPr bwMode="auto">
          <a:xfrm>
            <a:off x="357809" y="1672166"/>
            <a:ext cx="4214191" cy="494751"/>
          </a:xfrm>
          <a:prstGeom prst="rect">
            <a:avLst/>
          </a:prstGeom>
          <a:noFill/>
          <a:ln>
            <a:noFill/>
          </a:ln>
        </p:spPr>
        <p:txBody>
          <a:bodyPr wrap="square" rtlCol="0">
            <a:spAutoFit/>
          </a:bodyPr>
          <a:lstStyle/>
          <a:p>
            <a:pPr algn="just">
              <a:lnSpc>
                <a:spcPct val="120000"/>
              </a:lnSpc>
              <a:spcBef>
                <a:spcPts val="1400"/>
              </a:spcBef>
            </a:pPr>
            <a:r>
              <a:rPr lang="zh-CN" altLang="en-US" sz="2400" dirty="0"/>
              <a:t>发生在原始社会原始公社之间</a:t>
            </a:r>
          </a:p>
        </p:txBody>
      </p:sp>
      <p:sp>
        <p:nvSpPr>
          <p:cNvPr id="5" name="文本框 4">
            <a:extLst>
              <a:ext uri="{FF2B5EF4-FFF2-40B4-BE49-F238E27FC236}">
                <a16:creationId xmlns:a16="http://schemas.microsoft.com/office/drawing/2014/main" id="{858569B2-B937-4F3D-B520-098A88CD36ED}"/>
              </a:ext>
            </a:extLst>
          </p:cNvPr>
          <p:cNvSpPr txBox="1"/>
          <p:nvPr/>
        </p:nvSpPr>
        <p:spPr bwMode="auto">
          <a:xfrm>
            <a:off x="2633870" y="2934249"/>
            <a:ext cx="4214191" cy="494751"/>
          </a:xfrm>
          <a:prstGeom prst="rect">
            <a:avLst/>
          </a:prstGeom>
          <a:noFill/>
          <a:ln>
            <a:noFill/>
          </a:ln>
        </p:spPr>
        <p:txBody>
          <a:bodyPr wrap="square" rtlCol="0">
            <a:spAutoFit/>
          </a:bodyPr>
          <a:lstStyle/>
          <a:p>
            <a:pPr algn="just">
              <a:lnSpc>
                <a:spcPct val="120000"/>
              </a:lnSpc>
              <a:spcBef>
                <a:spcPts val="1400"/>
              </a:spcBef>
            </a:pPr>
            <a:r>
              <a:rPr lang="en-US" altLang="zh-CN" sz="2400" dirty="0"/>
              <a:t>20</a:t>
            </a:r>
            <a:r>
              <a:rPr lang="zh-CN" altLang="en-US" sz="2400" dirty="0"/>
              <a:t>码麻布</a:t>
            </a:r>
            <a:r>
              <a:rPr lang="en-US" altLang="zh-CN" sz="2400" dirty="0"/>
              <a:t>=1</a:t>
            </a:r>
            <a:r>
              <a:rPr lang="zh-CN" altLang="en-US" sz="2400" dirty="0"/>
              <a:t>件上衣</a:t>
            </a:r>
          </a:p>
        </p:txBody>
      </p:sp>
      <p:cxnSp>
        <p:nvCxnSpPr>
          <p:cNvPr id="7" name="直接箭头连接符 6">
            <a:extLst>
              <a:ext uri="{FF2B5EF4-FFF2-40B4-BE49-F238E27FC236}">
                <a16:creationId xmlns:a16="http://schemas.microsoft.com/office/drawing/2014/main" id="{C7B3FEF3-C81A-4BCF-95CC-A26CCCDD0E54}"/>
              </a:ext>
            </a:extLst>
          </p:cNvPr>
          <p:cNvCxnSpPr/>
          <p:nvPr/>
        </p:nvCxnSpPr>
        <p:spPr>
          <a:xfrm flipH="1">
            <a:off x="3011557" y="3429000"/>
            <a:ext cx="467139" cy="626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44DDD3C-B118-4080-9C11-A848616D050C}"/>
              </a:ext>
            </a:extLst>
          </p:cNvPr>
          <p:cNvCxnSpPr>
            <a:cxnSpLocks/>
            <a:endCxn id="24" idx="0"/>
          </p:cNvCxnSpPr>
          <p:nvPr/>
        </p:nvCxnSpPr>
        <p:spPr>
          <a:xfrm>
            <a:off x="4909930" y="3429000"/>
            <a:ext cx="586409" cy="626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0407E60-DB32-489A-B77F-CB5406A2C091}"/>
              </a:ext>
            </a:extLst>
          </p:cNvPr>
          <p:cNvSpPr txBox="1"/>
          <p:nvPr/>
        </p:nvSpPr>
        <p:spPr bwMode="auto">
          <a:xfrm>
            <a:off x="2276061" y="4055165"/>
            <a:ext cx="1470991" cy="362343"/>
          </a:xfrm>
          <a:prstGeom prst="rect">
            <a:avLst/>
          </a:prstGeom>
          <a:noFill/>
          <a:ln>
            <a:noFill/>
          </a:ln>
        </p:spPr>
        <p:txBody>
          <a:bodyPr wrap="square" rtlCol="0">
            <a:spAutoFit/>
          </a:bodyPr>
          <a:lstStyle/>
          <a:p>
            <a:pPr algn="just">
              <a:lnSpc>
                <a:spcPct val="120000"/>
              </a:lnSpc>
              <a:spcBef>
                <a:spcPts val="1400"/>
              </a:spcBef>
            </a:pPr>
            <a:r>
              <a:rPr lang="zh-CN" altLang="en-US" sz="1600" dirty="0"/>
              <a:t>相对价值形式</a:t>
            </a:r>
          </a:p>
        </p:txBody>
      </p:sp>
      <p:sp>
        <p:nvSpPr>
          <p:cNvPr id="24" name="文本框 23">
            <a:extLst>
              <a:ext uri="{FF2B5EF4-FFF2-40B4-BE49-F238E27FC236}">
                <a16:creationId xmlns:a16="http://schemas.microsoft.com/office/drawing/2014/main" id="{31179F50-FB39-4E6E-9CEE-673844706226}"/>
              </a:ext>
            </a:extLst>
          </p:cNvPr>
          <p:cNvSpPr txBox="1"/>
          <p:nvPr/>
        </p:nvSpPr>
        <p:spPr bwMode="auto">
          <a:xfrm>
            <a:off x="4760843" y="4055165"/>
            <a:ext cx="1470991" cy="362343"/>
          </a:xfrm>
          <a:prstGeom prst="rect">
            <a:avLst/>
          </a:prstGeom>
          <a:noFill/>
          <a:ln>
            <a:noFill/>
          </a:ln>
        </p:spPr>
        <p:txBody>
          <a:bodyPr wrap="square" rtlCol="0">
            <a:spAutoFit/>
          </a:bodyPr>
          <a:lstStyle/>
          <a:p>
            <a:pPr algn="ctr">
              <a:lnSpc>
                <a:spcPct val="120000"/>
              </a:lnSpc>
              <a:spcBef>
                <a:spcPts val="1400"/>
              </a:spcBef>
            </a:pPr>
            <a:r>
              <a:rPr lang="zh-CN" altLang="en-US" sz="1600" dirty="0"/>
              <a:t>等价形式</a:t>
            </a:r>
          </a:p>
        </p:txBody>
      </p:sp>
      <p:sp>
        <p:nvSpPr>
          <p:cNvPr id="11" name="文本框 10">
            <a:extLst>
              <a:ext uri="{FF2B5EF4-FFF2-40B4-BE49-F238E27FC236}">
                <a16:creationId xmlns:a16="http://schemas.microsoft.com/office/drawing/2014/main" id="{3ADD43CE-733C-47FF-B485-B419F32E3CCF}"/>
              </a:ext>
            </a:extLst>
          </p:cNvPr>
          <p:cNvSpPr txBox="1"/>
          <p:nvPr/>
        </p:nvSpPr>
        <p:spPr bwMode="auto">
          <a:xfrm>
            <a:off x="830899" y="4778158"/>
            <a:ext cx="7263235" cy="1527598"/>
          </a:xfrm>
          <a:prstGeom prst="rect">
            <a:avLst/>
          </a:prstGeom>
          <a:noFill/>
          <a:ln>
            <a:noFill/>
          </a:ln>
        </p:spPr>
        <p:txBody>
          <a:bodyPr wrap="square" rtlCol="0">
            <a:spAutoFit/>
          </a:bodyPr>
          <a:lstStyle/>
          <a:p>
            <a:pPr algn="just">
              <a:lnSpc>
                <a:spcPct val="120000"/>
              </a:lnSpc>
              <a:spcBef>
                <a:spcPts val="1400"/>
              </a:spcBef>
            </a:pPr>
            <a:r>
              <a:rPr lang="zh-CN" altLang="en-US" sz="2000" dirty="0"/>
              <a:t>简单价值形式，是一种不充分的胚胎形式，表现在：</a:t>
            </a:r>
            <a:endParaRPr lang="en-US" altLang="zh-CN" sz="2000" dirty="0"/>
          </a:p>
          <a:p>
            <a:pPr algn="just">
              <a:lnSpc>
                <a:spcPct val="120000"/>
              </a:lnSpc>
              <a:spcBef>
                <a:spcPts val="1400"/>
              </a:spcBef>
            </a:pPr>
            <a:r>
              <a:rPr lang="zh-CN" altLang="en-US" sz="2000" dirty="0"/>
              <a:t>一、麻布只简单地与上衣发生交换关系；</a:t>
            </a:r>
            <a:endParaRPr lang="en-US" altLang="zh-CN" sz="2000" dirty="0"/>
          </a:p>
          <a:p>
            <a:pPr algn="just">
              <a:lnSpc>
                <a:spcPct val="120000"/>
              </a:lnSpc>
              <a:spcBef>
                <a:spcPts val="1400"/>
              </a:spcBef>
            </a:pPr>
            <a:r>
              <a:rPr lang="zh-CN" altLang="en-US" sz="2000" dirty="0"/>
              <a:t>二、等价形式仅仅是个别的等价形式。</a:t>
            </a:r>
          </a:p>
        </p:txBody>
      </p:sp>
      <p:sp>
        <p:nvSpPr>
          <p:cNvPr id="12" name="文本框 11">
            <a:extLst>
              <a:ext uri="{FF2B5EF4-FFF2-40B4-BE49-F238E27FC236}">
                <a16:creationId xmlns:a16="http://schemas.microsoft.com/office/drawing/2014/main" id="{C02C565C-9911-4165-8512-DB1A75E78125}"/>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Tree>
    <p:extLst>
      <p:ext uri="{BB962C8B-B14F-4D97-AF65-F5344CB8AC3E}">
        <p14:creationId xmlns:p14="http://schemas.microsoft.com/office/powerpoint/2010/main" val="12963108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F2B2144-7862-4DEE-A863-602ABF713FB3}"/>
              </a:ext>
            </a:extLst>
          </p:cNvPr>
          <p:cNvSpPr>
            <a:spLocks noGrp="1"/>
          </p:cNvSpPr>
          <p:nvPr>
            <p:ph idx="1"/>
          </p:nvPr>
        </p:nvSpPr>
        <p:spPr/>
        <p:txBody>
          <a:bodyPr/>
          <a:lstStyle/>
          <a:p>
            <a:endParaRPr lang="zh-CN" altLang="en-US"/>
          </a:p>
        </p:txBody>
      </p:sp>
      <p:sp>
        <p:nvSpPr>
          <p:cNvPr id="16" name="圆角矩形 15">
            <a:extLst>
              <a:ext uri="{FF2B5EF4-FFF2-40B4-BE49-F238E27FC236}">
                <a16:creationId xmlns:a16="http://schemas.microsoft.com/office/drawing/2014/main" id="{CFC8B6DD-9213-422F-897A-C60741BFBF6E}"/>
              </a:ext>
            </a:extLst>
          </p:cNvPr>
          <p:cNvSpPr/>
          <p:nvPr/>
        </p:nvSpPr>
        <p:spPr bwMode="auto">
          <a:xfrm>
            <a:off x="240947" y="1051454"/>
            <a:ext cx="4160923"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en-US" altLang="zh-CN" sz="2400" b="1" dirty="0">
                <a:solidFill>
                  <a:schemeClr val="bg1"/>
                </a:solidFill>
                <a:latin typeface="微软雅黑" panose="020B0503020204020204" pitchFamily="34" charset="-122"/>
                <a:sym typeface="+mn-ea"/>
              </a:rPr>
              <a:t>2. </a:t>
            </a:r>
            <a:r>
              <a:rPr lang="zh-CN" altLang="en-US" sz="2400" b="1" dirty="0">
                <a:solidFill>
                  <a:schemeClr val="bg1"/>
                </a:solidFill>
                <a:latin typeface="微软雅黑" panose="020B0503020204020204" pitchFamily="34" charset="-122"/>
                <a:sym typeface="+mn-ea"/>
              </a:rPr>
              <a:t>总和的或扩大的价值形式</a:t>
            </a:r>
          </a:p>
        </p:txBody>
      </p:sp>
      <p:sp>
        <p:nvSpPr>
          <p:cNvPr id="4" name="文本框 3">
            <a:extLst>
              <a:ext uri="{FF2B5EF4-FFF2-40B4-BE49-F238E27FC236}">
                <a16:creationId xmlns:a16="http://schemas.microsoft.com/office/drawing/2014/main" id="{A9D7C18C-FAC4-4A60-B7D3-26101FA395C0}"/>
              </a:ext>
            </a:extLst>
          </p:cNvPr>
          <p:cNvSpPr txBox="1"/>
          <p:nvPr/>
        </p:nvSpPr>
        <p:spPr bwMode="auto">
          <a:xfrm>
            <a:off x="259835" y="3485737"/>
            <a:ext cx="1463997" cy="494751"/>
          </a:xfrm>
          <a:prstGeom prst="rect">
            <a:avLst/>
          </a:prstGeom>
          <a:noFill/>
          <a:ln>
            <a:noFill/>
          </a:ln>
        </p:spPr>
        <p:txBody>
          <a:bodyPr wrap="square" rtlCol="0">
            <a:spAutoFit/>
          </a:bodyPr>
          <a:lstStyle/>
          <a:p>
            <a:pPr algn="just">
              <a:lnSpc>
                <a:spcPct val="120000"/>
              </a:lnSpc>
              <a:spcBef>
                <a:spcPts val="1400"/>
              </a:spcBef>
            </a:pPr>
            <a:r>
              <a:rPr lang="en-US" altLang="zh-CN" sz="2400" dirty="0"/>
              <a:t>20</a:t>
            </a:r>
            <a:r>
              <a:rPr lang="zh-CN" altLang="en-US" sz="2400" dirty="0"/>
              <a:t>码麻布</a:t>
            </a:r>
          </a:p>
        </p:txBody>
      </p:sp>
      <p:sp>
        <p:nvSpPr>
          <p:cNvPr id="2" name="左大括号 1">
            <a:extLst>
              <a:ext uri="{FF2B5EF4-FFF2-40B4-BE49-F238E27FC236}">
                <a16:creationId xmlns:a16="http://schemas.microsoft.com/office/drawing/2014/main" id="{2CA71BB3-F525-4104-825F-8F4356E994FD}"/>
              </a:ext>
            </a:extLst>
          </p:cNvPr>
          <p:cNvSpPr/>
          <p:nvPr/>
        </p:nvSpPr>
        <p:spPr>
          <a:xfrm>
            <a:off x="1692539" y="2147709"/>
            <a:ext cx="428978" cy="317080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C5A924-30DB-4659-97D6-2F271F36DC6B}"/>
              </a:ext>
            </a:extLst>
          </p:cNvPr>
          <p:cNvSpPr txBox="1"/>
          <p:nvPr/>
        </p:nvSpPr>
        <p:spPr bwMode="auto">
          <a:xfrm>
            <a:off x="2121517" y="2281119"/>
            <a:ext cx="2754490" cy="497316"/>
          </a:xfrm>
          <a:prstGeom prst="rect">
            <a:avLst/>
          </a:prstGeom>
          <a:noFill/>
          <a:ln>
            <a:noFill/>
          </a:ln>
        </p:spPr>
        <p:txBody>
          <a:bodyPr wrap="square" rtlCol="0">
            <a:spAutoFit/>
          </a:bodyPr>
          <a:lstStyle/>
          <a:p>
            <a:pPr algn="just">
              <a:lnSpc>
                <a:spcPct val="120000"/>
              </a:lnSpc>
              <a:spcBef>
                <a:spcPts val="1400"/>
              </a:spcBef>
            </a:pPr>
            <a:r>
              <a:rPr lang="en-US" altLang="zh-CN" sz="2400" dirty="0"/>
              <a:t>=1</a:t>
            </a:r>
            <a:r>
              <a:rPr lang="zh-CN" altLang="en-US" sz="2400" dirty="0"/>
              <a:t>件上衣，或</a:t>
            </a:r>
          </a:p>
        </p:txBody>
      </p:sp>
      <p:sp>
        <p:nvSpPr>
          <p:cNvPr id="7" name="文本框 6">
            <a:extLst>
              <a:ext uri="{FF2B5EF4-FFF2-40B4-BE49-F238E27FC236}">
                <a16:creationId xmlns:a16="http://schemas.microsoft.com/office/drawing/2014/main" id="{F0071C7B-7D5E-4F79-838E-D8352EA31433}"/>
              </a:ext>
            </a:extLst>
          </p:cNvPr>
          <p:cNvSpPr txBox="1"/>
          <p:nvPr/>
        </p:nvSpPr>
        <p:spPr bwMode="auto">
          <a:xfrm>
            <a:off x="2121516" y="2788472"/>
            <a:ext cx="2280355" cy="497316"/>
          </a:xfrm>
          <a:prstGeom prst="rect">
            <a:avLst/>
          </a:prstGeom>
          <a:noFill/>
          <a:ln>
            <a:noFill/>
          </a:ln>
        </p:spPr>
        <p:txBody>
          <a:bodyPr wrap="square" rtlCol="0">
            <a:spAutoFit/>
          </a:bodyPr>
          <a:lstStyle/>
          <a:p>
            <a:pPr algn="just">
              <a:lnSpc>
                <a:spcPct val="120000"/>
              </a:lnSpc>
              <a:spcBef>
                <a:spcPts val="1400"/>
              </a:spcBef>
            </a:pPr>
            <a:r>
              <a:rPr lang="en-US" altLang="zh-CN" sz="2400" dirty="0"/>
              <a:t>=10</a:t>
            </a:r>
            <a:r>
              <a:rPr lang="zh-CN" altLang="en-US" sz="2400" dirty="0"/>
              <a:t>磅茶叶，或</a:t>
            </a:r>
          </a:p>
        </p:txBody>
      </p:sp>
      <p:sp>
        <p:nvSpPr>
          <p:cNvPr id="8" name="文本框 7">
            <a:extLst>
              <a:ext uri="{FF2B5EF4-FFF2-40B4-BE49-F238E27FC236}">
                <a16:creationId xmlns:a16="http://schemas.microsoft.com/office/drawing/2014/main" id="{8A9027B0-AD6F-4404-9445-24C68AB83A33}"/>
              </a:ext>
            </a:extLst>
          </p:cNvPr>
          <p:cNvSpPr txBox="1"/>
          <p:nvPr/>
        </p:nvSpPr>
        <p:spPr bwMode="auto">
          <a:xfrm>
            <a:off x="2121516" y="3278097"/>
            <a:ext cx="2280355" cy="497316"/>
          </a:xfrm>
          <a:prstGeom prst="rect">
            <a:avLst/>
          </a:prstGeom>
          <a:noFill/>
          <a:ln>
            <a:noFill/>
          </a:ln>
        </p:spPr>
        <p:txBody>
          <a:bodyPr wrap="square" rtlCol="0">
            <a:spAutoFit/>
          </a:bodyPr>
          <a:lstStyle/>
          <a:p>
            <a:pPr algn="just">
              <a:lnSpc>
                <a:spcPct val="120000"/>
              </a:lnSpc>
              <a:spcBef>
                <a:spcPts val="1400"/>
              </a:spcBef>
            </a:pPr>
            <a:r>
              <a:rPr lang="en-US" altLang="zh-CN" sz="2400" dirty="0"/>
              <a:t>=40</a:t>
            </a:r>
            <a:r>
              <a:rPr lang="zh-CN" altLang="en-US" sz="2400" dirty="0"/>
              <a:t>磅咖啡，或</a:t>
            </a:r>
          </a:p>
        </p:txBody>
      </p:sp>
      <p:sp>
        <p:nvSpPr>
          <p:cNvPr id="9" name="文本框 8">
            <a:extLst>
              <a:ext uri="{FF2B5EF4-FFF2-40B4-BE49-F238E27FC236}">
                <a16:creationId xmlns:a16="http://schemas.microsoft.com/office/drawing/2014/main" id="{B7151720-2D5D-47A1-8D5B-E96558195214}"/>
              </a:ext>
            </a:extLst>
          </p:cNvPr>
          <p:cNvSpPr txBox="1"/>
          <p:nvPr/>
        </p:nvSpPr>
        <p:spPr bwMode="auto">
          <a:xfrm>
            <a:off x="2121516" y="3767722"/>
            <a:ext cx="2754490" cy="497316"/>
          </a:xfrm>
          <a:prstGeom prst="rect">
            <a:avLst/>
          </a:prstGeom>
          <a:noFill/>
          <a:ln>
            <a:noFill/>
          </a:ln>
        </p:spPr>
        <p:txBody>
          <a:bodyPr wrap="square" rtlCol="0">
            <a:spAutoFit/>
          </a:bodyPr>
          <a:lstStyle/>
          <a:p>
            <a:pPr algn="just">
              <a:lnSpc>
                <a:spcPct val="120000"/>
              </a:lnSpc>
              <a:spcBef>
                <a:spcPts val="1400"/>
              </a:spcBef>
            </a:pPr>
            <a:r>
              <a:rPr lang="en-US" altLang="zh-CN" sz="2400" dirty="0"/>
              <a:t>=1</a:t>
            </a:r>
            <a:r>
              <a:rPr lang="zh-CN" altLang="en-US" sz="2400" dirty="0"/>
              <a:t>夸特小麦，或</a:t>
            </a:r>
          </a:p>
        </p:txBody>
      </p:sp>
      <p:sp>
        <p:nvSpPr>
          <p:cNvPr id="10" name="文本框 9">
            <a:extLst>
              <a:ext uri="{FF2B5EF4-FFF2-40B4-BE49-F238E27FC236}">
                <a16:creationId xmlns:a16="http://schemas.microsoft.com/office/drawing/2014/main" id="{5C070031-6C2E-4EF2-A20F-6035E8BE665A}"/>
              </a:ext>
            </a:extLst>
          </p:cNvPr>
          <p:cNvSpPr txBox="1"/>
          <p:nvPr/>
        </p:nvSpPr>
        <p:spPr bwMode="auto">
          <a:xfrm>
            <a:off x="2121515" y="4340605"/>
            <a:ext cx="2280355" cy="497316"/>
          </a:xfrm>
          <a:prstGeom prst="rect">
            <a:avLst/>
          </a:prstGeom>
          <a:noFill/>
          <a:ln>
            <a:noFill/>
          </a:ln>
        </p:spPr>
        <p:txBody>
          <a:bodyPr wrap="square" rtlCol="0">
            <a:spAutoFit/>
          </a:bodyPr>
          <a:lstStyle/>
          <a:p>
            <a:pPr algn="just">
              <a:lnSpc>
                <a:spcPct val="120000"/>
              </a:lnSpc>
              <a:spcBef>
                <a:spcPts val="1400"/>
              </a:spcBef>
            </a:pPr>
            <a:r>
              <a:rPr lang="en-US" altLang="zh-CN" sz="2400" dirty="0"/>
              <a:t>=2</a:t>
            </a:r>
            <a:r>
              <a:rPr lang="zh-CN" altLang="en-US" sz="2400" dirty="0"/>
              <a:t>盎司金，或</a:t>
            </a:r>
          </a:p>
        </p:txBody>
      </p:sp>
      <p:sp>
        <p:nvSpPr>
          <p:cNvPr id="11" name="文本框 10">
            <a:extLst>
              <a:ext uri="{FF2B5EF4-FFF2-40B4-BE49-F238E27FC236}">
                <a16:creationId xmlns:a16="http://schemas.microsoft.com/office/drawing/2014/main" id="{5A73E13B-9448-4C77-9F16-BBEAC1C8AEAE}"/>
              </a:ext>
            </a:extLst>
          </p:cNvPr>
          <p:cNvSpPr txBox="1"/>
          <p:nvPr/>
        </p:nvSpPr>
        <p:spPr bwMode="auto">
          <a:xfrm>
            <a:off x="2121515" y="4821203"/>
            <a:ext cx="2280355" cy="940514"/>
          </a:xfrm>
          <a:prstGeom prst="rect">
            <a:avLst/>
          </a:prstGeom>
          <a:noFill/>
          <a:ln>
            <a:noFill/>
          </a:ln>
        </p:spPr>
        <p:txBody>
          <a:bodyPr wrap="square" rtlCol="0">
            <a:spAutoFit/>
          </a:bodyPr>
          <a:lstStyle/>
          <a:p>
            <a:pPr algn="just">
              <a:lnSpc>
                <a:spcPct val="120000"/>
              </a:lnSpc>
              <a:spcBef>
                <a:spcPts val="1400"/>
              </a:spcBef>
            </a:pPr>
            <a:r>
              <a:rPr lang="en-US" altLang="zh-CN" sz="2400" dirty="0"/>
              <a:t>=</a:t>
            </a:r>
            <a:r>
              <a:rPr lang="zh-CN" altLang="en-US" sz="2400" dirty="0"/>
              <a:t>若干量的其他商品</a:t>
            </a:r>
          </a:p>
        </p:txBody>
      </p:sp>
      <p:sp>
        <p:nvSpPr>
          <p:cNvPr id="12" name="文本框 11">
            <a:extLst>
              <a:ext uri="{FF2B5EF4-FFF2-40B4-BE49-F238E27FC236}">
                <a16:creationId xmlns:a16="http://schemas.microsoft.com/office/drawing/2014/main" id="{FBD08C64-A40B-4559-85AC-FE906250FD0D}"/>
              </a:ext>
            </a:extLst>
          </p:cNvPr>
          <p:cNvSpPr txBox="1"/>
          <p:nvPr/>
        </p:nvSpPr>
        <p:spPr bwMode="auto">
          <a:xfrm>
            <a:off x="5424502" y="2147709"/>
            <a:ext cx="2409987" cy="497316"/>
          </a:xfrm>
          <a:prstGeom prst="rect">
            <a:avLst/>
          </a:prstGeom>
          <a:noFill/>
          <a:ln>
            <a:noFill/>
          </a:ln>
        </p:spPr>
        <p:txBody>
          <a:bodyPr wrap="square" rtlCol="0">
            <a:spAutoFit/>
          </a:bodyPr>
          <a:lstStyle/>
          <a:p>
            <a:pPr algn="just">
              <a:lnSpc>
                <a:spcPct val="120000"/>
              </a:lnSpc>
              <a:spcBef>
                <a:spcPts val="1400"/>
              </a:spcBef>
            </a:pPr>
            <a:r>
              <a:rPr lang="zh-CN" altLang="en-US" sz="2400" dirty="0"/>
              <a:t>几点推动：</a:t>
            </a:r>
          </a:p>
        </p:txBody>
      </p:sp>
      <p:sp>
        <p:nvSpPr>
          <p:cNvPr id="13" name="文本框 12">
            <a:extLst>
              <a:ext uri="{FF2B5EF4-FFF2-40B4-BE49-F238E27FC236}">
                <a16:creationId xmlns:a16="http://schemas.microsoft.com/office/drawing/2014/main" id="{435BC763-763F-45A0-8AD7-2FA70CC50DC4}"/>
              </a:ext>
            </a:extLst>
          </p:cNvPr>
          <p:cNvSpPr txBox="1"/>
          <p:nvPr/>
        </p:nvSpPr>
        <p:spPr bwMode="auto">
          <a:xfrm>
            <a:off x="5424501" y="4091947"/>
            <a:ext cx="2409987" cy="497316"/>
          </a:xfrm>
          <a:prstGeom prst="rect">
            <a:avLst/>
          </a:prstGeom>
          <a:noFill/>
          <a:ln>
            <a:noFill/>
          </a:ln>
        </p:spPr>
        <p:txBody>
          <a:bodyPr wrap="square" rtlCol="0">
            <a:spAutoFit/>
          </a:bodyPr>
          <a:lstStyle/>
          <a:p>
            <a:pPr algn="just">
              <a:lnSpc>
                <a:spcPct val="120000"/>
              </a:lnSpc>
              <a:spcBef>
                <a:spcPts val="1400"/>
              </a:spcBef>
            </a:pPr>
            <a:r>
              <a:rPr lang="zh-CN" altLang="en-US" sz="2400" dirty="0"/>
              <a:t>几点不足：</a:t>
            </a:r>
          </a:p>
        </p:txBody>
      </p:sp>
      <p:sp>
        <p:nvSpPr>
          <p:cNvPr id="5" name="文本框 4">
            <a:extLst>
              <a:ext uri="{FF2B5EF4-FFF2-40B4-BE49-F238E27FC236}">
                <a16:creationId xmlns:a16="http://schemas.microsoft.com/office/drawing/2014/main" id="{897D4088-EBEE-4534-8520-EA6694D7C394}"/>
              </a:ext>
            </a:extLst>
          </p:cNvPr>
          <p:cNvSpPr txBox="1"/>
          <p:nvPr/>
        </p:nvSpPr>
        <p:spPr bwMode="auto">
          <a:xfrm>
            <a:off x="5171440" y="2617326"/>
            <a:ext cx="3840479" cy="1736822"/>
          </a:xfrm>
          <a:prstGeom prst="rect">
            <a:avLst/>
          </a:prstGeom>
          <a:noFill/>
          <a:ln>
            <a:noFill/>
          </a:ln>
        </p:spPr>
        <p:txBody>
          <a:bodyPr wrap="square" rtlCol="0">
            <a:spAutoFit/>
          </a:bodyPr>
          <a:lstStyle/>
          <a:p>
            <a:pPr algn="just">
              <a:lnSpc>
                <a:spcPct val="120000"/>
              </a:lnSpc>
              <a:spcBef>
                <a:spcPts val="1400"/>
              </a:spcBef>
            </a:pP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、打破了偶然交换形式，商品的交换比例明确地表现了出来；</a:t>
            </a:r>
            <a:endParaRPr lang="en-US" altLang="zh-CN" dirty="0">
              <a:latin typeface="楷体" panose="02010609060101010101" pitchFamily="49" charset="-122"/>
              <a:ea typeface="楷体" panose="02010609060101010101" pitchFamily="49" charset="-122"/>
            </a:endParaRPr>
          </a:p>
          <a:p>
            <a:pPr algn="just">
              <a:lnSpc>
                <a:spcPct val="120000"/>
              </a:lnSpc>
              <a:spcBef>
                <a:spcPts val="1400"/>
              </a:spcBef>
            </a:pP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、更多商品表现特殊的等价形式。</a:t>
            </a:r>
            <a:endParaRPr lang="en-US" altLang="zh-CN" dirty="0">
              <a:latin typeface="楷体" panose="02010609060101010101" pitchFamily="49" charset="-122"/>
              <a:ea typeface="楷体" panose="02010609060101010101" pitchFamily="49" charset="-122"/>
            </a:endParaRPr>
          </a:p>
          <a:p>
            <a:pPr algn="just">
              <a:lnSpc>
                <a:spcPct val="120000"/>
              </a:lnSpc>
              <a:spcBef>
                <a:spcPts val="1400"/>
              </a:spcBef>
            </a:pPr>
            <a:endParaRPr lang="zh-CN" altLang="en-US"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44F152AC-3FFF-4CAE-AAC8-BB29AEEBE68B}"/>
              </a:ext>
            </a:extLst>
          </p:cNvPr>
          <p:cNvSpPr txBox="1"/>
          <p:nvPr/>
        </p:nvSpPr>
        <p:spPr bwMode="auto">
          <a:xfrm>
            <a:off x="4978400" y="4564451"/>
            <a:ext cx="3840479" cy="2069221"/>
          </a:xfrm>
          <a:prstGeom prst="rect">
            <a:avLst/>
          </a:prstGeom>
          <a:noFill/>
          <a:ln>
            <a:noFill/>
          </a:ln>
        </p:spPr>
        <p:txBody>
          <a:bodyPr wrap="square" rtlCol="0">
            <a:spAutoFit/>
          </a:bodyPr>
          <a:lstStyle/>
          <a:p>
            <a:pPr algn="just">
              <a:lnSpc>
                <a:spcPct val="120000"/>
              </a:lnSpc>
              <a:spcBef>
                <a:spcPts val="1400"/>
              </a:spcBef>
            </a:pP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、商品世界没有一个统一的等价形式；</a:t>
            </a:r>
            <a:endParaRPr lang="en-US" altLang="zh-CN" dirty="0">
              <a:latin typeface="楷体" panose="02010609060101010101" pitchFamily="49" charset="-122"/>
              <a:ea typeface="楷体" panose="02010609060101010101" pitchFamily="49" charset="-122"/>
            </a:endParaRPr>
          </a:p>
          <a:p>
            <a:pPr algn="just">
              <a:lnSpc>
                <a:spcPct val="120000"/>
              </a:lnSpc>
              <a:spcBef>
                <a:spcPts val="1400"/>
              </a:spcBef>
            </a:pP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、人类一般劳动还没有得到统一的表现。</a:t>
            </a:r>
            <a:endParaRPr lang="en-US" altLang="zh-CN" dirty="0">
              <a:latin typeface="楷体" panose="02010609060101010101" pitchFamily="49" charset="-122"/>
              <a:ea typeface="楷体" panose="02010609060101010101" pitchFamily="49" charset="-122"/>
            </a:endParaRPr>
          </a:p>
          <a:p>
            <a:pPr algn="just">
              <a:lnSpc>
                <a:spcPct val="120000"/>
              </a:lnSpc>
              <a:spcBef>
                <a:spcPts val="1400"/>
              </a:spcBef>
            </a:pPr>
            <a:endParaRPr lang="zh-CN" altLang="en-US" dirty="0">
              <a:latin typeface="楷体" panose="02010609060101010101" pitchFamily="49" charset="-122"/>
              <a:ea typeface="楷体" panose="02010609060101010101" pitchFamily="49" charset="-122"/>
            </a:endParaRPr>
          </a:p>
        </p:txBody>
      </p:sp>
      <p:cxnSp>
        <p:nvCxnSpPr>
          <p:cNvPr id="17" name="直接箭头连接符 16">
            <a:extLst>
              <a:ext uri="{FF2B5EF4-FFF2-40B4-BE49-F238E27FC236}">
                <a16:creationId xmlns:a16="http://schemas.microsoft.com/office/drawing/2014/main" id="{B38B85E9-DCDE-40D4-ACBE-FEE4FEB19332}"/>
              </a:ext>
            </a:extLst>
          </p:cNvPr>
          <p:cNvCxnSpPr/>
          <p:nvPr/>
        </p:nvCxnSpPr>
        <p:spPr>
          <a:xfrm flipV="1">
            <a:off x="1219200" y="2645025"/>
            <a:ext cx="902315" cy="840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8D6AA78E-AFF8-47FF-BC76-78467D176D8F}"/>
              </a:ext>
            </a:extLst>
          </p:cNvPr>
          <p:cNvCxnSpPr>
            <a:endCxn id="7" idx="1"/>
          </p:cNvCxnSpPr>
          <p:nvPr/>
        </p:nvCxnSpPr>
        <p:spPr>
          <a:xfrm>
            <a:off x="2121515" y="2834898"/>
            <a:ext cx="1" cy="2022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直接箭头连接符 20">
            <a:extLst>
              <a:ext uri="{FF2B5EF4-FFF2-40B4-BE49-F238E27FC236}">
                <a16:creationId xmlns:a16="http://schemas.microsoft.com/office/drawing/2014/main" id="{5E81CC53-7DAE-4DB2-A36A-008229E91B53}"/>
              </a:ext>
            </a:extLst>
          </p:cNvPr>
          <p:cNvCxnSpPr>
            <a:endCxn id="8" idx="1"/>
          </p:cNvCxnSpPr>
          <p:nvPr/>
        </p:nvCxnSpPr>
        <p:spPr>
          <a:xfrm>
            <a:off x="2121515" y="3202530"/>
            <a:ext cx="1" cy="3242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直接箭头连接符 22">
            <a:extLst>
              <a:ext uri="{FF2B5EF4-FFF2-40B4-BE49-F238E27FC236}">
                <a16:creationId xmlns:a16="http://schemas.microsoft.com/office/drawing/2014/main" id="{22F858CD-124E-450F-85FA-3DD3A12F9D35}"/>
              </a:ext>
            </a:extLst>
          </p:cNvPr>
          <p:cNvCxnSpPr/>
          <p:nvPr/>
        </p:nvCxnSpPr>
        <p:spPr>
          <a:xfrm>
            <a:off x="1432560" y="3485737"/>
            <a:ext cx="589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F3AAABA-B861-41B0-A7E6-E6B07FC51DC4}"/>
              </a:ext>
            </a:extLst>
          </p:cNvPr>
          <p:cNvCxnSpPr/>
          <p:nvPr/>
        </p:nvCxnSpPr>
        <p:spPr>
          <a:xfrm flipV="1">
            <a:off x="1991360" y="3037130"/>
            <a:ext cx="0" cy="391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7BC7E9E-CF78-43C3-9CD8-90AD457D3288}"/>
              </a:ext>
            </a:extLst>
          </p:cNvPr>
          <p:cNvCxnSpPr/>
          <p:nvPr/>
        </p:nvCxnSpPr>
        <p:spPr>
          <a:xfrm flipV="1">
            <a:off x="2021840" y="2540000"/>
            <a:ext cx="0" cy="40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B6BC03A-D25E-4F2C-BAA9-3434B79CD4CA}"/>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Tree>
    <p:extLst>
      <p:ext uri="{BB962C8B-B14F-4D97-AF65-F5344CB8AC3E}">
        <p14:creationId xmlns:p14="http://schemas.microsoft.com/office/powerpoint/2010/main" val="29549075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F2B2144-7862-4DEE-A863-602ABF713FB3}"/>
              </a:ext>
            </a:extLst>
          </p:cNvPr>
          <p:cNvSpPr>
            <a:spLocks noGrp="1"/>
          </p:cNvSpPr>
          <p:nvPr>
            <p:ph idx="1"/>
          </p:nvPr>
        </p:nvSpPr>
        <p:spPr/>
        <p:txBody>
          <a:bodyPr/>
          <a:lstStyle/>
          <a:p>
            <a:endParaRPr lang="zh-CN" altLang="en-US"/>
          </a:p>
        </p:txBody>
      </p:sp>
      <p:sp>
        <p:nvSpPr>
          <p:cNvPr id="16" name="圆角矩形 15">
            <a:extLst>
              <a:ext uri="{FF2B5EF4-FFF2-40B4-BE49-F238E27FC236}">
                <a16:creationId xmlns:a16="http://schemas.microsoft.com/office/drawing/2014/main" id="{CFC8B6DD-9213-422F-897A-C60741BFBF6E}"/>
              </a:ext>
            </a:extLst>
          </p:cNvPr>
          <p:cNvSpPr/>
          <p:nvPr/>
        </p:nvSpPr>
        <p:spPr bwMode="auto">
          <a:xfrm>
            <a:off x="240947" y="1051454"/>
            <a:ext cx="3761141"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en-US" altLang="zh-CN" sz="2400" b="1" dirty="0">
                <a:solidFill>
                  <a:schemeClr val="bg1"/>
                </a:solidFill>
                <a:latin typeface="微软雅黑" panose="020B0503020204020204" pitchFamily="34" charset="-122"/>
                <a:sym typeface="+mn-ea"/>
              </a:rPr>
              <a:t>3. </a:t>
            </a:r>
            <a:r>
              <a:rPr lang="zh-CN" altLang="en-US" sz="2400" b="1" dirty="0">
                <a:solidFill>
                  <a:schemeClr val="bg1"/>
                </a:solidFill>
                <a:latin typeface="微软雅黑" panose="020B0503020204020204" pitchFamily="34" charset="-122"/>
                <a:sym typeface="+mn-ea"/>
              </a:rPr>
              <a:t>一般价值形式</a:t>
            </a:r>
          </a:p>
        </p:txBody>
      </p:sp>
      <p:sp>
        <p:nvSpPr>
          <p:cNvPr id="4" name="文本框 3">
            <a:extLst>
              <a:ext uri="{FF2B5EF4-FFF2-40B4-BE49-F238E27FC236}">
                <a16:creationId xmlns:a16="http://schemas.microsoft.com/office/drawing/2014/main" id="{7E299D75-316E-46D9-B46D-D7C6D81D7D74}"/>
              </a:ext>
            </a:extLst>
          </p:cNvPr>
          <p:cNvSpPr txBox="1"/>
          <p:nvPr/>
        </p:nvSpPr>
        <p:spPr bwMode="auto">
          <a:xfrm>
            <a:off x="3721150" y="3598152"/>
            <a:ext cx="1463997" cy="494751"/>
          </a:xfrm>
          <a:prstGeom prst="rect">
            <a:avLst/>
          </a:prstGeom>
          <a:noFill/>
          <a:ln>
            <a:noFill/>
          </a:ln>
        </p:spPr>
        <p:txBody>
          <a:bodyPr wrap="square" rtlCol="0">
            <a:spAutoFit/>
          </a:bodyPr>
          <a:lstStyle/>
          <a:p>
            <a:pPr algn="just">
              <a:lnSpc>
                <a:spcPct val="120000"/>
              </a:lnSpc>
              <a:spcBef>
                <a:spcPts val="1400"/>
              </a:spcBef>
            </a:pPr>
            <a:r>
              <a:rPr lang="en-US" altLang="zh-CN" sz="2400" dirty="0"/>
              <a:t>20</a:t>
            </a:r>
            <a:r>
              <a:rPr lang="zh-CN" altLang="en-US" sz="2400" dirty="0"/>
              <a:t>码麻布</a:t>
            </a:r>
          </a:p>
        </p:txBody>
      </p:sp>
      <p:sp>
        <p:nvSpPr>
          <p:cNvPr id="6" name="文本框 5">
            <a:extLst>
              <a:ext uri="{FF2B5EF4-FFF2-40B4-BE49-F238E27FC236}">
                <a16:creationId xmlns:a16="http://schemas.microsoft.com/office/drawing/2014/main" id="{F479273C-566B-4294-88B0-294A7353C3EC}"/>
              </a:ext>
            </a:extLst>
          </p:cNvPr>
          <p:cNvSpPr txBox="1"/>
          <p:nvPr/>
        </p:nvSpPr>
        <p:spPr bwMode="auto">
          <a:xfrm>
            <a:off x="1440797" y="2260799"/>
            <a:ext cx="2754490" cy="497316"/>
          </a:xfrm>
          <a:prstGeom prst="rect">
            <a:avLst/>
          </a:prstGeom>
          <a:noFill/>
          <a:ln>
            <a:noFill/>
          </a:ln>
        </p:spPr>
        <p:txBody>
          <a:bodyPr wrap="square" rtlCol="0">
            <a:spAutoFit/>
          </a:bodyPr>
          <a:lstStyle/>
          <a:p>
            <a:pPr algn="just">
              <a:lnSpc>
                <a:spcPct val="120000"/>
              </a:lnSpc>
              <a:spcBef>
                <a:spcPts val="1400"/>
              </a:spcBef>
            </a:pPr>
            <a:r>
              <a:rPr lang="en-US" altLang="zh-CN" sz="2400" dirty="0"/>
              <a:t>1</a:t>
            </a:r>
            <a:r>
              <a:rPr lang="zh-CN" altLang="en-US" sz="2400" dirty="0"/>
              <a:t>件上衣</a:t>
            </a:r>
            <a:r>
              <a:rPr lang="en-US" altLang="zh-CN" sz="2400" dirty="0"/>
              <a:t>=</a:t>
            </a:r>
            <a:endParaRPr lang="zh-CN" altLang="en-US" sz="2400" dirty="0"/>
          </a:p>
        </p:txBody>
      </p:sp>
      <p:sp>
        <p:nvSpPr>
          <p:cNvPr id="7" name="文本框 6">
            <a:extLst>
              <a:ext uri="{FF2B5EF4-FFF2-40B4-BE49-F238E27FC236}">
                <a16:creationId xmlns:a16="http://schemas.microsoft.com/office/drawing/2014/main" id="{8EDB676C-574F-4AF2-8D0A-A1D6879A2D79}"/>
              </a:ext>
            </a:extLst>
          </p:cNvPr>
          <p:cNvSpPr txBox="1"/>
          <p:nvPr/>
        </p:nvSpPr>
        <p:spPr bwMode="auto">
          <a:xfrm>
            <a:off x="1440796" y="2768152"/>
            <a:ext cx="2280355" cy="497316"/>
          </a:xfrm>
          <a:prstGeom prst="rect">
            <a:avLst/>
          </a:prstGeom>
          <a:noFill/>
          <a:ln>
            <a:noFill/>
          </a:ln>
        </p:spPr>
        <p:txBody>
          <a:bodyPr wrap="square" rtlCol="0">
            <a:spAutoFit/>
          </a:bodyPr>
          <a:lstStyle/>
          <a:p>
            <a:pPr algn="just">
              <a:lnSpc>
                <a:spcPct val="120000"/>
              </a:lnSpc>
              <a:spcBef>
                <a:spcPts val="1400"/>
              </a:spcBef>
            </a:pPr>
            <a:r>
              <a:rPr lang="en-US" altLang="zh-CN" sz="2400" dirty="0"/>
              <a:t>10</a:t>
            </a:r>
            <a:r>
              <a:rPr lang="zh-CN" altLang="en-US" sz="2400" dirty="0"/>
              <a:t>磅茶叶</a:t>
            </a:r>
            <a:r>
              <a:rPr lang="en-US" altLang="zh-CN" sz="2400" dirty="0"/>
              <a:t>=</a:t>
            </a:r>
            <a:endParaRPr lang="zh-CN" altLang="en-US" sz="2400" dirty="0"/>
          </a:p>
        </p:txBody>
      </p:sp>
      <p:sp>
        <p:nvSpPr>
          <p:cNvPr id="8" name="文本框 7">
            <a:extLst>
              <a:ext uri="{FF2B5EF4-FFF2-40B4-BE49-F238E27FC236}">
                <a16:creationId xmlns:a16="http://schemas.microsoft.com/office/drawing/2014/main" id="{35D411D5-FD33-4659-A60D-C544255D779C}"/>
              </a:ext>
            </a:extLst>
          </p:cNvPr>
          <p:cNvSpPr txBox="1"/>
          <p:nvPr/>
        </p:nvSpPr>
        <p:spPr bwMode="auto">
          <a:xfrm>
            <a:off x="1440796" y="3257777"/>
            <a:ext cx="2280355" cy="497316"/>
          </a:xfrm>
          <a:prstGeom prst="rect">
            <a:avLst/>
          </a:prstGeom>
          <a:noFill/>
          <a:ln>
            <a:noFill/>
          </a:ln>
        </p:spPr>
        <p:txBody>
          <a:bodyPr wrap="square" rtlCol="0">
            <a:spAutoFit/>
          </a:bodyPr>
          <a:lstStyle/>
          <a:p>
            <a:pPr algn="just">
              <a:lnSpc>
                <a:spcPct val="120000"/>
              </a:lnSpc>
              <a:spcBef>
                <a:spcPts val="1400"/>
              </a:spcBef>
            </a:pPr>
            <a:r>
              <a:rPr lang="en-US" altLang="zh-CN" sz="2400" dirty="0"/>
              <a:t>40</a:t>
            </a:r>
            <a:r>
              <a:rPr lang="zh-CN" altLang="en-US" sz="2400" dirty="0"/>
              <a:t>磅咖啡</a:t>
            </a:r>
            <a:r>
              <a:rPr lang="en-US" altLang="zh-CN" sz="2400" dirty="0"/>
              <a:t>=</a:t>
            </a:r>
            <a:endParaRPr lang="zh-CN" altLang="en-US" sz="2400" dirty="0"/>
          </a:p>
        </p:txBody>
      </p:sp>
      <p:sp>
        <p:nvSpPr>
          <p:cNvPr id="9" name="文本框 8">
            <a:extLst>
              <a:ext uri="{FF2B5EF4-FFF2-40B4-BE49-F238E27FC236}">
                <a16:creationId xmlns:a16="http://schemas.microsoft.com/office/drawing/2014/main" id="{09A4A1A2-6B75-4657-A035-37C64EC26490}"/>
              </a:ext>
            </a:extLst>
          </p:cNvPr>
          <p:cNvSpPr txBox="1"/>
          <p:nvPr/>
        </p:nvSpPr>
        <p:spPr bwMode="auto">
          <a:xfrm>
            <a:off x="1440796" y="3747402"/>
            <a:ext cx="2754490" cy="497316"/>
          </a:xfrm>
          <a:prstGeom prst="rect">
            <a:avLst/>
          </a:prstGeom>
          <a:noFill/>
          <a:ln>
            <a:noFill/>
          </a:ln>
        </p:spPr>
        <p:txBody>
          <a:bodyPr wrap="square" rtlCol="0">
            <a:spAutoFit/>
          </a:bodyPr>
          <a:lstStyle/>
          <a:p>
            <a:pPr algn="just">
              <a:lnSpc>
                <a:spcPct val="120000"/>
              </a:lnSpc>
              <a:spcBef>
                <a:spcPts val="1400"/>
              </a:spcBef>
            </a:pPr>
            <a:r>
              <a:rPr lang="en-US" altLang="zh-CN" sz="2400" dirty="0"/>
              <a:t>1</a:t>
            </a:r>
            <a:r>
              <a:rPr lang="zh-CN" altLang="en-US" sz="2400" dirty="0"/>
              <a:t>夸特小麦</a:t>
            </a:r>
            <a:r>
              <a:rPr lang="en-US" altLang="zh-CN" sz="2400" dirty="0"/>
              <a:t>=</a:t>
            </a:r>
            <a:endParaRPr lang="zh-CN" altLang="en-US" sz="2400" dirty="0"/>
          </a:p>
        </p:txBody>
      </p:sp>
      <p:sp>
        <p:nvSpPr>
          <p:cNvPr id="10" name="文本框 9">
            <a:extLst>
              <a:ext uri="{FF2B5EF4-FFF2-40B4-BE49-F238E27FC236}">
                <a16:creationId xmlns:a16="http://schemas.microsoft.com/office/drawing/2014/main" id="{86FD75FD-4911-4AD5-989B-60A97B8E54B8}"/>
              </a:ext>
            </a:extLst>
          </p:cNvPr>
          <p:cNvSpPr txBox="1"/>
          <p:nvPr/>
        </p:nvSpPr>
        <p:spPr bwMode="auto">
          <a:xfrm>
            <a:off x="1440795" y="4320285"/>
            <a:ext cx="2280355" cy="497316"/>
          </a:xfrm>
          <a:prstGeom prst="rect">
            <a:avLst/>
          </a:prstGeom>
          <a:noFill/>
          <a:ln>
            <a:noFill/>
          </a:ln>
        </p:spPr>
        <p:txBody>
          <a:bodyPr wrap="square" rtlCol="0">
            <a:spAutoFit/>
          </a:bodyPr>
          <a:lstStyle/>
          <a:p>
            <a:pPr algn="just">
              <a:lnSpc>
                <a:spcPct val="120000"/>
              </a:lnSpc>
              <a:spcBef>
                <a:spcPts val="1400"/>
              </a:spcBef>
            </a:pPr>
            <a:r>
              <a:rPr lang="en-US" altLang="zh-CN" sz="2400" dirty="0"/>
              <a:t>2</a:t>
            </a:r>
            <a:r>
              <a:rPr lang="zh-CN" altLang="en-US" sz="2400" dirty="0"/>
              <a:t>盎司金</a:t>
            </a:r>
            <a:r>
              <a:rPr lang="en-US" altLang="zh-CN" sz="2400" dirty="0"/>
              <a:t>=</a:t>
            </a:r>
            <a:endParaRPr lang="zh-CN" altLang="en-US" sz="2400" dirty="0"/>
          </a:p>
        </p:txBody>
      </p:sp>
      <p:sp>
        <p:nvSpPr>
          <p:cNvPr id="11" name="文本框 10">
            <a:extLst>
              <a:ext uri="{FF2B5EF4-FFF2-40B4-BE49-F238E27FC236}">
                <a16:creationId xmlns:a16="http://schemas.microsoft.com/office/drawing/2014/main" id="{B3159598-527F-44AC-9766-EFAFE76EA510}"/>
              </a:ext>
            </a:extLst>
          </p:cNvPr>
          <p:cNvSpPr txBox="1"/>
          <p:nvPr/>
        </p:nvSpPr>
        <p:spPr bwMode="auto">
          <a:xfrm>
            <a:off x="352058" y="4780223"/>
            <a:ext cx="2969310" cy="497316"/>
          </a:xfrm>
          <a:prstGeom prst="rect">
            <a:avLst/>
          </a:prstGeom>
          <a:noFill/>
          <a:ln>
            <a:noFill/>
          </a:ln>
        </p:spPr>
        <p:txBody>
          <a:bodyPr wrap="square" rtlCol="0">
            <a:spAutoFit/>
          </a:bodyPr>
          <a:lstStyle/>
          <a:p>
            <a:pPr algn="just">
              <a:lnSpc>
                <a:spcPct val="120000"/>
              </a:lnSpc>
              <a:spcBef>
                <a:spcPts val="1400"/>
              </a:spcBef>
            </a:pPr>
            <a:r>
              <a:rPr lang="zh-CN" altLang="en-US" sz="2400" dirty="0"/>
              <a:t>若干量的其他商品</a:t>
            </a:r>
            <a:r>
              <a:rPr lang="en-US" altLang="zh-CN" sz="2400" dirty="0"/>
              <a:t>=</a:t>
            </a:r>
            <a:endParaRPr lang="zh-CN" altLang="en-US" sz="2400" dirty="0"/>
          </a:p>
        </p:txBody>
      </p:sp>
      <p:sp>
        <p:nvSpPr>
          <p:cNvPr id="2" name="右大括号 1">
            <a:extLst>
              <a:ext uri="{FF2B5EF4-FFF2-40B4-BE49-F238E27FC236}">
                <a16:creationId xmlns:a16="http://schemas.microsoft.com/office/drawing/2014/main" id="{42B64FAD-5DF8-44DC-B15A-8BDE0C0AD54D}"/>
              </a:ext>
            </a:extLst>
          </p:cNvPr>
          <p:cNvSpPr/>
          <p:nvPr/>
        </p:nvSpPr>
        <p:spPr>
          <a:xfrm>
            <a:off x="3226220" y="2509457"/>
            <a:ext cx="289140" cy="2672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20F0309-440F-432D-BFCE-3641B466D984}"/>
              </a:ext>
            </a:extLst>
          </p:cNvPr>
          <p:cNvSpPr txBox="1"/>
          <p:nvPr/>
        </p:nvSpPr>
        <p:spPr bwMode="auto">
          <a:xfrm>
            <a:off x="5424502" y="2147709"/>
            <a:ext cx="2409987" cy="497316"/>
          </a:xfrm>
          <a:prstGeom prst="rect">
            <a:avLst/>
          </a:prstGeom>
          <a:noFill/>
          <a:ln>
            <a:noFill/>
          </a:ln>
        </p:spPr>
        <p:txBody>
          <a:bodyPr wrap="square" rtlCol="0">
            <a:spAutoFit/>
          </a:bodyPr>
          <a:lstStyle/>
          <a:p>
            <a:pPr algn="just">
              <a:lnSpc>
                <a:spcPct val="120000"/>
              </a:lnSpc>
              <a:spcBef>
                <a:spcPts val="1400"/>
              </a:spcBef>
            </a:pPr>
            <a:r>
              <a:rPr lang="zh-CN" altLang="en-US" sz="2400" dirty="0"/>
              <a:t>推动：</a:t>
            </a:r>
          </a:p>
        </p:txBody>
      </p:sp>
      <p:sp>
        <p:nvSpPr>
          <p:cNvPr id="20" name="文本框 19">
            <a:extLst>
              <a:ext uri="{FF2B5EF4-FFF2-40B4-BE49-F238E27FC236}">
                <a16:creationId xmlns:a16="http://schemas.microsoft.com/office/drawing/2014/main" id="{673F6ECD-F8E5-493A-A6B6-CB6A94C8223F}"/>
              </a:ext>
            </a:extLst>
          </p:cNvPr>
          <p:cNvSpPr txBox="1"/>
          <p:nvPr/>
        </p:nvSpPr>
        <p:spPr bwMode="auto">
          <a:xfrm>
            <a:off x="5424501" y="4091947"/>
            <a:ext cx="2409987" cy="497316"/>
          </a:xfrm>
          <a:prstGeom prst="rect">
            <a:avLst/>
          </a:prstGeom>
          <a:noFill/>
          <a:ln>
            <a:noFill/>
          </a:ln>
        </p:spPr>
        <p:txBody>
          <a:bodyPr wrap="square" rtlCol="0">
            <a:spAutoFit/>
          </a:bodyPr>
          <a:lstStyle/>
          <a:p>
            <a:pPr algn="just">
              <a:lnSpc>
                <a:spcPct val="120000"/>
              </a:lnSpc>
              <a:spcBef>
                <a:spcPts val="1400"/>
              </a:spcBef>
            </a:pPr>
            <a:r>
              <a:rPr lang="zh-CN" altLang="en-US" sz="2400" dirty="0"/>
              <a:t>不足：</a:t>
            </a:r>
          </a:p>
        </p:txBody>
      </p:sp>
      <p:sp>
        <p:nvSpPr>
          <p:cNvPr id="21" name="文本框 20">
            <a:extLst>
              <a:ext uri="{FF2B5EF4-FFF2-40B4-BE49-F238E27FC236}">
                <a16:creationId xmlns:a16="http://schemas.microsoft.com/office/drawing/2014/main" id="{79B6BE68-BD28-4495-A079-B2024DA56C6D}"/>
              </a:ext>
            </a:extLst>
          </p:cNvPr>
          <p:cNvSpPr txBox="1"/>
          <p:nvPr/>
        </p:nvSpPr>
        <p:spPr bwMode="auto">
          <a:xfrm>
            <a:off x="5171440" y="2617326"/>
            <a:ext cx="3840479" cy="712952"/>
          </a:xfrm>
          <a:prstGeom prst="rect">
            <a:avLst/>
          </a:prstGeom>
          <a:noFill/>
          <a:ln>
            <a:noFill/>
          </a:ln>
        </p:spPr>
        <p:txBody>
          <a:bodyPr wrap="square" rtlCol="0">
            <a:spAutoFit/>
          </a:bodyPr>
          <a:lstStyle/>
          <a:p>
            <a:pPr algn="just">
              <a:lnSpc>
                <a:spcPct val="120000"/>
              </a:lnSpc>
              <a:spcBef>
                <a:spcPts val="1400"/>
              </a:spcBef>
            </a:pPr>
            <a:r>
              <a:rPr lang="zh-CN" altLang="en-US" dirty="0">
                <a:latin typeface="楷体" panose="02010609060101010101" pitchFamily="49" charset="-122"/>
                <a:ea typeface="楷体" panose="02010609060101010101" pitchFamily="49" charset="-122"/>
              </a:rPr>
              <a:t>一切商品都表现为可以比较的价值量了。</a:t>
            </a:r>
          </a:p>
        </p:txBody>
      </p:sp>
      <p:sp>
        <p:nvSpPr>
          <p:cNvPr id="22" name="文本框 21">
            <a:extLst>
              <a:ext uri="{FF2B5EF4-FFF2-40B4-BE49-F238E27FC236}">
                <a16:creationId xmlns:a16="http://schemas.microsoft.com/office/drawing/2014/main" id="{B702287C-1498-4796-BAD1-ED4848116E87}"/>
              </a:ext>
            </a:extLst>
          </p:cNvPr>
          <p:cNvSpPr txBox="1"/>
          <p:nvPr/>
        </p:nvSpPr>
        <p:spPr bwMode="auto">
          <a:xfrm>
            <a:off x="4978400" y="4564451"/>
            <a:ext cx="3840479" cy="712952"/>
          </a:xfrm>
          <a:prstGeom prst="rect">
            <a:avLst/>
          </a:prstGeom>
          <a:noFill/>
          <a:ln>
            <a:noFill/>
          </a:ln>
        </p:spPr>
        <p:txBody>
          <a:bodyPr wrap="square" rtlCol="0">
            <a:spAutoFit/>
          </a:bodyPr>
          <a:lstStyle/>
          <a:p>
            <a:pPr algn="just">
              <a:lnSpc>
                <a:spcPct val="120000"/>
              </a:lnSpc>
              <a:spcBef>
                <a:spcPts val="1400"/>
              </a:spcBef>
            </a:pPr>
            <a:r>
              <a:rPr lang="zh-CN" altLang="en-US" dirty="0">
                <a:latin typeface="楷体" panose="02010609060101010101" pitchFamily="49" charset="-122"/>
                <a:ea typeface="楷体" panose="02010609060101010101" pitchFamily="49" charset="-122"/>
              </a:rPr>
              <a:t>充当一般等价物的商品没有最终固定在一种商品上。</a:t>
            </a:r>
          </a:p>
        </p:txBody>
      </p:sp>
      <p:sp>
        <p:nvSpPr>
          <p:cNvPr id="17" name="文本框 16">
            <a:extLst>
              <a:ext uri="{FF2B5EF4-FFF2-40B4-BE49-F238E27FC236}">
                <a16:creationId xmlns:a16="http://schemas.microsoft.com/office/drawing/2014/main" id="{9368E798-D7E3-47B9-903F-E18DDE0396DA}"/>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Tree>
    <p:extLst>
      <p:ext uri="{BB962C8B-B14F-4D97-AF65-F5344CB8AC3E}">
        <p14:creationId xmlns:p14="http://schemas.microsoft.com/office/powerpoint/2010/main" val="42448091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F2B2144-7862-4DEE-A863-602ABF713FB3}"/>
              </a:ext>
            </a:extLst>
          </p:cNvPr>
          <p:cNvSpPr>
            <a:spLocks noGrp="1"/>
          </p:cNvSpPr>
          <p:nvPr>
            <p:ph idx="1"/>
          </p:nvPr>
        </p:nvSpPr>
        <p:spPr/>
        <p:txBody>
          <a:bodyPr/>
          <a:lstStyle/>
          <a:p>
            <a:endParaRPr lang="zh-CN" altLang="en-US"/>
          </a:p>
        </p:txBody>
      </p:sp>
      <p:sp>
        <p:nvSpPr>
          <p:cNvPr id="16" name="圆角矩形 15">
            <a:extLst>
              <a:ext uri="{FF2B5EF4-FFF2-40B4-BE49-F238E27FC236}">
                <a16:creationId xmlns:a16="http://schemas.microsoft.com/office/drawing/2014/main" id="{CFC8B6DD-9213-422F-897A-C60741BFBF6E}"/>
              </a:ext>
            </a:extLst>
          </p:cNvPr>
          <p:cNvSpPr/>
          <p:nvPr/>
        </p:nvSpPr>
        <p:spPr bwMode="auto">
          <a:xfrm>
            <a:off x="240947" y="1051454"/>
            <a:ext cx="3761141"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en-US" altLang="zh-CN" sz="2400" b="1" dirty="0">
                <a:solidFill>
                  <a:schemeClr val="bg1"/>
                </a:solidFill>
                <a:latin typeface="微软雅黑" panose="020B0503020204020204" pitchFamily="34" charset="-122"/>
                <a:sym typeface="+mn-ea"/>
              </a:rPr>
              <a:t>4. </a:t>
            </a:r>
            <a:r>
              <a:rPr lang="zh-CN" altLang="en-US" sz="2400" b="1" dirty="0">
                <a:solidFill>
                  <a:schemeClr val="bg1"/>
                </a:solidFill>
                <a:latin typeface="微软雅黑" panose="020B0503020204020204" pitchFamily="34" charset="-122"/>
                <a:sym typeface="+mn-ea"/>
              </a:rPr>
              <a:t>货币形式</a:t>
            </a:r>
          </a:p>
        </p:txBody>
      </p:sp>
      <p:sp>
        <p:nvSpPr>
          <p:cNvPr id="4" name="文本框 3">
            <a:extLst>
              <a:ext uri="{FF2B5EF4-FFF2-40B4-BE49-F238E27FC236}">
                <a16:creationId xmlns:a16="http://schemas.microsoft.com/office/drawing/2014/main" id="{7EB7916D-757F-4D3D-AE5F-098DB08CBB0E}"/>
              </a:ext>
            </a:extLst>
          </p:cNvPr>
          <p:cNvSpPr txBox="1"/>
          <p:nvPr/>
        </p:nvSpPr>
        <p:spPr bwMode="auto">
          <a:xfrm>
            <a:off x="3721150" y="3598152"/>
            <a:ext cx="1463997" cy="497316"/>
          </a:xfrm>
          <a:prstGeom prst="rect">
            <a:avLst/>
          </a:prstGeom>
          <a:noFill/>
          <a:ln>
            <a:noFill/>
          </a:ln>
        </p:spPr>
        <p:txBody>
          <a:bodyPr wrap="square" rtlCol="0">
            <a:spAutoFit/>
          </a:bodyPr>
          <a:lstStyle/>
          <a:p>
            <a:pPr algn="just">
              <a:lnSpc>
                <a:spcPct val="120000"/>
              </a:lnSpc>
              <a:spcBef>
                <a:spcPts val="1400"/>
              </a:spcBef>
            </a:pPr>
            <a:r>
              <a:rPr lang="en-US" altLang="zh-CN" sz="2400" dirty="0"/>
              <a:t>2</a:t>
            </a:r>
            <a:r>
              <a:rPr lang="zh-CN" altLang="en-US" sz="2400" dirty="0"/>
              <a:t>盎司金</a:t>
            </a:r>
          </a:p>
        </p:txBody>
      </p:sp>
      <p:sp>
        <p:nvSpPr>
          <p:cNvPr id="5" name="文本框 4">
            <a:extLst>
              <a:ext uri="{FF2B5EF4-FFF2-40B4-BE49-F238E27FC236}">
                <a16:creationId xmlns:a16="http://schemas.microsoft.com/office/drawing/2014/main" id="{0CA7852D-C63F-4BA4-B842-52C0131296D9}"/>
              </a:ext>
            </a:extLst>
          </p:cNvPr>
          <p:cNvSpPr txBox="1"/>
          <p:nvPr/>
        </p:nvSpPr>
        <p:spPr bwMode="auto">
          <a:xfrm>
            <a:off x="1440797" y="2260799"/>
            <a:ext cx="2754490" cy="497316"/>
          </a:xfrm>
          <a:prstGeom prst="rect">
            <a:avLst/>
          </a:prstGeom>
          <a:noFill/>
          <a:ln>
            <a:noFill/>
          </a:ln>
        </p:spPr>
        <p:txBody>
          <a:bodyPr wrap="square" rtlCol="0">
            <a:spAutoFit/>
          </a:bodyPr>
          <a:lstStyle/>
          <a:p>
            <a:pPr algn="just">
              <a:lnSpc>
                <a:spcPct val="120000"/>
              </a:lnSpc>
              <a:spcBef>
                <a:spcPts val="1400"/>
              </a:spcBef>
            </a:pPr>
            <a:r>
              <a:rPr lang="en-US" altLang="zh-CN" sz="2400" dirty="0"/>
              <a:t>1</a:t>
            </a:r>
            <a:r>
              <a:rPr lang="zh-CN" altLang="en-US" sz="2400" dirty="0"/>
              <a:t>件上衣</a:t>
            </a:r>
            <a:r>
              <a:rPr lang="en-US" altLang="zh-CN" sz="2400" dirty="0"/>
              <a:t>=</a:t>
            </a:r>
            <a:endParaRPr lang="zh-CN" altLang="en-US" sz="2400" dirty="0"/>
          </a:p>
        </p:txBody>
      </p:sp>
      <p:sp>
        <p:nvSpPr>
          <p:cNvPr id="6" name="文本框 5">
            <a:extLst>
              <a:ext uri="{FF2B5EF4-FFF2-40B4-BE49-F238E27FC236}">
                <a16:creationId xmlns:a16="http://schemas.microsoft.com/office/drawing/2014/main" id="{0FEE9DC9-4726-4361-9E5A-CE26CA2D654E}"/>
              </a:ext>
            </a:extLst>
          </p:cNvPr>
          <p:cNvSpPr txBox="1"/>
          <p:nvPr/>
        </p:nvSpPr>
        <p:spPr bwMode="auto">
          <a:xfrm>
            <a:off x="1440796" y="2768152"/>
            <a:ext cx="2280355" cy="497316"/>
          </a:xfrm>
          <a:prstGeom prst="rect">
            <a:avLst/>
          </a:prstGeom>
          <a:noFill/>
          <a:ln>
            <a:noFill/>
          </a:ln>
        </p:spPr>
        <p:txBody>
          <a:bodyPr wrap="square" rtlCol="0">
            <a:spAutoFit/>
          </a:bodyPr>
          <a:lstStyle/>
          <a:p>
            <a:pPr algn="just">
              <a:lnSpc>
                <a:spcPct val="120000"/>
              </a:lnSpc>
              <a:spcBef>
                <a:spcPts val="1400"/>
              </a:spcBef>
            </a:pPr>
            <a:r>
              <a:rPr lang="en-US" altLang="zh-CN" sz="2400" dirty="0"/>
              <a:t>10</a:t>
            </a:r>
            <a:r>
              <a:rPr lang="zh-CN" altLang="en-US" sz="2400" dirty="0"/>
              <a:t>磅茶叶</a:t>
            </a:r>
            <a:r>
              <a:rPr lang="en-US" altLang="zh-CN" sz="2400" dirty="0"/>
              <a:t>=</a:t>
            </a:r>
            <a:endParaRPr lang="zh-CN" altLang="en-US" sz="2400" dirty="0"/>
          </a:p>
        </p:txBody>
      </p:sp>
      <p:sp>
        <p:nvSpPr>
          <p:cNvPr id="7" name="文本框 6">
            <a:extLst>
              <a:ext uri="{FF2B5EF4-FFF2-40B4-BE49-F238E27FC236}">
                <a16:creationId xmlns:a16="http://schemas.microsoft.com/office/drawing/2014/main" id="{E2BFB248-4556-4A51-B6CE-7709DC48CD5F}"/>
              </a:ext>
            </a:extLst>
          </p:cNvPr>
          <p:cNvSpPr txBox="1"/>
          <p:nvPr/>
        </p:nvSpPr>
        <p:spPr bwMode="auto">
          <a:xfrm>
            <a:off x="1440796" y="3257777"/>
            <a:ext cx="2280355" cy="497316"/>
          </a:xfrm>
          <a:prstGeom prst="rect">
            <a:avLst/>
          </a:prstGeom>
          <a:noFill/>
          <a:ln>
            <a:noFill/>
          </a:ln>
        </p:spPr>
        <p:txBody>
          <a:bodyPr wrap="square" rtlCol="0">
            <a:spAutoFit/>
          </a:bodyPr>
          <a:lstStyle/>
          <a:p>
            <a:pPr algn="just">
              <a:lnSpc>
                <a:spcPct val="120000"/>
              </a:lnSpc>
              <a:spcBef>
                <a:spcPts val="1400"/>
              </a:spcBef>
            </a:pPr>
            <a:r>
              <a:rPr lang="en-US" altLang="zh-CN" sz="2400" dirty="0"/>
              <a:t>40</a:t>
            </a:r>
            <a:r>
              <a:rPr lang="zh-CN" altLang="en-US" sz="2400" dirty="0"/>
              <a:t>磅咖啡</a:t>
            </a:r>
            <a:r>
              <a:rPr lang="en-US" altLang="zh-CN" sz="2400" dirty="0"/>
              <a:t>=</a:t>
            </a:r>
            <a:endParaRPr lang="zh-CN" altLang="en-US" sz="2400" dirty="0"/>
          </a:p>
        </p:txBody>
      </p:sp>
      <p:sp>
        <p:nvSpPr>
          <p:cNvPr id="8" name="文本框 7">
            <a:extLst>
              <a:ext uri="{FF2B5EF4-FFF2-40B4-BE49-F238E27FC236}">
                <a16:creationId xmlns:a16="http://schemas.microsoft.com/office/drawing/2014/main" id="{845B501E-746D-422C-931E-4635A824EA91}"/>
              </a:ext>
            </a:extLst>
          </p:cNvPr>
          <p:cNvSpPr txBox="1"/>
          <p:nvPr/>
        </p:nvSpPr>
        <p:spPr bwMode="auto">
          <a:xfrm>
            <a:off x="1440796" y="3747402"/>
            <a:ext cx="2754490" cy="497316"/>
          </a:xfrm>
          <a:prstGeom prst="rect">
            <a:avLst/>
          </a:prstGeom>
          <a:noFill/>
          <a:ln>
            <a:noFill/>
          </a:ln>
        </p:spPr>
        <p:txBody>
          <a:bodyPr wrap="square" rtlCol="0">
            <a:spAutoFit/>
          </a:bodyPr>
          <a:lstStyle/>
          <a:p>
            <a:pPr algn="just">
              <a:lnSpc>
                <a:spcPct val="120000"/>
              </a:lnSpc>
              <a:spcBef>
                <a:spcPts val="1400"/>
              </a:spcBef>
            </a:pPr>
            <a:r>
              <a:rPr lang="en-US" altLang="zh-CN" sz="2400" dirty="0"/>
              <a:t>1</a:t>
            </a:r>
            <a:r>
              <a:rPr lang="zh-CN" altLang="en-US" sz="2400" dirty="0"/>
              <a:t>夸特小麦</a:t>
            </a:r>
            <a:r>
              <a:rPr lang="en-US" altLang="zh-CN" sz="2400" dirty="0"/>
              <a:t>=</a:t>
            </a:r>
            <a:endParaRPr lang="zh-CN" altLang="en-US" sz="2400" dirty="0"/>
          </a:p>
        </p:txBody>
      </p:sp>
      <p:sp>
        <p:nvSpPr>
          <p:cNvPr id="9" name="文本框 8">
            <a:extLst>
              <a:ext uri="{FF2B5EF4-FFF2-40B4-BE49-F238E27FC236}">
                <a16:creationId xmlns:a16="http://schemas.microsoft.com/office/drawing/2014/main" id="{02B368DC-608F-40DE-AED6-BEDE00F1569C}"/>
              </a:ext>
            </a:extLst>
          </p:cNvPr>
          <p:cNvSpPr txBox="1"/>
          <p:nvPr/>
        </p:nvSpPr>
        <p:spPr bwMode="auto">
          <a:xfrm>
            <a:off x="1440795" y="4320285"/>
            <a:ext cx="2280355" cy="497316"/>
          </a:xfrm>
          <a:prstGeom prst="rect">
            <a:avLst/>
          </a:prstGeom>
          <a:noFill/>
          <a:ln>
            <a:noFill/>
          </a:ln>
        </p:spPr>
        <p:txBody>
          <a:bodyPr wrap="square" rtlCol="0">
            <a:spAutoFit/>
          </a:bodyPr>
          <a:lstStyle/>
          <a:p>
            <a:pPr algn="just">
              <a:lnSpc>
                <a:spcPct val="120000"/>
              </a:lnSpc>
              <a:spcBef>
                <a:spcPts val="1400"/>
              </a:spcBef>
            </a:pPr>
            <a:r>
              <a:rPr lang="en-US" altLang="zh-CN" sz="2400" dirty="0"/>
              <a:t>20</a:t>
            </a:r>
            <a:r>
              <a:rPr lang="zh-CN" altLang="en-US" sz="2400" dirty="0"/>
              <a:t>码麻布</a:t>
            </a:r>
            <a:r>
              <a:rPr lang="en-US" altLang="zh-CN" sz="2400" dirty="0"/>
              <a:t>=</a:t>
            </a:r>
            <a:endParaRPr lang="zh-CN" altLang="en-US" sz="2400" dirty="0"/>
          </a:p>
        </p:txBody>
      </p:sp>
      <p:sp>
        <p:nvSpPr>
          <p:cNvPr id="10" name="文本框 9">
            <a:extLst>
              <a:ext uri="{FF2B5EF4-FFF2-40B4-BE49-F238E27FC236}">
                <a16:creationId xmlns:a16="http://schemas.microsoft.com/office/drawing/2014/main" id="{8ECAACF7-0131-40DD-98E7-A2F80C5CFA9C}"/>
              </a:ext>
            </a:extLst>
          </p:cNvPr>
          <p:cNvSpPr txBox="1"/>
          <p:nvPr/>
        </p:nvSpPr>
        <p:spPr bwMode="auto">
          <a:xfrm>
            <a:off x="352058" y="4780223"/>
            <a:ext cx="2969310" cy="497316"/>
          </a:xfrm>
          <a:prstGeom prst="rect">
            <a:avLst/>
          </a:prstGeom>
          <a:noFill/>
          <a:ln>
            <a:noFill/>
          </a:ln>
        </p:spPr>
        <p:txBody>
          <a:bodyPr wrap="square" rtlCol="0">
            <a:spAutoFit/>
          </a:bodyPr>
          <a:lstStyle/>
          <a:p>
            <a:pPr algn="just">
              <a:lnSpc>
                <a:spcPct val="120000"/>
              </a:lnSpc>
              <a:spcBef>
                <a:spcPts val="1400"/>
              </a:spcBef>
            </a:pPr>
            <a:r>
              <a:rPr lang="zh-CN" altLang="en-US" sz="2400" dirty="0"/>
              <a:t>若干量的其他商品</a:t>
            </a:r>
            <a:r>
              <a:rPr lang="en-US" altLang="zh-CN" sz="2400" dirty="0"/>
              <a:t>=</a:t>
            </a:r>
            <a:endParaRPr lang="zh-CN" altLang="en-US" sz="2400" dirty="0"/>
          </a:p>
        </p:txBody>
      </p:sp>
      <p:sp>
        <p:nvSpPr>
          <p:cNvPr id="11" name="右大括号 10">
            <a:extLst>
              <a:ext uri="{FF2B5EF4-FFF2-40B4-BE49-F238E27FC236}">
                <a16:creationId xmlns:a16="http://schemas.microsoft.com/office/drawing/2014/main" id="{8C200A56-211F-4202-868B-4EF167E0E604}"/>
              </a:ext>
            </a:extLst>
          </p:cNvPr>
          <p:cNvSpPr/>
          <p:nvPr/>
        </p:nvSpPr>
        <p:spPr>
          <a:xfrm>
            <a:off x="3226220" y="2509457"/>
            <a:ext cx="289140" cy="2672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998920D-4663-46FA-90F0-0159E3495DCE}"/>
              </a:ext>
            </a:extLst>
          </p:cNvPr>
          <p:cNvSpPr txBox="1"/>
          <p:nvPr/>
        </p:nvSpPr>
        <p:spPr bwMode="auto">
          <a:xfrm>
            <a:off x="5422851" y="2509457"/>
            <a:ext cx="3253789" cy="2776914"/>
          </a:xfrm>
          <a:prstGeom prst="rect">
            <a:avLst/>
          </a:prstGeom>
          <a:noFill/>
          <a:ln>
            <a:noFill/>
          </a:ln>
        </p:spPr>
        <p:txBody>
          <a:bodyPr wrap="square" rtlCol="0">
            <a:spAutoFit/>
          </a:bodyPr>
          <a:lstStyle/>
          <a:p>
            <a:pPr algn="just">
              <a:lnSpc>
                <a:spcPct val="120000"/>
              </a:lnSpc>
              <a:spcBef>
                <a:spcPts val="1400"/>
              </a:spcBef>
            </a:pPr>
            <a:r>
              <a:rPr lang="zh-CN" altLang="en-US" sz="2400" dirty="0"/>
              <a:t>商品金充当货币是商品交换长期发展的结果；</a:t>
            </a:r>
            <a:endParaRPr lang="en-US" altLang="zh-CN" sz="2400" dirty="0"/>
          </a:p>
          <a:p>
            <a:pPr algn="just">
              <a:lnSpc>
                <a:spcPct val="120000"/>
              </a:lnSpc>
              <a:spcBef>
                <a:spcPts val="1400"/>
              </a:spcBef>
            </a:pPr>
            <a:r>
              <a:rPr lang="zh-CN" altLang="en-US" sz="1600" dirty="0">
                <a:latin typeface="楷体" panose="02010609060101010101" pitchFamily="49" charset="-122"/>
                <a:ea typeface="楷体" panose="02010609060101010101" pitchFamily="49" charset="-122"/>
              </a:rPr>
              <a:t>金银特点：</a:t>
            </a:r>
            <a:r>
              <a:rPr lang="zh-CN" altLang="zh-CN" sz="1600" dirty="0">
                <a:latin typeface="楷体" panose="02010609060101010101" pitchFamily="49" charset="-122"/>
                <a:ea typeface="楷体" panose="02010609060101010101" pitchFamily="49" charset="-122"/>
              </a:rPr>
              <a:t>同质性、易分割，不变质，体积小而价值大，便于携带</a:t>
            </a:r>
            <a:endParaRPr lang="en-US" altLang="zh-CN" sz="1600" dirty="0">
              <a:latin typeface="楷体" panose="02010609060101010101" pitchFamily="49" charset="-122"/>
              <a:ea typeface="楷体" panose="02010609060101010101" pitchFamily="49" charset="-122"/>
            </a:endParaRPr>
          </a:p>
          <a:p>
            <a:pPr algn="just">
              <a:lnSpc>
                <a:spcPct val="120000"/>
              </a:lnSpc>
              <a:spcBef>
                <a:spcPts val="1400"/>
              </a:spcBef>
            </a:pPr>
            <a:r>
              <a:rPr lang="zh-CN" altLang="en-US" sz="2400" dirty="0"/>
              <a:t>价格是商品价值的货币表现。</a:t>
            </a:r>
          </a:p>
        </p:txBody>
      </p:sp>
      <p:sp>
        <p:nvSpPr>
          <p:cNvPr id="13" name="文本框 12">
            <a:extLst>
              <a:ext uri="{FF2B5EF4-FFF2-40B4-BE49-F238E27FC236}">
                <a16:creationId xmlns:a16="http://schemas.microsoft.com/office/drawing/2014/main" id="{CEB373E9-8C4B-42CD-ABB8-135784D50133}"/>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Tree>
    <p:extLst>
      <p:ext uri="{BB962C8B-B14F-4D97-AF65-F5344CB8AC3E}">
        <p14:creationId xmlns:p14="http://schemas.microsoft.com/office/powerpoint/2010/main" val="17677020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y6">
            <a:extLst>
              <a:ext uri="{FF2B5EF4-FFF2-40B4-BE49-F238E27FC236}">
                <a16:creationId xmlns:a16="http://schemas.microsoft.com/office/drawing/2014/main" id="{7D7E39A1-719C-407A-A257-16C826E9A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620713"/>
            <a:ext cx="1524000" cy="1204912"/>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48131" name="Picture 3">
            <a:extLst>
              <a:ext uri="{FF2B5EF4-FFF2-40B4-BE49-F238E27FC236}">
                <a16:creationId xmlns:a16="http://schemas.microsoft.com/office/drawing/2014/main" id="{091776E6-1AC3-47AB-A2B1-0B6C1310F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905000"/>
            <a:ext cx="1547813" cy="1236663"/>
          </a:xfrm>
          <a:prstGeom prst="rect">
            <a:avLst/>
          </a:prstGeom>
          <a:noFill/>
          <a:ln w="12700">
            <a:solidFill>
              <a:srgbClr val="FF9900"/>
            </a:solidFill>
            <a:miter lim="800000"/>
            <a:headEnd/>
            <a:tailEnd/>
          </a:ln>
          <a:extLst>
            <a:ext uri="{909E8E84-426E-40DD-AFC4-6F175D3DCCD1}">
              <a14:hiddenFill xmlns:a14="http://schemas.microsoft.com/office/drawing/2010/main">
                <a:solidFill>
                  <a:srgbClr val="FFFFFF"/>
                </a:solidFill>
              </a14:hiddenFill>
            </a:ext>
          </a:extLst>
        </p:spPr>
      </p:pic>
      <p:pic>
        <p:nvPicPr>
          <p:cNvPr id="48132" name="Picture 4">
            <a:extLst>
              <a:ext uri="{FF2B5EF4-FFF2-40B4-BE49-F238E27FC236}">
                <a16:creationId xmlns:a16="http://schemas.microsoft.com/office/drawing/2014/main" id="{D985B711-8CB9-4F60-ABB1-F376F64F0F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2263" y="949326"/>
            <a:ext cx="1752600" cy="1257300"/>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48133" name="Picture 5">
            <a:extLst>
              <a:ext uri="{FF2B5EF4-FFF2-40B4-BE49-F238E27FC236}">
                <a16:creationId xmlns:a16="http://schemas.microsoft.com/office/drawing/2014/main" id="{D5BCFE37-3233-4B43-BFE9-19E0179D9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2205038"/>
            <a:ext cx="1524000" cy="762000"/>
          </a:xfrm>
          <a:prstGeom prst="rect">
            <a:avLst/>
          </a:prstGeom>
          <a:noFill/>
          <a:ln w="12700">
            <a:solidFill>
              <a:srgbClr val="FF0066"/>
            </a:solidFill>
            <a:miter lim="800000"/>
            <a:headEnd/>
            <a:tailEnd/>
          </a:ln>
          <a:extLst>
            <a:ext uri="{909E8E84-426E-40DD-AFC4-6F175D3DCCD1}">
              <a14:hiddenFill xmlns:a14="http://schemas.microsoft.com/office/drawing/2010/main">
                <a:solidFill>
                  <a:srgbClr val="FFFFFF"/>
                </a:solidFill>
              </a14:hiddenFill>
            </a:ext>
          </a:extLst>
        </p:spPr>
      </p:pic>
      <p:pic>
        <p:nvPicPr>
          <p:cNvPr id="48134" name="Picture 6">
            <a:extLst>
              <a:ext uri="{FF2B5EF4-FFF2-40B4-BE49-F238E27FC236}">
                <a16:creationId xmlns:a16="http://schemas.microsoft.com/office/drawing/2014/main" id="{58BEB2BC-1ED3-4787-9D19-847F0295E7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1725" y="3141663"/>
            <a:ext cx="1524000" cy="7667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8135" name="Picture 7">
            <a:extLst>
              <a:ext uri="{FF2B5EF4-FFF2-40B4-BE49-F238E27FC236}">
                <a16:creationId xmlns:a16="http://schemas.microsoft.com/office/drawing/2014/main" id="{E8423BBD-7E81-4F92-801D-F235EE32C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1725" y="4076700"/>
            <a:ext cx="914400" cy="914400"/>
          </a:xfrm>
          <a:prstGeom prst="rect">
            <a:avLst/>
          </a:prstGeom>
          <a:noFill/>
          <a:ln w="12700">
            <a:solidFill>
              <a:srgbClr val="FFFFCC"/>
            </a:solidFill>
            <a:miter lim="800000"/>
            <a:headEnd/>
            <a:tailEnd/>
          </a:ln>
          <a:extLst>
            <a:ext uri="{909E8E84-426E-40DD-AFC4-6F175D3DCCD1}">
              <a14:hiddenFill xmlns:a14="http://schemas.microsoft.com/office/drawing/2010/main">
                <a:solidFill>
                  <a:srgbClr val="FFFFFF"/>
                </a:solidFill>
              </a14:hiddenFill>
            </a:ext>
          </a:extLst>
        </p:spPr>
      </p:pic>
      <p:pic>
        <p:nvPicPr>
          <p:cNvPr id="48136" name="Picture 8">
            <a:extLst>
              <a:ext uri="{FF2B5EF4-FFF2-40B4-BE49-F238E27FC236}">
                <a16:creationId xmlns:a16="http://schemas.microsoft.com/office/drawing/2014/main" id="{8B7620B1-EA01-4AE9-B830-3EC4B34692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6825" y="5300663"/>
            <a:ext cx="22098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pic>
      <p:pic>
        <p:nvPicPr>
          <p:cNvPr id="48137" name="Picture 9">
            <a:extLst>
              <a:ext uri="{FF2B5EF4-FFF2-40B4-BE49-F238E27FC236}">
                <a16:creationId xmlns:a16="http://schemas.microsoft.com/office/drawing/2014/main" id="{2C3C77F5-91E0-43EE-89B0-BD43E07136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0000" y="5556442"/>
            <a:ext cx="11430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pic>
      <p:sp>
        <p:nvSpPr>
          <p:cNvPr id="48138" name="Text Box 10">
            <a:extLst>
              <a:ext uri="{FF2B5EF4-FFF2-40B4-BE49-F238E27FC236}">
                <a16:creationId xmlns:a16="http://schemas.microsoft.com/office/drawing/2014/main" id="{700EF33C-6C83-4C6B-BF12-BB7217558660}"/>
              </a:ext>
            </a:extLst>
          </p:cNvPr>
          <p:cNvSpPr txBox="1">
            <a:spLocks noChangeArrowheads="1"/>
          </p:cNvSpPr>
          <p:nvPr/>
        </p:nvSpPr>
        <p:spPr bwMode="auto">
          <a:xfrm>
            <a:off x="827088" y="3573463"/>
            <a:ext cx="40322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5500" b="1">
                <a:solidFill>
                  <a:srgbClr val="FF9900"/>
                </a:solidFill>
                <a:latin typeface="Times New Roman" panose="02020603050405020304" pitchFamily="18" charset="0"/>
                <a:ea typeface="华文新魏" panose="02010800040101010101" pitchFamily="2" charset="-122"/>
              </a:rPr>
              <a:t>货币演变史</a:t>
            </a:r>
          </a:p>
        </p:txBody>
      </p:sp>
      <p:sp>
        <p:nvSpPr>
          <p:cNvPr id="48139" name="Text Box 11">
            <a:extLst>
              <a:ext uri="{FF2B5EF4-FFF2-40B4-BE49-F238E27FC236}">
                <a16:creationId xmlns:a16="http://schemas.microsoft.com/office/drawing/2014/main" id="{AB5A1B23-49EE-4233-B814-5E28905A9CF7}"/>
              </a:ext>
            </a:extLst>
          </p:cNvPr>
          <p:cNvSpPr txBox="1">
            <a:spLocks noChangeArrowheads="1"/>
          </p:cNvSpPr>
          <p:nvPr/>
        </p:nvSpPr>
        <p:spPr bwMode="auto">
          <a:xfrm>
            <a:off x="0" y="990600"/>
            <a:ext cx="838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200" b="1">
                <a:solidFill>
                  <a:srgbClr val="000099"/>
                </a:solidFill>
                <a:latin typeface="Times New Roman" panose="02020603050405020304" pitchFamily="18" charset="0"/>
                <a:ea typeface="华文新魏" panose="02010800040101010101" pitchFamily="2" charset="-122"/>
              </a:rPr>
              <a:t>绵羊</a:t>
            </a:r>
          </a:p>
        </p:txBody>
      </p:sp>
      <p:sp>
        <p:nvSpPr>
          <p:cNvPr id="48140" name="Text Box 12">
            <a:extLst>
              <a:ext uri="{FF2B5EF4-FFF2-40B4-BE49-F238E27FC236}">
                <a16:creationId xmlns:a16="http://schemas.microsoft.com/office/drawing/2014/main" id="{0AB38094-2D8A-41CB-B400-569D8D31AB02}"/>
              </a:ext>
            </a:extLst>
          </p:cNvPr>
          <p:cNvSpPr txBox="1">
            <a:spLocks noChangeArrowheads="1"/>
          </p:cNvSpPr>
          <p:nvPr/>
        </p:nvSpPr>
        <p:spPr bwMode="auto">
          <a:xfrm>
            <a:off x="0" y="2286000"/>
            <a:ext cx="838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200" b="1">
                <a:solidFill>
                  <a:srgbClr val="000099"/>
                </a:solidFill>
                <a:latin typeface="Times New Roman" panose="02020603050405020304" pitchFamily="18" charset="0"/>
                <a:ea typeface="华文新魏" panose="02010800040101010101" pitchFamily="2" charset="-122"/>
              </a:rPr>
              <a:t>贝壳</a:t>
            </a:r>
          </a:p>
        </p:txBody>
      </p:sp>
      <p:sp>
        <p:nvSpPr>
          <p:cNvPr id="48141" name="AutoShape 13">
            <a:extLst>
              <a:ext uri="{FF2B5EF4-FFF2-40B4-BE49-F238E27FC236}">
                <a16:creationId xmlns:a16="http://schemas.microsoft.com/office/drawing/2014/main" id="{DD8C66B4-A99D-41E7-8EF1-D8C7D5133EDE}"/>
              </a:ext>
            </a:extLst>
          </p:cNvPr>
          <p:cNvSpPr>
            <a:spLocks/>
          </p:cNvSpPr>
          <p:nvPr/>
        </p:nvSpPr>
        <p:spPr bwMode="auto">
          <a:xfrm>
            <a:off x="2438400" y="1066800"/>
            <a:ext cx="76200" cy="1371600"/>
          </a:xfrm>
          <a:prstGeom prst="rightBrace">
            <a:avLst>
              <a:gd name="adj1" fmla="val 150000"/>
              <a:gd name="adj2" fmla="val 50792"/>
            </a:avLst>
          </a:prstGeom>
          <a:noFill/>
          <a:ln w="12700">
            <a:solidFill>
              <a:srgbClr val="FFFFCC"/>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8142" name="Text Box 14">
            <a:extLst>
              <a:ext uri="{FF2B5EF4-FFF2-40B4-BE49-F238E27FC236}">
                <a16:creationId xmlns:a16="http://schemas.microsoft.com/office/drawing/2014/main" id="{CEAEF1C4-8024-484B-AB91-0F3E799A3A60}"/>
              </a:ext>
            </a:extLst>
          </p:cNvPr>
          <p:cNvSpPr txBox="1">
            <a:spLocks noChangeArrowheads="1"/>
          </p:cNvSpPr>
          <p:nvPr/>
        </p:nvSpPr>
        <p:spPr bwMode="auto">
          <a:xfrm>
            <a:off x="2514600" y="1524000"/>
            <a:ext cx="1752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200" b="1">
                <a:solidFill>
                  <a:srgbClr val="000099"/>
                </a:solidFill>
                <a:latin typeface="Times New Roman" panose="02020603050405020304" pitchFamily="18" charset="0"/>
                <a:ea typeface="华文新魏" panose="02010800040101010101" pitchFamily="2" charset="-122"/>
              </a:rPr>
              <a:t>一般等价物</a:t>
            </a:r>
          </a:p>
        </p:txBody>
      </p:sp>
      <p:sp>
        <p:nvSpPr>
          <p:cNvPr id="48143" name="Line 15">
            <a:extLst>
              <a:ext uri="{FF2B5EF4-FFF2-40B4-BE49-F238E27FC236}">
                <a16:creationId xmlns:a16="http://schemas.microsoft.com/office/drawing/2014/main" id="{F7EEBB77-2D8E-4E0D-A81A-CA7214A82A7F}"/>
              </a:ext>
            </a:extLst>
          </p:cNvPr>
          <p:cNvSpPr>
            <a:spLocks noChangeShapeType="1"/>
          </p:cNvSpPr>
          <p:nvPr/>
        </p:nvSpPr>
        <p:spPr bwMode="auto">
          <a:xfrm flipV="1">
            <a:off x="4067175" y="1752600"/>
            <a:ext cx="581025" cy="2063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8144" name="Text Box 16">
            <a:extLst>
              <a:ext uri="{FF2B5EF4-FFF2-40B4-BE49-F238E27FC236}">
                <a16:creationId xmlns:a16="http://schemas.microsoft.com/office/drawing/2014/main" id="{0AFD49B6-B709-4A93-A009-08922CA2C29C}"/>
              </a:ext>
            </a:extLst>
          </p:cNvPr>
          <p:cNvSpPr txBox="1">
            <a:spLocks noChangeArrowheads="1"/>
          </p:cNvSpPr>
          <p:nvPr/>
        </p:nvSpPr>
        <p:spPr bwMode="auto">
          <a:xfrm>
            <a:off x="4572000" y="1524000"/>
            <a:ext cx="838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200" b="1">
                <a:solidFill>
                  <a:srgbClr val="000099"/>
                </a:solidFill>
                <a:latin typeface="Times New Roman" panose="02020603050405020304" pitchFamily="18" charset="0"/>
                <a:ea typeface="华文新魏" panose="02010800040101010101" pitchFamily="2" charset="-122"/>
              </a:rPr>
              <a:t>黄金</a:t>
            </a:r>
          </a:p>
        </p:txBody>
      </p:sp>
      <p:sp>
        <p:nvSpPr>
          <p:cNvPr id="48145" name="Line 17">
            <a:extLst>
              <a:ext uri="{FF2B5EF4-FFF2-40B4-BE49-F238E27FC236}">
                <a16:creationId xmlns:a16="http://schemas.microsoft.com/office/drawing/2014/main" id="{09C2D44E-73D1-4AD0-BE51-1F2A7E4D4366}"/>
              </a:ext>
            </a:extLst>
          </p:cNvPr>
          <p:cNvSpPr>
            <a:spLocks noChangeShapeType="1"/>
          </p:cNvSpPr>
          <p:nvPr/>
        </p:nvSpPr>
        <p:spPr bwMode="auto">
          <a:xfrm>
            <a:off x="5219700" y="1989138"/>
            <a:ext cx="936625" cy="129698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8146" name="Line 18">
            <a:extLst>
              <a:ext uri="{FF2B5EF4-FFF2-40B4-BE49-F238E27FC236}">
                <a16:creationId xmlns:a16="http://schemas.microsoft.com/office/drawing/2014/main" id="{B5F83835-E636-4FA7-9180-568221BA4F78}"/>
              </a:ext>
            </a:extLst>
          </p:cNvPr>
          <p:cNvSpPr>
            <a:spLocks noChangeShapeType="1"/>
          </p:cNvSpPr>
          <p:nvPr/>
        </p:nvSpPr>
        <p:spPr bwMode="auto">
          <a:xfrm flipH="1">
            <a:off x="5105400" y="3860800"/>
            <a:ext cx="979488" cy="1244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8147" name="Text Box 19">
            <a:extLst>
              <a:ext uri="{FF2B5EF4-FFF2-40B4-BE49-F238E27FC236}">
                <a16:creationId xmlns:a16="http://schemas.microsoft.com/office/drawing/2014/main" id="{24C3293B-9962-44D7-B091-7E4985F89DCE}"/>
              </a:ext>
            </a:extLst>
          </p:cNvPr>
          <p:cNvSpPr txBox="1">
            <a:spLocks noChangeArrowheads="1"/>
          </p:cNvSpPr>
          <p:nvPr/>
        </p:nvSpPr>
        <p:spPr bwMode="auto">
          <a:xfrm>
            <a:off x="5940425" y="3357563"/>
            <a:ext cx="8382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200" b="1">
                <a:solidFill>
                  <a:srgbClr val="000099"/>
                </a:solidFill>
                <a:latin typeface="Times New Roman" panose="02020603050405020304" pitchFamily="18" charset="0"/>
                <a:ea typeface="华文新魏" panose="02010800040101010101" pitchFamily="2" charset="-122"/>
              </a:rPr>
              <a:t>铸币</a:t>
            </a:r>
          </a:p>
        </p:txBody>
      </p:sp>
      <p:sp>
        <p:nvSpPr>
          <p:cNvPr id="48148" name="AutoShape 20">
            <a:extLst>
              <a:ext uri="{FF2B5EF4-FFF2-40B4-BE49-F238E27FC236}">
                <a16:creationId xmlns:a16="http://schemas.microsoft.com/office/drawing/2014/main" id="{06594F87-505E-403D-A06D-D678F33E2251}"/>
              </a:ext>
            </a:extLst>
          </p:cNvPr>
          <p:cNvSpPr>
            <a:spLocks/>
          </p:cNvSpPr>
          <p:nvPr/>
        </p:nvSpPr>
        <p:spPr bwMode="auto">
          <a:xfrm>
            <a:off x="6629400" y="2743200"/>
            <a:ext cx="228600" cy="1676400"/>
          </a:xfrm>
          <a:prstGeom prst="leftBrace">
            <a:avLst>
              <a:gd name="adj1" fmla="val 61111"/>
              <a:gd name="adj2" fmla="val 50000"/>
            </a:avLst>
          </a:prstGeom>
          <a:noFill/>
          <a:ln w="63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8149" name="Text Box 21">
            <a:extLst>
              <a:ext uri="{FF2B5EF4-FFF2-40B4-BE49-F238E27FC236}">
                <a16:creationId xmlns:a16="http://schemas.microsoft.com/office/drawing/2014/main" id="{4B227776-AE3D-4983-988E-454E68569FA5}"/>
              </a:ext>
            </a:extLst>
          </p:cNvPr>
          <p:cNvSpPr txBox="1">
            <a:spLocks noChangeArrowheads="1"/>
          </p:cNvSpPr>
          <p:nvPr/>
        </p:nvSpPr>
        <p:spPr bwMode="auto">
          <a:xfrm>
            <a:off x="6781800" y="2590800"/>
            <a:ext cx="838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200" b="1">
                <a:solidFill>
                  <a:srgbClr val="000099"/>
                </a:solidFill>
                <a:latin typeface="Times New Roman" panose="02020603050405020304" pitchFamily="18" charset="0"/>
                <a:ea typeface="华文新魏" panose="02010800040101010101" pitchFamily="2" charset="-122"/>
              </a:rPr>
              <a:t>金币</a:t>
            </a:r>
          </a:p>
        </p:txBody>
      </p:sp>
      <p:sp>
        <p:nvSpPr>
          <p:cNvPr id="48150" name="Text Box 22">
            <a:extLst>
              <a:ext uri="{FF2B5EF4-FFF2-40B4-BE49-F238E27FC236}">
                <a16:creationId xmlns:a16="http://schemas.microsoft.com/office/drawing/2014/main" id="{40F990BB-8CD3-42F2-8548-76FA30E4CE43}"/>
              </a:ext>
            </a:extLst>
          </p:cNvPr>
          <p:cNvSpPr txBox="1">
            <a:spLocks noChangeArrowheads="1"/>
          </p:cNvSpPr>
          <p:nvPr/>
        </p:nvSpPr>
        <p:spPr bwMode="auto">
          <a:xfrm>
            <a:off x="6781800" y="3352800"/>
            <a:ext cx="838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200" b="1">
                <a:solidFill>
                  <a:srgbClr val="000099"/>
                </a:solidFill>
                <a:latin typeface="Times New Roman" panose="02020603050405020304" pitchFamily="18" charset="0"/>
                <a:ea typeface="华文新魏" panose="02010800040101010101" pitchFamily="2" charset="-122"/>
              </a:rPr>
              <a:t>银币</a:t>
            </a:r>
          </a:p>
        </p:txBody>
      </p:sp>
      <p:sp>
        <p:nvSpPr>
          <p:cNvPr id="48151" name="Text Box 23">
            <a:extLst>
              <a:ext uri="{FF2B5EF4-FFF2-40B4-BE49-F238E27FC236}">
                <a16:creationId xmlns:a16="http://schemas.microsoft.com/office/drawing/2014/main" id="{C9969565-AEA3-4943-B033-B61D1EEEBD2A}"/>
              </a:ext>
            </a:extLst>
          </p:cNvPr>
          <p:cNvSpPr txBox="1">
            <a:spLocks noChangeArrowheads="1"/>
          </p:cNvSpPr>
          <p:nvPr/>
        </p:nvSpPr>
        <p:spPr bwMode="auto">
          <a:xfrm>
            <a:off x="6781800" y="4191000"/>
            <a:ext cx="838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200" b="1">
                <a:solidFill>
                  <a:srgbClr val="000099"/>
                </a:solidFill>
                <a:latin typeface="Times New Roman" panose="02020603050405020304" pitchFamily="18" charset="0"/>
                <a:ea typeface="华文新魏" panose="02010800040101010101" pitchFamily="2" charset="-122"/>
              </a:rPr>
              <a:t>铜币</a:t>
            </a:r>
          </a:p>
        </p:txBody>
      </p:sp>
      <p:sp>
        <p:nvSpPr>
          <p:cNvPr id="48152" name="Text Box 24">
            <a:extLst>
              <a:ext uri="{FF2B5EF4-FFF2-40B4-BE49-F238E27FC236}">
                <a16:creationId xmlns:a16="http://schemas.microsoft.com/office/drawing/2014/main" id="{093747A6-1873-4335-8AA9-0EA18C729B4B}"/>
              </a:ext>
            </a:extLst>
          </p:cNvPr>
          <p:cNvSpPr txBox="1">
            <a:spLocks noChangeArrowheads="1"/>
          </p:cNvSpPr>
          <p:nvPr/>
        </p:nvSpPr>
        <p:spPr bwMode="auto">
          <a:xfrm>
            <a:off x="4356100" y="5084763"/>
            <a:ext cx="8382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200" b="1">
                <a:solidFill>
                  <a:srgbClr val="000099"/>
                </a:solidFill>
                <a:latin typeface="Times New Roman" panose="02020603050405020304" pitchFamily="18" charset="0"/>
                <a:ea typeface="华文新魏" panose="02010800040101010101" pitchFamily="2" charset="-122"/>
              </a:rPr>
              <a:t>纸币</a:t>
            </a:r>
          </a:p>
        </p:txBody>
      </p:sp>
      <p:sp>
        <p:nvSpPr>
          <p:cNvPr id="48153" name="Line 25">
            <a:extLst>
              <a:ext uri="{FF2B5EF4-FFF2-40B4-BE49-F238E27FC236}">
                <a16:creationId xmlns:a16="http://schemas.microsoft.com/office/drawing/2014/main" id="{7987F56C-67BE-460F-A32D-F487408457C3}"/>
              </a:ext>
            </a:extLst>
          </p:cNvPr>
          <p:cNvSpPr>
            <a:spLocks noChangeShapeType="1"/>
          </p:cNvSpPr>
          <p:nvPr/>
        </p:nvSpPr>
        <p:spPr bwMode="auto">
          <a:xfrm flipH="1">
            <a:off x="3657600" y="5300664"/>
            <a:ext cx="635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48154" name="Text Box 26">
            <a:extLst>
              <a:ext uri="{FF2B5EF4-FFF2-40B4-BE49-F238E27FC236}">
                <a16:creationId xmlns:a16="http://schemas.microsoft.com/office/drawing/2014/main" id="{43092C3C-6803-4EAF-BE51-5D1C7E84AEC7}"/>
              </a:ext>
            </a:extLst>
          </p:cNvPr>
          <p:cNvSpPr txBox="1">
            <a:spLocks noChangeArrowheads="1"/>
          </p:cNvSpPr>
          <p:nvPr/>
        </p:nvSpPr>
        <p:spPr bwMode="auto">
          <a:xfrm>
            <a:off x="2398712" y="5105400"/>
            <a:ext cx="1600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200" b="1" dirty="0">
                <a:solidFill>
                  <a:srgbClr val="000099"/>
                </a:solidFill>
                <a:latin typeface="Times New Roman" panose="02020603050405020304" pitchFamily="18" charset="0"/>
                <a:ea typeface="华文新魏" panose="02010800040101010101" pitchFamily="2" charset="-122"/>
              </a:rPr>
              <a:t>电子货币</a:t>
            </a:r>
          </a:p>
        </p:txBody>
      </p:sp>
      <p:sp>
        <p:nvSpPr>
          <p:cNvPr id="27" name="Line 25">
            <a:extLst>
              <a:ext uri="{FF2B5EF4-FFF2-40B4-BE49-F238E27FC236}">
                <a16:creationId xmlns:a16="http://schemas.microsoft.com/office/drawing/2014/main" id="{9C30430F-1EC2-47B9-9335-BE2D2E752DF2}"/>
              </a:ext>
            </a:extLst>
          </p:cNvPr>
          <p:cNvSpPr>
            <a:spLocks noChangeShapeType="1"/>
          </p:cNvSpPr>
          <p:nvPr/>
        </p:nvSpPr>
        <p:spPr bwMode="auto">
          <a:xfrm flipH="1">
            <a:off x="1879600" y="5300663"/>
            <a:ext cx="635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8" name="Text Box 26">
            <a:extLst>
              <a:ext uri="{FF2B5EF4-FFF2-40B4-BE49-F238E27FC236}">
                <a16:creationId xmlns:a16="http://schemas.microsoft.com/office/drawing/2014/main" id="{418FE460-D1B7-4B3C-86DC-27A4CB992315}"/>
              </a:ext>
            </a:extLst>
          </p:cNvPr>
          <p:cNvSpPr txBox="1">
            <a:spLocks noChangeArrowheads="1"/>
          </p:cNvSpPr>
          <p:nvPr/>
        </p:nvSpPr>
        <p:spPr bwMode="auto">
          <a:xfrm>
            <a:off x="547688" y="5084763"/>
            <a:ext cx="130651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wrap="squar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200" b="1" dirty="0">
                <a:solidFill>
                  <a:srgbClr val="000099"/>
                </a:solidFill>
                <a:latin typeface="Times New Roman" panose="02020603050405020304" pitchFamily="18" charset="0"/>
                <a:ea typeface="华文新魏" panose="02010800040101010101" pitchFamily="2" charset="-122"/>
              </a:rPr>
              <a:t>数字货币</a:t>
            </a:r>
          </a:p>
        </p:txBody>
      </p:sp>
      <p:pic>
        <p:nvPicPr>
          <p:cNvPr id="2" name="图片 1">
            <a:extLst>
              <a:ext uri="{FF2B5EF4-FFF2-40B4-BE49-F238E27FC236}">
                <a16:creationId xmlns:a16="http://schemas.microsoft.com/office/drawing/2014/main" id="{FFAE76C0-1F8D-4926-8598-D75DDC432915}"/>
              </a:ext>
            </a:extLst>
          </p:cNvPr>
          <p:cNvPicPr>
            <a:picLocks noChangeAspect="1"/>
          </p:cNvPicPr>
          <p:nvPr/>
        </p:nvPicPr>
        <p:blipFill>
          <a:blip r:embed="rId11"/>
          <a:stretch>
            <a:fillRect/>
          </a:stretch>
        </p:blipFill>
        <p:spPr>
          <a:xfrm>
            <a:off x="583467" y="5549900"/>
            <a:ext cx="1235808" cy="687387"/>
          </a:xfrm>
          <a:prstGeom prst="rect">
            <a:avLst/>
          </a:prstGeom>
        </p:spPr>
      </p:pic>
      <p:sp>
        <p:nvSpPr>
          <p:cNvPr id="30" name="文本框 29">
            <a:extLst>
              <a:ext uri="{FF2B5EF4-FFF2-40B4-BE49-F238E27FC236}">
                <a16:creationId xmlns:a16="http://schemas.microsoft.com/office/drawing/2014/main" id="{FBD34141-E6A8-4C50-9B2A-022AD97643A5}"/>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15">
            <a:extLst>
              <a:ext uri="{FF2B5EF4-FFF2-40B4-BE49-F238E27FC236}">
                <a16:creationId xmlns:a16="http://schemas.microsoft.com/office/drawing/2014/main" id="{6F572F09-D8DD-4CAE-AEA3-4E07A53DE867}"/>
              </a:ext>
            </a:extLst>
          </p:cNvPr>
          <p:cNvSpPr/>
          <p:nvPr/>
        </p:nvSpPr>
        <p:spPr bwMode="auto">
          <a:xfrm>
            <a:off x="365125" y="1322388"/>
            <a:ext cx="2701925"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货币及其职能</a:t>
            </a:r>
          </a:p>
        </p:txBody>
      </p:sp>
      <p:grpSp>
        <p:nvGrpSpPr>
          <p:cNvPr id="16387" name="组合 1">
            <a:extLst>
              <a:ext uri="{FF2B5EF4-FFF2-40B4-BE49-F238E27FC236}">
                <a16:creationId xmlns:a16="http://schemas.microsoft.com/office/drawing/2014/main" id="{B857D5E3-03AF-42D6-8348-32B31F401C7E}"/>
              </a:ext>
            </a:extLst>
          </p:cNvPr>
          <p:cNvGrpSpPr>
            <a:grpSpLocks/>
          </p:cNvGrpSpPr>
          <p:nvPr/>
        </p:nvGrpSpPr>
        <p:grpSpPr bwMode="auto">
          <a:xfrm>
            <a:off x="1882775" y="1423988"/>
            <a:ext cx="5378450" cy="4679950"/>
            <a:chOff x="1716101" y="1424404"/>
            <a:chExt cx="5377462" cy="4679371"/>
          </a:xfrm>
        </p:grpSpPr>
        <p:sp>
          <p:nvSpPr>
            <p:cNvPr id="23" name="任意多边形 22">
              <a:extLst>
                <a:ext uri="{FF2B5EF4-FFF2-40B4-BE49-F238E27FC236}">
                  <a16:creationId xmlns:a16="http://schemas.microsoft.com/office/drawing/2014/main" id="{FDDF00C6-E64B-4DCE-8280-0A7947821B4B}"/>
                </a:ext>
              </a:extLst>
            </p:cNvPr>
            <p:cNvSpPr/>
            <p:nvPr/>
          </p:nvSpPr>
          <p:spPr>
            <a:xfrm rot="1080000">
              <a:off x="3004914" y="3540279"/>
              <a:ext cx="592029" cy="333334"/>
            </a:xfrm>
            <a:custGeom>
              <a:avLst/>
              <a:gdLst>
                <a:gd name="connsiteX0" fmla="*/ 0 w 96402"/>
                <a:gd name="connsiteY0" fmla="*/ 17266 h 34532"/>
                <a:gd name="connsiteX1" fmla="*/ 96402 w 96402"/>
                <a:gd name="connsiteY1" fmla="*/ 17266 h 34532"/>
              </a:gdLst>
              <a:ahLst/>
              <a:cxnLst>
                <a:cxn ang="0">
                  <a:pos x="connsiteX0" y="connsiteY0"/>
                </a:cxn>
                <a:cxn ang="0">
                  <a:pos x="connsiteX1" y="connsiteY1"/>
                </a:cxn>
              </a:cxnLst>
              <a:rect l="l" t="t" r="r" b="b"/>
              <a:pathLst>
                <a:path w="96402" h="34532">
                  <a:moveTo>
                    <a:pt x="96402" y="17266"/>
                  </a:moveTo>
                  <a:lnTo>
                    <a:pt x="0" y="1726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58491" tIns="14856" rIns="58491" bIns="14856" spcCol="1270" anchor="ctr"/>
            <a:lstStyle/>
            <a:p>
              <a:pPr algn="ctr" defTabSz="800100">
                <a:lnSpc>
                  <a:spcPct val="90000"/>
                </a:lnSpc>
                <a:spcAft>
                  <a:spcPct val="35000"/>
                </a:spcAft>
                <a:defRPr/>
              </a:pPr>
              <a:endParaRPr lang="zh-CN" altLang="en-US" sz="2000">
                <a:solidFill>
                  <a:schemeClr val="bg1"/>
                </a:solidFill>
                <a:latin typeface="+mj-ea"/>
                <a:ea typeface="+mj-ea"/>
              </a:endParaRPr>
            </a:p>
          </p:txBody>
        </p:sp>
        <p:sp>
          <p:nvSpPr>
            <p:cNvPr id="17" name="任意多边形 16">
              <a:extLst>
                <a:ext uri="{FF2B5EF4-FFF2-40B4-BE49-F238E27FC236}">
                  <a16:creationId xmlns:a16="http://schemas.microsoft.com/office/drawing/2014/main" id="{46D6A7D3-E192-4D86-A89D-9A4F26DB2816}"/>
                </a:ext>
              </a:extLst>
            </p:cNvPr>
            <p:cNvSpPr/>
            <p:nvPr/>
          </p:nvSpPr>
          <p:spPr>
            <a:xfrm rot="20520000">
              <a:off x="5219070" y="3633931"/>
              <a:ext cx="560284" cy="100000"/>
            </a:xfrm>
            <a:custGeom>
              <a:avLst/>
              <a:gdLst>
                <a:gd name="connsiteX0" fmla="*/ 0 w 96402"/>
                <a:gd name="connsiteY0" fmla="*/ 17266 h 34532"/>
                <a:gd name="connsiteX1" fmla="*/ 96402 w 96402"/>
                <a:gd name="connsiteY1" fmla="*/ 17266 h 34532"/>
              </a:gdLst>
              <a:ahLst/>
              <a:cxnLst>
                <a:cxn ang="0">
                  <a:pos x="connsiteX0" y="connsiteY0"/>
                </a:cxn>
                <a:cxn ang="0">
                  <a:pos x="connsiteX1" y="connsiteY1"/>
                </a:cxn>
              </a:cxnLst>
              <a:rect l="l" t="t" r="r" b="b"/>
              <a:pathLst>
                <a:path w="96402" h="34532">
                  <a:moveTo>
                    <a:pt x="0" y="17266"/>
                  </a:moveTo>
                  <a:lnTo>
                    <a:pt x="96402" y="1726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58491" tIns="14856" rIns="58490" bIns="14856" spcCol="1270" anchor="ctr"/>
            <a:lstStyle/>
            <a:p>
              <a:pPr algn="ctr" defTabSz="800100">
                <a:lnSpc>
                  <a:spcPct val="90000"/>
                </a:lnSpc>
                <a:spcAft>
                  <a:spcPct val="35000"/>
                </a:spcAft>
                <a:defRPr/>
              </a:pPr>
              <a:endParaRPr lang="zh-CN" altLang="en-US" sz="2000">
                <a:solidFill>
                  <a:schemeClr val="bg1"/>
                </a:solidFill>
                <a:latin typeface="+mj-ea"/>
                <a:ea typeface="+mj-ea"/>
              </a:endParaRPr>
            </a:p>
          </p:txBody>
        </p:sp>
        <p:sp>
          <p:nvSpPr>
            <p:cNvPr id="21" name="任意多边形 20">
              <a:extLst>
                <a:ext uri="{FF2B5EF4-FFF2-40B4-BE49-F238E27FC236}">
                  <a16:creationId xmlns:a16="http://schemas.microsoft.com/office/drawing/2014/main" id="{86907F87-ACAD-4CEB-89CE-44A42C105079}"/>
                </a:ext>
              </a:extLst>
            </p:cNvPr>
            <p:cNvSpPr/>
            <p:nvPr/>
          </p:nvSpPr>
          <p:spPr>
            <a:xfrm rot="18360000" flipH="1" flipV="1">
              <a:off x="3295355" y="4741876"/>
              <a:ext cx="593652" cy="253953"/>
            </a:xfrm>
            <a:custGeom>
              <a:avLst/>
              <a:gdLst>
                <a:gd name="connsiteX0" fmla="*/ 0 w 96402"/>
                <a:gd name="connsiteY0" fmla="*/ 17266 h 34532"/>
                <a:gd name="connsiteX1" fmla="*/ 96402 w 96402"/>
                <a:gd name="connsiteY1" fmla="*/ 17266 h 34532"/>
              </a:gdLst>
              <a:ahLst/>
              <a:cxnLst>
                <a:cxn ang="0">
                  <a:pos x="connsiteX0" y="connsiteY0"/>
                </a:cxn>
                <a:cxn ang="0">
                  <a:pos x="connsiteX1" y="connsiteY1"/>
                </a:cxn>
              </a:cxnLst>
              <a:rect l="l" t="t" r="r" b="b"/>
              <a:pathLst>
                <a:path w="96402" h="34532">
                  <a:moveTo>
                    <a:pt x="96402" y="17266"/>
                  </a:moveTo>
                  <a:lnTo>
                    <a:pt x="0" y="1726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58490" tIns="14856" rIns="58492" bIns="14856" spcCol="1270" anchor="ctr"/>
            <a:lstStyle/>
            <a:p>
              <a:pPr algn="ctr" defTabSz="800100">
                <a:lnSpc>
                  <a:spcPct val="90000"/>
                </a:lnSpc>
                <a:spcAft>
                  <a:spcPct val="35000"/>
                </a:spcAft>
                <a:defRPr/>
              </a:pPr>
              <a:endParaRPr lang="zh-CN" altLang="en-US" sz="2000">
                <a:solidFill>
                  <a:schemeClr val="bg1"/>
                </a:solidFill>
                <a:latin typeface="+mj-ea"/>
                <a:ea typeface="+mj-ea"/>
              </a:endParaRPr>
            </a:p>
          </p:txBody>
        </p:sp>
        <p:sp>
          <p:nvSpPr>
            <p:cNvPr id="19" name="任意多边形 18">
              <a:extLst>
                <a:ext uri="{FF2B5EF4-FFF2-40B4-BE49-F238E27FC236}">
                  <a16:creationId xmlns:a16="http://schemas.microsoft.com/office/drawing/2014/main" id="{D51734D5-80AF-4186-BB61-E0E62B918793}"/>
                </a:ext>
              </a:extLst>
            </p:cNvPr>
            <p:cNvSpPr/>
            <p:nvPr/>
          </p:nvSpPr>
          <p:spPr>
            <a:xfrm rot="2574999" flipV="1">
              <a:off x="5122250" y="4595837"/>
              <a:ext cx="476163" cy="319048"/>
            </a:xfrm>
            <a:custGeom>
              <a:avLst/>
              <a:gdLst>
                <a:gd name="connsiteX0" fmla="*/ 0 w 96402"/>
                <a:gd name="connsiteY0" fmla="*/ 17266 h 34532"/>
                <a:gd name="connsiteX1" fmla="*/ 96402 w 96402"/>
                <a:gd name="connsiteY1" fmla="*/ 17266 h 34532"/>
              </a:gdLst>
              <a:ahLst/>
              <a:cxnLst>
                <a:cxn ang="0">
                  <a:pos x="connsiteX0" y="connsiteY0"/>
                </a:cxn>
                <a:cxn ang="0">
                  <a:pos x="connsiteX1" y="connsiteY1"/>
                </a:cxn>
              </a:cxnLst>
              <a:rect l="l" t="t" r="r" b="b"/>
              <a:pathLst>
                <a:path w="96402" h="34532">
                  <a:moveTo>
                    <a:pt x="0" y="17266"/>
                  </a:moveTo>
                  <a:lnTo>
                    <a:pt x="96402" y="1726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58491" tIns="14856" rIns="58490" bIns="14855" spcCol="1270" anchor="ctr"/>
            <a:lstStyle/>
            <a:p>
              <a:pPr algn="ctr" defTabSz="800100">
                <a:lnSpc>
                  <a:spcPct val="90000"/>
                </a:lnSpc>
                <a:spcAft>
                  <a:spcPct val="35000"/>
                </a:spcAft>
                <a:defRPr/>
              </a:pPr>
              <a:endParaRPr lang="zh-CN" altLang="en-US" sz="2000">
                <a:solidFill>
                  <a:schemeClr val="bg1"/>
                </a:solidFill>
                <a:latin typeface="+mj-ea"/>
                <a:ea typeface="+mj-ea"/>
              </a:endParaRPr>
            </a:p>
          </p:txBody>
        </p:sp>
        <p:sp>
          <p:nvSpPr>
            <p:cNvPr id="14" name="任意多边形 13">
              <a:extLst>
                <a:ext uri="{FF2B5EF4-FFF2-40B4-BE49-F238E27FC236}">
                  <a16:creationId xmlns:a16="http://schemas.microsoft.com/office/drawing/2014/main" id="{E79B310E-26BC-4DE2-B8C8-E0C797050103}"/>
                </a:ext>
              </a:extLst>
            </p:cNvPr>
            <p:cNvSpPr/>
            <p:nvPr/>
          </p:nvSpPr>
          <p:spPr>
            <a:xfrm>
              <a:off x="3468379" y="3197422"/>
              <a:ext cx="1939569" cy="1936510"/>
            </a:xfrm>
            <a:custGeom>
              <a:avLst/>
              <a:gdLst>
                <a:gd name="connsiteX0" fmla="*/ 0 w 1454454"/>
                <a:gd name="connsiteY0" fmla="*/ 727227 h 1454454"/>
                <a:gd name="connsiteX1" fmla="*/ 727227 w 1454454"/>
                <a:gd name="connsiteY1" fmla="*/ 0 h 1454454"/>
                <a:gd name="connsiteX2" fmla="*/ 1454454 w 1454454"/>
                <a:gd name="connsiteY2" fmla="*/ 727227 h 1454454"/>
                <a:gd name="connsiteX3" fmla="*/ 727227 w 1454454"/>
                <a:gd name="connsiteY3" fmla="*/ 1454454 h 1454454"/>
                <a:gd name="connsiteX4" fmla="*/ 0 w 1454454"/>
                <a:gd name="connsiteY4" fmla="*/ 727227 h 145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454" h="1454454">
                  <a:moveTo>
                    <a:pt x="0" y="727227"/>
                  </a:moveTo>
                  <a:cubicBezTo>
                    <a:pt x="0" y="325591"/>
                    <a:pt x="325591" y="0"/>
                    <a:pt x="727227" y="0"/>
                  </a:cubicBezTo>
                  <a:cubicBezTo>
                    <a:pt x="1128863" y="0"/>
                    <a:pt x="1454454" y="325591"/>
                    <a:pt x="1454454" y="727227"/>
                  </a:cubicBezTo>
                  <a:cubicBezTo>
                    <a:pt x="1454454" y="1128863"/>
                    <a:pt x="1128863" y="1454454"/>
                    <a:pt x="727227" y="1454454"/>
                  </a:cubicBezTo>
                  <a:cubicBezTo>
                    <a:pt x="325591" y="1454454"/>
                    <a:pt x="0" y="1128863"/>
                    <a:pt x="0" y="727227"/>
                  </a:cubicBezTo>
                  <a:close/>
                </a:path>
              </a:pathLst>
            </a:custGeom>
            <a:solidFill>
              <a:srgbClr val="FC6E04">
                <a:alpha val="77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24430" tIns="224430" rIns="224430" bIns="224430" anchor="ctr"/>
            <a:lstStyle/>
            <a:p>
              <a:pPr lvl="0" algn="ctr" defTabSz="800100">
                <a:lnSpc>
                  <a:spcPct val="90000"/>
                </a:lnSpc>
                <a:spcAft>
                  <a:spcPct val="35000"/>
                </a:spcAft>
                <a:defRPr/>
              </a:pPr>
              <a:r>
                <a:rPr lang="zh-CN" altLang="en-US" sz="2400" b="1">
                  <a:solidFill>
                    <a:prstClr val="white"/>
                  </a:solidFill>
                  <a:latin typeface="微软雅黑"/>
                  <a:sym typeface="+mn-ea"/>
                </a:rPr>
                <a:t>货币的</a:t>
              </a:r>
              <a:endParaRPr lang="en-US" altLang="zh-CN" sz="2400" b="1">
                <a:solidFill>
                  <a:prstClr val="white"/>
                </a:solidFill>
                <a:latin typeface="微软雅黑"/>
                <a:sym typeface="+mn-ea"/>
              </a:endParaRPr>
            </a:p>
            <a:p>
              <a:pPr lvl="0" algn="ctr" defTabSz="800100">
                <a:lnSpc>
                  <a:spcPct val="90000"/>
                </a:lnSpc>
                <a:spcAft>
                  <a:spcPct val="35000"/>
                </a:spcAft>
                <a:defRPr/>
              </a:pPr>
              <a:r>
                <a:rPr lang="zh-CN" altLang="en-US" sz="2400" b="1">
                  <a:solidFill>
                    <a:prstClr val="white"/>
                  </a:solidFill>
                  <a:latin typeface="微软雅黑"/>
                  <a:sym typeface="+mn-ea"/>
                </a:rPr>
                <a:t>职能</a:t>
              </a:r>
              <a:endParaRPr lang="zh-CN" altLang="en-US" sz="2400" b="1" dirty="0">
                <a:solidFill>
                  <a:prstClr val="white"/>
                </a:solidFill>
                <a:latin typeface="微软雅黑"/>
                <a:sym typeface="+mn-ea"/>
              </a:endParaRPr>
            </a:p>
          </p:txBody>
        </p:sp>
        <p:sp>
          <p:nvSpPr>
            <p:cNvPr id="15" name="任意多边形 14">
              <a:extLst>
                <a:ext uri="{FF2B5EF4-FFF2-40B4-BE49-F238E27FC236}">
                  <a16:creationId xmlns:a16="http://schemas.microsoft.com/office/drawing/2014/main" id="{63889EC8-CC36-45D2-94DB-6D1BF50E71C7}"/>
                </a:ext>
              </a:extLst>
            </p:cNvPr>
            <p:cNvSpPr/>
            <p:nvPr/>
          </p:nvSpPr>
          <p:spPr>
            <a:xfrm rot="16200000">
              <a:off x="4138166" y="3014884"/>
              <a:ext cx="500001" cy="52377"/>
            </a:xfrm>
            <a:custGeom>
              <a:avLst/>
              <a:gdLst>
                <a:gd name="connsiteX0" fmla="*/ 0 w 96402"/>
                <a:gd name="connsiteY0" fmla="*/ 17266 h 34532"/>
                <a:gd name="connsiteX1" fmla="*/ 96402 w 96402"/>
                <a:gd name="connsiteY1" fmla="*/ 17266 h 34532"/>
              </a:gdLst>
              <a:ahLst/>
              <a:cxnLst>
                <a:cxn ang="0">
                  <a:pos x="connsiteX0" y="connsiteY0"/>
                </a:cxn>
                <a:cxn ang="0">
                  <a:pos x="connsiteX1" y="connsiteY1"/>
                </a:cxn>
              </a:cxnLst>
              <a:rect l="l" t="t" r="r" b="b"/>
              <a:pathLst>
                <a:path w="96402" h="34532">
                  <a:moveTo>
                    <a:pt x="0" y="17266"/>
                  </a:moveTo>
                  <a:lnTo>
                    <a:pt x="96402" y="1726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lIns="58491" tIns="14856" rIns="58491" bIns="14856" spcCol="1270" anchor="ctr"/>
            <a:lstStyle/>
            <a:p>
              <a:pPr algn="ctr" defTabSz="800100">
                <a:lnSpc>
                  <a:spcPct val="90000"/>
                </a:lnSpc>
                <a:spcAft>
                  <a:spcPct val="35000"/>
                </a:spcAft>
                <a:defRPr/>
              </a:pPr>
              <a:endParaRPr lang="zh-CN" altLang="en-US" sz="2000">
                <a:solidFill>
                  <a:schemeClr val="bg1"/>
                </a:solidFill>
                <a:latin typeface="+mj-ea"/>
                <a:ea typeface="+mj-ea"/>
              </a:endParaRPr>
            </a:p>
          </p:txBody>
        </p:sp>
        <p:sp>
          <p:nvSpPr>
            <p:cNvPr id="16" name="任意多边形 15">
              <a:extLst>
                <a:ext uri="{FF2B5EF4-FFF2-40B4-BE49-F238E27FC236}">
                  <a16:creationId xmlns:a16="http://schemas.microsoft.com/office/drawing/2014/main" id="{7C4837B4-6A47-4A98-96DC-F7B9D3DB27F5}"/>
                </a:ext>
              </a:extLst>
            </p:cNvPr>
            <p:cNvSpPr/>
            <p:nvPr/>
          </p:nvSpPr>
          <p:spPr>
            <a:xfrm>
              <a:off x="3760425" y="1424404"/>
              <a:ext cx="1369761" cy="1366668"/>
            </a:xfrm>
            <a:custGeom>
              <a:avLst/>
              <a:gdLst>
                <a:gd name="connsiteX0" fmla="*/ 0 w 1026823"/>
                <a:gd name="connsiteY0" fmla="*/ 513412 h 1026823"/>
                <a:gd name="connsiteX1" fmla="*/ 513412 w 1026823"/>
                <a:gd name="connsiteY1" fmla="*/ 0 h 1026823"/>
                <a:gd name="connsiteX2" fmla="*/ 1026824 w 1026823"/>
                <a:gd name="connsiteY2" fmla="*/ 513412 h 1026823"/>
                <a:gd name="connsiteX3" fmla="*/ 513412 w 1026823"/>
                <a:gd name="connsiteY3" fmla="*/ 1026824 h 1026823"/>
                <a:gd name="connsiteX4" fmla="*/ 0 w 1026823"/>
                <a:gd name="connsiteY4" fmla="*/ 513412 h 10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23" h="1026823">
                  <a:moveTo>
                    <a:pt x="0" y="513412"/>
                  </a:moveTo>
                  <a:cubicBezTo>
                    <a:pt x="0" y="229862"/>
                    <a:pt x="229862" y="0"/>
                    <a:pt x="513412" y="0"/>
                  </a:cubicBezTo>
                  <a:cubicBezTo>
                    <a:pt x="796962" y="0"/>
                    <a:pt x="1026824" y="229862"/>
                    <a:pt x="1026824" y="513412"/>
                  </a:cubicBezTo>
                  <a:cubicBezTo>
                    <a:pt x="1026824" y="796962"/>
                    <a:pt x="796962" y="1026824"/>
                    <a:pt x="513412" y="1026824"/>
                  </a:cubicBezTo>
                  <a:cubicBezTo>
                    <a:pt x="229862" y="1026824"/>
                    <a:pt x="0" y="796962"/>
                    <a:pt x="0" y="513412"/>
                  </a:cubicBezTo>
                  <a:close/>
                </a:path>
              </a:pathLst>
            </a:custGeom>
            <a:solidFill>
              <a:schemeClr val="accent1">
                <a:hueOff val="0"/>
                <a:satOff val="0"/>
                <a:lumOff val="0"/>
                <a:alpha val="87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50375" tIns="161805" rIns="150375" bIns="161805" anchor="ctr"/>
            <a:lstStyle/>
            <a:p>
              <a:pPr lvl="0" algn="ctr" defTabSz="800100">
                <a:lnSpc>
                  <a:spcPct val="90000"/>
                </a:lnSpc>
                <a:spcAft>
                  <a:spcPct val="35000"/>
                </a:spcAft>
                <a:defRPr/>
              </a:pPr>
              <a:r>
                <a:rPr lang="zh-CN" altLang="en-US" sz="2000">
                  <a:solidFill>
                    <a:prstClr val="white"/>
                  </a:solidFill>
                  <a:latin typeface="微软雅黑"/>
                  <a:sym typeface="+mn-ea"/>
                </a:rPr>
                <a:t>价值尺度</a:t>
              </a:r>
              <a:endParaRPr lang="zh-CN" altLang="en-US" sz="2000" dirty="0">
                <a:solidFill>
                  <a:prstClr val="white"/>
                </a:solidFill>
                <a:latin typeface="微软雅黑"/>
                <a:sym typeface="+mn-ea"/>
              </a:endParaRPr>
            </a:p>
          </p:txBody>
        </p:sp>
        <p:sp>
          <p:nvSpPr>
            <p:cNvPr id="18" name="任意多边形 17">
              <a:extLst>
                <a:ext uri="{FF2B5EF4-FFF2-40B4-BE49-F238E27FC236}">
                  <a16:creationId xmlns:a16="http://schemas.microsoft.com/office/drawing/2014/main" id="{6B80D18C-4198-41E3-A51C-7482FB276FE9}"/>
                </a:ext>
              </a:extLst>
            </p:cNvPr>
            <p:cNvSpPr/>
            <p:nvPr/>
          </p:nvSpPr>
          <p:spPr>
            <a:xfrm>
              <a:off x="5725389" y="2799009"/>
              <a:ext cx="1368174" cy="1366668"/>
            </a:xfrm>
            <a:custGeom>
              <a:avLst/>
              <a:gdLst>
                <a:gd name="connsiteX0" fmla="*/ 0 w 1026823"/>
                <a:gd name="connsiteY0" fmla="*/ 513412 h 1026823"/>
                <a:gd name="connsiteX1" fmla="*/ 513412 w 1026823"/>
                <a:gd name="connsiteY1" fmla="*/ 0 h 1026823"/>
                <a:gd name="connsiteX2" fmla="*/ 1026824 w 1026823"/>
                <a:gd name="connsiteY2" fmla="*/ 513412 h 1026823"/>
                <a:gd name="connsiteX3" fmla="*/ 513412 w 1026823"/>
                <a:gd name="connsiteY3" fmla="*/ 1026824 h 1026823"/>
                <a:gd name="connsiteX4" fmla="*/ 0 w 1026823"/>
                <a:gd name="connsiteY4" fmla="*/ 513412 h 10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23" h="1026823">
                  <a:moveTo>
                    <a:pt x="0" y="513412"/>
                  </a:moveTo>
                  <a:cubicBezTo>
                    <a:pt x="0" y="229862"/>
                    <a:pt x="229862" y="0"/>
                    <a:pt x="513412" y="0"/>
                  </a:cubicBezTo>
                  <a:cubicBezTo>
                    <a:pt x="796962" y="0"/>
                    <a:pt x="1026824" y="229862"/>
                    <a:pt x="1026824" y="513412"/>
                  </a:cubicBezTo>
                  <a:cubicBezTo>
                    <a:pt x="1026824" y="796962"/>
                    <a:pt x="796962" y="1026824"/>
                    <a:pt x="513412" y="1026824"/>
                  </a:cubicBezTo>
                  <a:cubicBezTo>
                    <a:pt x="229862" y="1026824"/>
                    <a:pt x="0" y="796962"/>
                    <a:pt x="0" y="513412"/>
                  </a:cubicBezTo>
                  <a:close/>
                </a:path>
              </a:pathLst>
            </a:custGeom>
            <a:solidFill>
              <a:schemeClr val="accent1">
                <a:hueOff val="0"/>
                <a:satOff val="0"/>
                <a:lumOff val="0"/>
                <a:alpha val="87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50375" tIns="161805" rIns="150375" bIns="161805" anchor="ctr"/>
            <a:lstStyle/>
            <a:p>
              <a:pPr lvl="0" algn="ctr" defTabSz="800100">
                <a:lnSpc>
                  <a:spcPct val="90000"/>
                </a:lnSpc>
                <a:spcAft>
                  <a:spcPct val="35000"/>
                </a:spcAft>
                <a:defRPr/>
              </a:pPr>
              <a:r>
                <a:rPr lang="zh-CN" altLang="en-US" sz="2000">
                  <a:solidFill>
                    <a:prstClr val="white"/>
                  </a:solidFill>
                  <a:latin typeface="微软雅黑"/>
                  <a:sym typeface="+mn-ea"/>
                </a:rPr>
                <a:t>流通手段</a:t>
              </a:r>
            </a:p>
          </p:txBody>
        </p:sp>
        <p:sp>
          <p:nvSpPr>
            <p:cNvPr id="20" name="任意多边形 19">
              <a:extLst>
                <a:ext uri="{FF2B5EF4-FFF2-40B4-BE49-F238E27FC236}">
                  <a16:creationId xmlns:a16="http://schemas.microsoft.com/office/drawing/2014/main" id="{CD228B6A-1CF9-4F5E-8EDE-41FC24732CE0}"/>
                </a:ext>
              </a:extLst>
            </p:cNvPr>
            <p:cNvSpPr/>
            <p:nvPr/>
          </p:nvSpPr>
          <p:spPr>
            <a:xfrm>
              <a:off x="5292082" y="4732345"/>
              <a:ext cx="1368174" cy="1368256"/>
            </a:xfrm>
            <a:custGeom>
              <a:avLst/>
              <a:gdLst>
                <a:gd name="connsiteX0" fmla="*/ 0 w 1026823"/>
                <a:gd name="connsiteY0" fmla="*/ 513412 h 1026823"/>
                <a:gd name="connsiteX1" fmla="*/ 513412 w 1026823"/>
                <a:gd name="connsiteY1" fmla="*/ 0 h 1026823"/>
                <a:gd name="connsiteX2" fmla="*/ 1026824 w 1026823"/>
                <a:gd name="connsiteY2" fmla="*/ 513412 h 1026823"/>
                <a:gd name="connsiteX3" fmla="*/ 513412 w 1026823"/>
                <a:gd name="connsiteY3" fmla="*/ 1026824 h 1026823"/>
                <a:gd name="connsiteX4" fmla="*/ 0 w 1026823"/>
                <a:gd name="connsiteY4" fmla="*/ 513412 h 10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23" h="1026823">
                  <a:moveTo>
                    <a:pt x="0" y="513412"/>
                  </a:moveTo>
                  <a:cubicBezTo>
                    <a:pt x="0" y="229862"/>
                    <a:pt x="229862" y="0"/>
                    <a:pt x="513412" y="0"/>
                  </a:cubicBezTo>
                  <a:cubicBezTo>
                    <a:pt x="796962" y="0"/>
                    <a:pt x="1026824" y="229862"/>
                    <a:pt x="1026824" y="513412"/>
                  </a:cubicBezTo>
                  <a:cubicBezTo>
                    <a:pt x="1026824" y="796962"/>
                    <a:pt x="796962" y="1026824"/>
                    <a:pt x="513412" y="1026824"/>
                  </a:cubicBezTo>
                  <a:cubicBezTo>
                    <a:pt x="229862" y="1026824"/>
                    <a:pt x="0" y="796962"/>
                    <a:pt x="0" y="513412"/>
                  </a:cubicBezTo>
                  <a:close/>
                </a:path>
              </a:pathLst>
            </a:custGeom>
            <a:solidFill>
              <a:schemeClr val="accent1">
                <a:hueOff val="0"/>
                <a:satOff val="0"/>
                <a:lumOff val="0"/>
                <a:alpha val="87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50375" tIns="161805" rIns="150375" bIns="161805" anchor="ctr"/>
            <a:lstStyle/>
            <a:p>
              <a:pPr lvl="0" algn="ctr" defTabSz="800100">
                <a:lnSpc>
                  <a:spcPct val="90000"/>
                </a:lnSpc>
                <a:spcAft>
                  <a:spcPct val="35000"/>
                </a:spcAft>
                <a:defRPr/>
              </a:pPr>
              <a:r>
                <a:rPr lang="zh-CN" altLang="en-US" sz="2000">
                  <a:solidFill>
                    <a:prstClr val="white"/>
                  </a:solidFill>
                  <a:latin typeface="微软雅黑"/>
                  <a:sym typeface="+mn-ea"/>
                </a:rPr>
                <a:t>支付手段</a:t>
              </a:r>
              <a:endParaRPr lang="zh-CN" altLang="en-US" sz="2000" dirty="0">
                <a:solidFill>
                  <a:prstClr val="white"/>
                </a:solidFill>
                <a:latin typeface="微软雅黑"/>
                <a:sym typeface="+mn-ea"/>
              </a:endParaRPr>
            </a:p>
          </p:txBody>
        </p:sp>
        <p:sp>
          <p:nvSpPr>
            <p:cNvPr id="22" name="任意多边形 21">
              <a:extLst>
                <a:ext uri="{FF2B5EF4-FFF2-40B4-BE49-F238E27FC236}">
                  <a16:creationId xmlns:a16="http://schemas.microsoft.com/office/drawing/2014/main" id="{A64555A0-B44F-4DC4-B06A-5A92B5F6E2D3}"/>
                </a:ext>
              </a:extLst>
            </p:cNvPr>
            <p:cNvSpPr/>
            <p:nvPr/>
          </p:nvSpPr>
          <p:spPr>
            <a:xfrm>
              <a:off x="2139886" y="4735519"/>
              <a:ext cx="1368174" cy="1368256"/>
            </a:xfrm>
            <a:custGeom>
              <a:avLst/>
              <a:gdLst>
                <a:gd name="connsiteX0" fmla="*/ 0 w 1026823"/>
                <a:gd name="connsiteY0" fmla="*/ 513412 h 1026823"/>
                <a:gd name="connsiteX1" fmla="*/ 513412 w 1026823"/>
                <a:gd name="connsiteY1" fmla="*/ 0 h 1026823"/>
                <a:gd name="connsiteX2" fmla="*/ 1026824 w 1026823"/>
                <a:gd name="connsiteY2" fmla="*/ 513412 h 1026823"/>
                <a:gd name="connsiteX3" fmla="*/ 513412 w 1026823"/>
                <a:gd name="connsiteY3" fmla="*/ 1026824 h 1026823"/>
                <a:gd name="connsiteX4" fmla="*/ 0 w 1026823"/>
                <a:gd name="connsiteY4" fmla="*/ 513412 h 10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23" h="1026823">
                  <a:moveTo>
                    <a:pt x="0" y="513412"/>
                  </a:moveTo>
                  <a:cubicBezTo>
                    <a:pt x="0" y="229862"/>
                    <a:pt x="229862" y="0"/>
                    <a:pt x="513412" y="0"/>
                  </a:cubicBezTo>
                  <a:cubicBezTo>
                    <a:pt x="796962" y="0"/>
                    <a:pt x="1026824" y="229862"/>
                    <a:pt x="1026824" y="513412"/>
                  </a:cubicBezTo>
                  <a:cubicBezTo>
                    <a:pt x="1026824" y="796962"/>
                    <a:pt x="796962" y="1026824"/>
                    <a:pt x="513412" y="1026824"/>
                  </a:cubicBezTo>
                  <a:cubicBezTo>
                    <a:pt x="229862" y="1026824"/>
                    <a:pt x="0" y="796962"/>
                    <a:pt x="0" y="513412"/>
                  </a:cubicBezTo>
                  <a:close/>
                </a:path>
              </a:pathLst>
            </a:custGeom>
            <a:solidFill>
              <a:schemeClr val="accent1">
                <a:hueOff val="0"/>
                <a:satOff val="0"/>
                <a:lumOff val="0"/>
                <a:alpha val="87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50375" tIns="161805" rIns="150375" bIns="161805" anchor="ctr"/>
            <a:lstStyle/>
            <a:p>
              <a:pPr lvl="0" algn="ctr" defTabSz="800100">
                <a:lnSpc>
                  <a:spcPct val="90000"/>
                </a:lnSpc>
                <a:spcAft>
                  <a:spcPct val="35000"/>
                </a:spcAft>
                <a:defRPr/>
              </a:pPr>
              <a:r>
                <a:rPr lang="zh-CN" altLang="en-US" sz="2000">
                  <a:solidFill>
                    <a:prstClr val="white"/>
                  </a:solidFill>
                  <a:latin typeface="微软雅黑"/>
                  <a:sym typeface="+mn-ea"/>
                </a:rPr>
                <a:t>贮藏手段</a:t>
              </a:r>
            </a:p>
          </p:txBody>
        </p:sp>
        <p:sp>
          <p:nvSpPr>
            <p:cNvPr id="24" name="任意多边形 23">
              <a:extLst>
                <a:ext uri="{FF2B5EF4-FFF2-40B4-BE49-F238E27FC236}">
                  <a16:creationId xmlns:a16="http://schemas.microsoft.com/office/drawing/2014/main" id="{8F84B5D6-EDC2-48B0-99CE-BCEB9BAF012C}"/>
                </a:ext>
              </a:extLst>
            </p:cNvPr>
            <p:cNvSpPr/>
            <p:nvPr/>
          </p:nvSpPr>
          <p:spPr>
            <a:xfrm>
              <a:off x="1716101" y="2867262"/>
              <a:ext cx="1368174" cy="1365081"/>
            </a:xfrm>
            <a:custGeom>
              <a:avLst/>
              <a:gdLst>
                <a:gd name="connsiteX0" fmla="*/ 0 w 1026823"/>
                <a:gd name="connsiteY0" fmla="*/ 513412 h 1026823"/>
                <a:gd name="connsiteX1" fmla="*/ 513412 w 1026823"/>
                <a:gd name="connsiteY1" fmla="*/ 0 h 1026823"/>
                <a:gd name="connsiteX2" fmla="*/ 1026824 w 1026823"/>
                <a:gd name="connsiteY2" fmla="*/ 513412 h 1026823"/>
                <a:gd name="connsiteX3" fmla="*/ 513412 w 1026823"/>
                <a:gd name="connsiteY3" fmla="*/ 1026824 h 1026823"/>
                <a:gd name="connsiteX4" fmla="*/ 0 w 1026823"/>
                <a:gd name="connsiteY4" fmla="*/ 513412 h 1026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23" h="1026823">
                  <a:moveTo>
                    <a:pt x="0" y="513412"/>
                  </a:moveTo>
                  <a:cubicBezTo>
                    <a:pt x="0" y="229862"/>
                    <a:pt x="229862" y="0"/>
                    <a:pt x="513412" y="0"/>
                  </a:cubicBezTo>
                  <a:cubicBezTo>
                    <a:pt x="796962" y="0"/>
                    <a:pt x="1026824" y="229862"/>
                    <a:pt x="1026824" y="513412"/>
                  </a:cubicBezTo>
                  <a:cubicBezTo>
                    <a:pt x="1026824" y="796962"/>
                    <a:pt x="796962" y="1026824"/>
                    <a:pt x="513412" y="1026824"/>
                  </a:cubicBezTo>
                  <a:cubicBezTo>
                    <a:pt x="229862" y="1026824"/>
                    <a:pt x="0" y="796962"/>
                    <a:pt x="0" y="513412"/>
                  </a:cubicBezTo>
                  <a:close/>
                </a:path>
              </a:pathLst>
            </a:custGeom>
            <a:solidFill>
              <a:schemeClr val="accent1">
                <a:hueOff val="0"/>
                <a:satOff val="0"/>
                <a:lumOff val="0"/>
                <a:alpha val="87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50375" tIns="161805" rIns="150375" bIns="161805" anchor="ctr"/>
            <a:lstStyle/>
            <a:p>
              <a:pPr lvl="0" algn="ctr" defTabSz="800100">
                <a:lnSpc>
                  <a:spcPct val="90000"/>
                </a:lnSpc>
                <a:spcAft>
                  <a:spcPct val="35000"/>
                </a:spcAft>
                <a:defRPr/>
              </a:pPr>
              <a:r>
                <a:rPr lang="zh-CN" altLang="en-US" sz="2000">
                  <a:solidFill>
                    <a:prstClr val="white"/>
                  </a:solidFill>
                  <a:latin typeface="微软雅黑"/>
                  <a:sym typeface="+mn-ea"/>
                </a:rPr>
                <a:t>世界货币</a:t>
              </a:r>
            </a:p>
          </p:txBody>
        </p:sp>
      </p:grpSp>
      <p:sp>
        <p:nvSpPr>
          <p:cNvPr id="27" name="文本框 26">
            <a:extLst>
              <a:ext uri="{FF2B5EF4-FFF2-40B4-BE49-F238E27FC236}">
                <a16:creationId xmlns:a16="http://schemas.microsoft.com/office/drawing/2014/main" id="{7E30B86A-7F8A-4091-831A-08E03986AB6D}"/>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BD04972_">
            <a:extLst>
              <a:ext uri="{FF2B5EF4-FFF2-40B4-BE49-F238E27FC236}">
                <a16:creationId xmlns:a16="http://schemas.microsoft.com/office/drawing/2014/main" id="{0DF3B0F0-A438-4FE0-BAF1-9EA2ACF1A4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625" y="4719638"/>
            <a:ext cx="2852738"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3">
            <a:extLst>
              <a:ext uri="{FF2B5EF4-FFF2-40B4-BE49-F238E27FC236}">
                <a16:creationId xmlns:a16="http://schemas.microsoft.com/office/drawing/2014/main" id="{A2AA6CEF-D7BC-44A5-911E-9C39B73D2ED0}"/>
              </a:ext>
            </a:extLst>
          </p:cNvPr>
          <p:cNvSpPr>
            <a:spLocks noGrp="1" noRot="1" noChangeArrowheads="1"/>
          </p:cNvSpPr>
          <p:nvPr>
            <p:ph type="body" idx="1"/>
          </p:nvPr>
        </p:nvSpPr>
        <p:spPr>
          <a:xfrm>
            <a:off x="325714" y="1234281"/>
            <a:ext cx="8229600" cy="4389438"/>
          </a:xfrm>
        </p:spPr>
        <p:txBody>
          <a:bodyPr/>
          <a:lstStyle/>
          <a:p>
            <a:pPr eaLnBrk="1" hangingPunct="1">
              <a:lnSpc>
                <a:spcPct val="130000"/>
              </a:lnSpc>
            </a:pPr>
            <a:r>
              <a:rPr lang="zh-CN" altLang="en-US" sz="2400" dirty="0">
                <a:latin typeface="+mn-ea"/>
              </a:rPr>
              <a:t>货币的出现，有利于解决商品交换的困难，促进了商品经济的发展。</a:t>
            </a:r>
          </a:p>
          <a:p>
            <a:pPr eaLnBrk="1" hangingPunct="1">
              <a:lnSpc>
                <a:spcPct val="130000"/>
              </a:lnSpc>
            </a:pPr>
            <a:r>
              <a:rPr lang="zh-CN" altLang="en-US" sz="2400" dirty="0">
                <a:latin typeface="+mn-ea"/>
              </a:rPr>
              <a:t>但是，货币的出现并没有也不可能解决商品经济的</a:t>
            </a:r>
            <a:r>
              <a:rPr lang="zh-CN" altLang="en-US" sz="2400" i="1" u="sng" dirty="0">
                <a:latin typeface="+mn-ea"/>
              </a:rPr>
              <a:t>基本矛盾</a:t>
            </a:r>
            <a:r>
              <a:rPr lang="zh-CN" altLang="en-US" sz="2400" dirty="0">
                <a:latin typeface="+mn-ea"/>
              </a:rPr>
              <a:t>，即</a:t>
            </a:r>
            <a:r>
              <a:rPr lang="zh-CN" altLang="en-US" sz="2400" i="1" u="sng" dirty="0">
                <a:latin typeface="+mn-ea"/>
              </a:rPr>
              <a:t>私人劳动</a:t>
            </a:r>
            <a:r>
              <a:rPr lang="zh-CN" altLang="en-US" sz="2400" dirty="0">
                <a:latin typeface="+mn-ea"/>
              </a:rPr>
              <a:t>和</a:t>
            </a:r>
            <a:r>
              <a:rPr lang="zh-CN" altLang="en-US" sz="2400" i="1" u="sng" dirty="0">
                <a:latin typeface="+mn-ea"/>
              </a:rPr>
              <a:t>社会劳动</a:t>
            </a:r>
            <a:r>
              <a:rPr lang="zh-CN" altLang="en-US" sz="2400" dirty="0">
                <a:latin typeface="+mn-ea"/>
              </a:rPr>
              <a:t>的矛盾，反而使矛盾更加扩大和加深了。所以，马克思把商品转换成货币，称为“商品的惊险的跳跃”，“这个跳跃如果不成功，摔坏的不是商品，但一定是商品占有者”。</a:t>
            </a:r>
          </a:p>
          <a:p>
            <a:pPr eaLnBrk="1" hangingPunct="1"/>
            <a:endParaRPr lang="zh-CN" altLang="en-US" sz="3000" b="1" dirty="0">
              <a:solidFill>
                <a:srgbClr val="0000FF"/>
              </a:solidFill>
              <a:ea typeface="华文新魏" panose="02010800040101010101" pitchFamily="2" charset="-122"/>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EE704E32-B29F-4CFC-A9F1-C4DA73FAF971}"/>
              </a:ext>
            </a:extLst>
          </p:cNvPr>
          <p:cNvSpPr/>
          <p:nvPr/>
        </p:nvSpPr>
        <p:spPr bwMode="auto">
          <a:xfrm>
            <a:off x="428625" y="1400175"/>
            <a:ext cx="2174875" cy="622300"/>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价值规律</a:t>
            </a:r>
          </a:p>
        </p:txBody>
      </p:sp>
      <p:sp>
        <p:nvSpPr>
          <p:cNvPr id="10" name="文本框 9">
            <a:extLst>
              <a:ext uri="{FF2B5EF4-FFF2-40B4-BE49-F238E27FC236}">
                <a16:creationId xmlns:a16="http://schemas.microsoft.com/office/drawing/2014/main" id="{50B5D26E-888C-44C9-A2AA-7261019055F4}"/>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二、价值规律及其作用</a:t>
            </a:r>
          </a:p>
        </p:txBody>
      </p:sp>
      <p:grpSp>
        <p:nvGrpSpPr>
          <p:cNvPr id="17412" name="组合 2">
            <a:extLst>
              <a:ext uri="{FF2B5EF4-FFF2-40B4-BE49-F238E27FC236}">
                <a16:creationId xmlns:a16="http://schemas.microsoft.com/office/drawing/2014/main" id="{05B9A82B-7A3F-46A3-A5B0-5CA9E6404D6A}"/>
              </a:ext>
            </a:extLst>
          </p:cNvPr>
          <p:cNvGrpSpPr>
            <a:grpSpLocks/>
          </p:cNvGrpSpPr>
          <p:nvPr/>
        </p:nvGrpSpPr>
        <p:grpSpPr bwMode="auto">
          <a:xfrm>
            <a:off x="900113" y="4149725"/>
            <a:ext cx="7343775" cy="2078038"/>
            <a:chOff x="900112" y="4284663"/>
            <a:chExt cx="7343776" cy="2078037"/>
          </a:xfrm>
        </p:grpSpPr>
        <p:sp>
          <p:nvSpPr>
            <p:cNvPr id="17414" name="Line 2">
              <a:extLst>
                <a:ext uri="{FF2B5EF4-FFF2-40B4-BE49-F238E27FC236}">
                  <a16:creationId xmlns:a16="http://schemas.microsoft.com/office/drawing/2014/main" id="{A05C4609-9D08-424B-896C-68F83C331CC2}"/>
                </a:ext>
              </a:extLst>
            </p:cNvPr>
            <p:cNvSpPr>
              <a:spLocks noChangeShapeType="1"/>
            </p:cNvSpPr>
            <p:nvPr/>
          </p:nvSpPr>
          <p:spPr bwMode="auto">
            <a:xfrm>
              <a:off x="1355725" y="5283200"/>
              <a:ext cx="6888163"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Rectangle 4">
              <a:extLst>
                <a:ext uri="{FF2B5EF4-FFF2-40B4-BE49-F238E27FC236}">
                  <a16:creationId xmlns:a16="http://schemas.microsoft.com/office/drawing/2014/main" id="{95CF62D4-54BD-4F0B-BFFA-D334C18C7EAB}"/>
                </a:ext>
              </a:extLst>
            </p:cNvPr>
            <p:cNvSpPr>
              <a:spLocks noChangeArrowheads="1"/>
            </p:cNvSpPr>
            <p:nvPr/>
          </p:nvSpPr>
          <p:spPr bwMode="auto">
            <a:xfrm>
              <a:off x="900112" y="5018088"/>
              <a:ext cx="766762" cy="439738"/>
            </a:xfrm>
            <a:prstGeom prst="rect">
              <a:avLst/>
            </a:prstGeom>
            <a:solidFill>
              <a:schemeClr val="bg1"/>
            </a:solidFill>
            <a:ln w="9525">
              <a:solidFill>
                <a:schemeClr val="tx1"/>
              </a:solidFill>
              <a:miter lim="800000"/>
            </a:ln>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sz="2400" b="1" dirty="0">
                  <a:latin typeface="+mj-ea"/>
                  <a:ea typeface="+mj-ea"/>
                  <a:sym typeface="+mn-ea"/>
                </a:rPr>
                <a:t>价值</a:t>
              </a:r>
            </a:p>
          </p:txBody>
        </p:sp>
        <p:sp>
          <p:nvSpPr>
            <p:cNvPr id="17416" name="未知">
              <a:extLst>
                <a:ext uri="{FF2B5EF4-FFF2-40B4-BE49-F238E27FC236}">
                  <a16:creationId xmlns:a16="http://schemas.microsoft.com/office/drawing/2014/main" id="{F57A4455-E353-42DF-80E9-A197DF8604B3}"/>
                </a:ext>
              </a:extLst>
            </p:cNvPr>
            <p:cNvSpPr>
              <a:spLocks noChangeArrowheads="1"/>
            </p:cNvSpPr>
            <p:nvPr/>
          </p:nvSpPr>
          <p:spPr bwMode="auto">
            <a:xfrm>
              <a:off x="1884363" y="4284663"/>
              <a:ext cx="5903912" cy="2078037"/>
            </a:xfrm>
            <a:custGeom>
              <a:avLst/>
              <a:gdLst>
                <a:gd name="T0" fmla="*/ 0 w 4224"/>
                <a:gd name="T1" fmla="*/ 2147483646 h 1696"/>
                <a:gd name="T2" fmla="*/ 2147483646 w 4224"/>
                <a:gd name="T3" fmla="*/ 2147483646 h 1696"/>
                <a:gd name="T4" fmla="*/ 2147483646 w 4224"/>
                <a:gd name="T5" fmla="*/ 2147483646 h 1696"/>
                <a:gd name="T6" fmla="*/ 2147483646 w 4224"/>
                <a:gd name="T7" fmla="*/ 2147483646 h 1696"/>
                <a:gd name="T8" fmla="*/ 2147483646 w 4224"/>
                <a:gd name="T9" fmla="*/ 2147483646 h 1696"/>
                <a:gd name="T10" fmla="*/ 2147483646 w 4224"/>
                <a:gd name="T11" fmla="*/ 2147483646 h 1696"/>
                <a:gd name="T12" fmla="*/ 2147483646 w 4224"/>
                <a:gd name="T13" fmla="*/ 2147483646 h 1696"/>
                <a:gd name="T14" fmla="*/ 2147483646 w 4224"/>
                <a:gd name="T15" fmla="*/ 2147483646 h 1696"/>
                <a:gd name="T16" fmla="*/ 2147483646 w 4224"/>
                <a:gd name="T17" fmla="*/ 2147483646 h 1696"/>
                <a:gd name="T18" fmla="*/ 2147483646 w 4224"/>
                <a:gd name="T19" fmla="*/ 2147483646 h 1696"/>
                <a:gd name="T20" fmla="*/ 2147483646 w 4224"/>
                <a:gd name="T21" fmla="*/ 2147483646 h 1696"/>
                <a:gd name="T22" fmla="*/ 2147483646 w 4224"/>
                <a:gd name="T23" fmla="*/ 2147483646 h 16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24"/>
                <a:gd name="T37" fmla="*/ 0 h 1696"/>
                <a:gd name="T38" fmla="*/ 4224 w 4224"/>
                <a:gd name="T39" fmla="*/ 1696 h 16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24" h="1696">
                  <a:moveTo>
                    <a:pt x="0" y="880"/>
                  </a:moveTo>
                  <a:cubicBezTo>
                    <a:pt x="60" y="640"/>
                    <a:pt x="120" y="400"/>
                    <a:pt x="192" y="400"/>
                  </a:cubicBezTo>
                  <a:cubicBezTo>
                    <a:pt x="264" y="400"/>
                    <a:pt x="368" y="736"/>
                    <a:pt x="432" y="880"/>
                  </a:cubicBezTo>
                  <a:cubicBezTo>
                    <a:pt x="496" y="1024"/>
                    <a:pt x="464" y="1352"/>
                    <a:pt x="576" y="1264"/>
                  </a:cubicBezTo>
                  <a:cubicBezTo>
                    <a:pt x="688" y="1176"/>
                    <a:pt x="936" y="344"/>
                    <a:pt x="1104" y="352"/>
                  </a:cubicBezTo>
                  <a:cubicBezTo>
                    <a:pt x="1272" y="360"/>
                    <a:pt x="1400" y="1360"/>
                    <a:pt x="1584" y="1312"/>
                  </a:cubicBezTo>
                  <a:cubicBezTo>
                    <a:pt x="1768" y="1264"/>
                    <a:pt x="2024" y="0"/>
                    <a:pt x="2208" y="64"/>
                  </a:cubicBezTo>
                  <a:cubicBezTo>
                    <a:pt x="2392" y="128"/>
                    <a:pt x="2496" y="1696"/>
                    <a:pt x="2688" y="1696"/>
                  </a:cubicBezTo>
                  <a:cubicBezTo>
                    <a:pt x="2880" y="1696"/>
                    <a:pt x="3168" y="88"/>
                    <a:pt x="3360" y="64"/>
                  </a:cubicBezTo>
                  <a:cubicBezTo>
                    <a:pt x="3552" y="40"/>
                    <a:pt x="3712" y="1416"/>
                    <a:pt x="3840" y="1552"/>
                  </a:cubicBezTo>
                  <a:cubicBezTo>
                    <a:pt x="3968" y="1688"/>
                    <a:pt x="4064" y="1088"/>
                    <a:pt x="4128" y="880"/>
                  </a:cubicBezTo>
                  <a:cubicBezTo>
                    <a:pt x="4192" y="672"/>
                    <a:pt x="4208" y="488"/>
                    <a:pt x="4224" y="304"/>
                  </a:cubicBezTo>
                </a:path>
              </a:pathLst>
            </a:custGeom>
            <a:noFill/>
            <a:ln w="222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Text Box 3">
              <a:extLst>
                <a:ext uri="{FF2B5EF4-FFF2-40B4-BE49-F238E27FC236}">
                  <a16:creationId xmlns:a16="http://schemas.microsoft.com/office/drawing/2014/main" id="{6AECDC67-1077-451F-883D-DB038D9AEF14}"/>
                </a:ext>
              </a:extLst>
            </p:cNvPr>
            <p:cNvSpPr txBox="1">
              <a:spLocks noChangeArrowheads="1"/>
            </p:cNvSpPr>
            <p:nvPr/>
          </p:nvSpPr>
          <p:spPr bwMode="auto">
            <a:xfrm>
              <a:off x="4799013" y="4489451"/>
              <a:ext cx="803275" cy="461962"/>
            </a:xfrm>
            <a:prstGeom prst="rect">
              <a:avLst/>
            </a:prstGeom>
            <a:solidFill>
              <a:schemeClr val="bg1"/>
            </a:solidFill>
            <a:ln w="9525">
              <a:solidFill>
                <a:srgbClr val="000000"/>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2400" b="1" dirty="0">
                  <a:latin typeface="+mj-ea"/>
                  <a:ea typeface="+mj-ea"/>
                  <a:sym typeface="+mn-ea"/>
                </a:rPr>
                <a:t>价格</a:t>
              </a:r>
            </a:p>
          </p:txBody>
        </p:sp>
      </p:grpSp>
      <p:sp>
        <p:nvSpPr>
          <p:cNvPr id="17413" name="文本框 1">
            <a:extLst>
              <a:ext uri="{FF2B5EF4-FFF2-40B4-BE49-F238E27FC236}">
                <a16:creationId xmlns:a16="http://schemas.microsoft.com/office/drawing/2014/main" id="{C1046CBA-BA4F-4DD3-83B5-E4BBF3458A05}"/>
              </a:ext>
            </a:extLst>
          </p:cNvPr>
          <p:cNvSpPr txBox="1">
            <a:spLocks noChangeArrowheads="1"/>
          </p:cNvSpPr>
          <p:nvPr/>
        </p:nvSpPr>
        <p:spPr bwMode="auto">
          <a:xfrm>
            <a:off x="584200" y="2262188"/>
            <a:ext cx="79756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商品的价值量由生产商品的社会必要劳动时间决定，商品交换实行等价交换。</a:t>
            </a:r>
          </a:p>
          <a:p>
            <a:pPr algn="just">
              <a:lnSpc>
                <a:spcPct val="120000"/>
              </a:lnSpc>
              <a:spcBef>
                <a:spcPts val="1400"/>
              </a:spcBef>
              <a:buFont typeface="Arial" panose="020B0604020202020204" pitchFamily="34" charset="0"/>
              <a:buNone/>
            </a:pPr>
            <a:r>
              <a:rPr lang="zh-CN" altLang="en-US" sz="2400"/>
              <a:t>价值规律的表现形式：</a:t>
            </a:r>
            <a:r>
              <a:rPr lang="zh-CN" altLang="en-US" sz="2400" b="1">
                <a:solidFill>
                  <a:srgbClr val="014D23"/>
                </a:solidFill>
              </a:rPr>
              <a:t>商品的价格围绕价值自发波动。</a:t>
            </a: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E1286111-BA70-46D6-B87D-EFE9660FD720}"/>
              </a:ext>
            </a:extLst>
          </p:cNvPr>
          <p:cNvSpPr/>
          <p:nvPr/>
        </p:nvSpPr>
        <p:spPr bwMode="auto">
          <a:xfrm>
            <a:off x="428625" y="1089025"/>
            <a:ext cx="36480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价值规律的主要作用</a:t>
            </a:r>
          </a:p>
        </p:txBody>
      </p:sp>
      <p:sp>
        <p:nvSpPr>
          <p:cNvPr id="6" name="文本框 5">
            <a:extLst>
              <a:ext uri="{FF2B5EF4-FFF2-40B4-BE49-F238E27FC236}">
                <a16:creationId xmlns:a16="http://schemas.microsoft.com/office/drawing/2014/main" id="{576D93E1-6FFC-4DF9-A125-4499740CC7B2}"/>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二、价值规律及其作用</a:t>
            </a:r>
          </a:p>
        </p:txBody>
      </p:sp>
      <p:grpSp>
        <p:nvGrpSpPr>
          <p:cNvPr id="18436" name="组合 7">
            <a:extLst>
              <a:ext uri="{FF2B5EF4-FFF2-40B4-BE49-F238E27FC236}">
                <a16:creationId xmlns:a16="http://schemas.microsoft.com/office/drawing/2014/main" id="{84AAF61A-5DAA-414B-9E1A-A523D0F86A3A}"/>
              </a:ext>
            </a:extLst>
          </p:cNvPr>
          <p:cNvGrpSpPr>
            <a:grpSpLocks/>
          </p:cNvGrpSpPr>
          <p:nvPr/>
        </p:nvGrpSpPr>
        <p:grpSpPr bwMode="auto">
          <a:xfrm>
            <a:off x="1377950" y="1895475"/>
            <a:ext cx="750888" cy="750888"/>
            <a:chOff x="3994982" y="5690837"/>
            <a:chExt cx="833618" cy="833618"/>
          </a:xfrm>
        </p:grpSpPr>
        <p:sp>
          <p:nvSpPr>
            <p:cNvPr id="9" name="椭圆 8">
              <a:extLst>
                <a:ext uri="{FF2B5EF4-FFF2-40B4-BE49-F238E27FC236}">
                  <a16:creationId xmlns:a16="http://schemas.microsoft.com/office/drawing/2014/main" id="{CD92E82C-FB3B-40E4-AB52-F0A5215AC740}"/>
                </a:ext>
              </a:extLst>
            </p:cNvPr>
            <p:cNvSpPr/>
            <p:nvPr/>
          </p:nvSpPr>
          <p:spPr>
            <a:xfrm>
              <a:off x="3994982" y="5690837"/>
              <a:ext cx="833618" cy="833618"/>
            </a:xfrm>
            <a:prstGeom prst="ellipse">
              <a:avLst/>
            </a:prstGeom>
            <a:gradFill>
              <a:gsLst>
                <a:gs pos="0">
                  <a:schemeClr val="bg1"/>
                </a:gs>
                <a:gs pos="100000">
                  <a:schemeClr val="bg1">
                    <a:lumMod val="75000"/>
                  </a:schemeClr>
                </a:gs>
              </a:gsLst>
              <a:lin ang="5400000" scaled="0"/>
            </a:gradFill>
            <a:ln>
              <a:noFill/>
            </a:ln>
            <a:effectLst>
              <a:outerShdw blurRad="127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a:extLst>
                <a:ext uri="{FF2B5EF4-FFF2-40B4-BE49-F238E27FC236}">
                  <a16:creationId xmlns:a16="http://schemas.microsoft.com/office/drawing/2014/main" id="{85EB9191-3620-4056-A40D-F0CF448D97B6}"/>
                </a:ext>
              </a:extLst>
            </p:cNvPr>
            <p:cNvSpPr>
              <a:spLocks noChangeAspect="1"/>
            </p:cNvSpPr>
            <p:nvPr/>
          </p:nvSpPr>
          <p:spPr>
            <a:xfrm>
              <a:off x="4141262" y="5837117"/>
              <a:ext cx="541058" cy="541058"/>
            </a:xfrm>
            <a:prstGeom prst="ellipse">
              <a:avLst/>
            </a:prstGeom>
            <a:solidFill>
              <a:srgbClr val="118C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53" name="文本框 11">
              <a:extLst>
                <a:ext uri="{FF2B5EF4-FFF2-40B4-BE49-F238E27FC236}">
                  <a16:creationId xmlns:a16="http://schemas.microsoft.com/office/drawing/2014/main" id="{34DC6712-57B1-43CA-9E06-A2E8EB44D8DE}"/>
                </a:ext>
              </a:extLst>
            </p:cNvPr>
            <p:cNvSpPr txBox="1">
              <a:spLocks noChangeArrowheads="1"/>
            </p:cNvSpPr>
            <p:nvPr/>
          </p:nvSpPr>
          <p:spPr bwMode="auto">
            <a:xfrm>
              <a:off x="4119250" y="584603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en-US" altLang="zh-CN" sz="2400" b="1">
                  <a:solidFill>
                    <a:schemeClr val="bg1"/>
                  </a:solidFill>
                  <a:ea typeface="方正姚体" panose="02010601030101010101" pitchFamily="2" charset="-122"/>
                </a:rPr>
                <a:t>01</a:t>
              </a:r>
              <a:endParaRPr lang="zh-CN" altLang="en-US" sz="2400" b="1">
                <a:solidFill>
                  <a:schemeClr val="bg1"/>
                </a:solidFill>
                <a:ea typeface="方正姚体" panose="02010601030101010101" pitchFamily="2" charset="-122"/>
              </a:endParaRPr>
            </a:p>
          </p:txBody>
        </p:sp>
      </p:grpSp>
      <p:sp>
        <p:nvSpPr>
          <p:cNvPr id="18437" name="文本框 2">
            <a:extLst>
              <a:ext uri="{FF2B5EF4-FFF2-40B4-BE49-F238E27FC236}">
                <a16:creationId xmlns:a16="http://schemas.microsoft.com/office/drawing/2014/main" id="{CAD28BEC-97CC-4D50-B3A9-13D17BD21172}"/>
              </a:ext>
            </a:extLst>
          </p:cNvPr>
          <p:cNvSpPr txBox="1">
            <a:spLocks noChangeArrowheads="1"/>
          </p:cNvSpPr>
          <p:nvPr/>
        </p:nvSpPr>
        <p:spPr bwMode="auto">
          <a:xfrm>
            <a:off x="2290763" y="1800225"/>
            <a:ext cx="50736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自发地调节生产资料和劳动力在社会各生产部门之间的分配比例</a:t>
            </a:r>
          </a:p>
        </p:txBody>
      </p:sp>
      <p:sp>
        <p:nvSpPr>
          <p:cNvPr id="18438" name="文本框 17">
            <a:extLst>
              <a:ext uri="{FF2B5EF4-FFF2-40B4-BE49-F238E27FC236}">
                <a16:creationId xmlns:a16="http://schemas.microsoft.com/office/drawing/2014/main" id="{AE4D8570-B9D3-46BA-9E3B-75BEFEA3D39F}"/>
              </a:ext>
            </a:extLst>
          </p:cNvPr>
          <p:cNvSpPr txBox="1">
            <a:spLocks noChangeArrowheads="1"/>
          </p:cNvSpPr>
          <p:nvPr/>
        </p:nvSpPr>
        <p:spPr bwMode="auto">
          <a:xfrm>
            <a:off x="2290763" y="2895600"/>
            <a:ext cx="50736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自发地刺激社会生产力的发展</a:t>
            </a:r>
          </a:p>
        </p:txBody>
      </p:sp>
      <p:sp>
        <p:nvSpPr>
          <p:cNvPr id="18439" name="文本框 22">
            <a:extLst>
              <a:ext uri="{FF2B5EF4-FFF2-40B4-BE49-F238E27FC236}">
                <a16:creationId xmlns:a16="http://schemas.microsoft.com/office/drawing/2014/main" id="{1F31EDE2-96D1-4814-912B-F5F0A9C49E3F}"/>
              </a:ext>
            </a:extLst>
          </p:cNvPr>
          <p:cNvSpPr txBox="1">
            <a:spLocks noChangeArrowheads="1"/>
          </p:cNvSpPr>
          <p:nvPr/>
        </p:nvSpPr>
        <p:spPr bwMode="auto">
          <a:xfrm>
            <a:off x="2290763" y="3779838"/>
            <a:ext cx="50736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自发地调节社会收入的分配</a:t>
            </a:r>
          </a:p>
        </p:txBody>
      </p:sp>
      <p:grpSp>
        <p:nvGrpSpPr>
          <p:cNvPr id="18440" name="组合 23">
            <a:extLst>
              <a:ext uri="{FF2B5EF4-FFF2-40B4-BE49-F238E27FC236}">
                <a16:creationId xmlns:a16="http://schemas.microsoft.com/office/drawing/2014/main" id="{4BD3E52B-FF86-433C-B112-C8A0C584CBA6}"/>
              </a:ext>
            </a:extLst>
          </p:cNvPr>
          <p:cNvGrpSpPr>
            <a:grpSpLocks/>
          </p:cNvGrpSpPr>
          <p:nvPr/>
        </p:nvGrpSpPr>
        <p:grpSpPr bwMode="auto">
          <a:xfrm>
            <a:off x="1377950" y="2786063"/>
            <a:ext cx="750888" cy="749300"/>
            <a:chOff x="3994982" y="5690837"/>
            <a:chExt cx="833618" cy="833618"/>
          </a:xfrm>
        </p:grpSpPr>
        <p:sp>
          <p:nvSpPr>
            <p:cNvPr id="25" name="椭圆 24">
              <a:extLst>
                <a:ext uri="{FF2B5EF4-FFF2-40B4-BE49-F238E27FC236}">
                  <a16:creationId xmlns:a16="http://schemas.microsoft.com/office/drawing/2014/main" id="{4EC18F4C-8738-4D87-86BC-C930422F84B0}"/>
                </a:ext>
              </a:extLst>
            </p:cNvPr>
            <p:cNvSpPr/>
            <p:nvPr/>
          </p:nvSpPr>
          <p:spPr>
            <a:xfrm>
              <a:off x="3994982" y="5690837"/>
              <a:ext cx="833618" cy="833618"/>
            </a:xfrm>
            <a:prstGeom prst="ellipse">
              <a:avLst/>
            </a:prstGeom>
            <a:gradFill>
              <a:gsLst>
                <a:gs pos="0">
                  <a:schemeClr val="bg1"/>
                </a:gs>
                <a:gs pos="100000">
                  <a:schemeClr val="bg1">
                    <a:lumMod val="75000"/>
                  </a:schemeClr>
                </a:gs>
              </a:gsLst>
              <a:lin ang="5400000" scaled="0"/>
            </a:gradFill>
            <a:ln>
              <a:noFill/>
            </a:ln>
            <a:effectLst>
              <a:outerShdw blurRad="127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椭圆 25">
              <a:extLst>
                <a:ext uri="{FF2B5EF4-FFF2-40B4-BE49-F238E27FC236}">
                  <a16:creationId xmlns:a16="http://schemas.microsoft.com/office/drawing/2014/main" id="{AD478158-CECA-438D-8055-1AEC8BBED48B}"/>
                </a:ext>
              </a:extLst>
            </p:cNvPr>
            <p:cNvSpPr>
              <a:spLocks noChangeAspect="1"/>
            </p:cNvSpPr>
            <p:nvPr/>
          </p:nvSpPr>
          <p:spPr>
            <a:xfrm>
              <a:off x="4141262" y="5837426"/>
              <a:ext cx="541058" cy="540439"/>
            </a:xfrm>
            <a:prstGeom prst="ellipse">
              <a:avLst/>
            </a:prstGeom>
            <a:solidFill>
              <a:srgbClr val="118C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50" name="文本框 26">
              <a:extLst>
                <a:ext uri="{FF2B5EF4-FFF2-40B4-BE49-F238E27FC236}">
                  <a16:creationId xmlns:a16="http://schemas.microsoft.com/office/drawing/2014/main" id="{F1EAB691-B286-49A4-A694-715F778986CD}"/>
                </a:ext>
              </a:extLst>
            </p:cNvPr>
            <p:cNvSpPr txBox="1">
              <a:spLocks noChangeArrowheads="1"/>
            </p:cNvSpPr>
            <p:nvPr/>
          </p:nvSpPr>
          <p:spPr bwMode="auto">
            <a:xfrm>
              <a:off x="4119250" y="5846036"/>
              <a:ext cx="586845" cy="5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en-US" altLang="zh-CN" sz="2400" b="1">
                  <a:solidFill>
                    <a:schemeClr val="bg1"/>
                  </a:solidFill>
                  <a:ea typeface="方正姚体" panose="02010601030101010101" pitchFamily="2" charset="-122"/>
                </a:rPr>
                <a:t>02</a:t>
              </a:r>
              <a:endParaRPr lang="zh-CN" altLang="en-US" sz="2400" b="1">
                <a:solidFill>
                  <a:schemeClr val="bg1"/>
                </a:solidFill>
                <a:ea typeface="方正姚体" panose="02010601030101010101" pitchFamily="2" charset="-122"/>
              </a:endParaRPr>
            </a:p>
          </p:txBody>
        </p:sp>
      </p:grpSp>
      <p:grpSp>
        <p:nvGrpSpPr>
          <p:cNvPr id="18441" name="组合 27">
            <a:extLst>
              <a:ext uri="{FF2B5EF4-FFF2-40B4-BE49-F238E27FC236}">
                <a16:creationId xmlns:a16="http://schemas.microsoft.com/office/drawing/2014/main" id="{87CA5C01-0AD5-4AE6-A320-584D148DB5B6}"/>
              </a:ext>
            </a:extLst>
          </p:cNvPr>
          <p:cNvGrpSpPr>
            <a:grpSpLocks/>
          </p:cNvGrpSpPr>
          <p:nvPr/>
        </p:nvGrpSpPr>
        <p:grpSpPr bwMode="auto">
          <a:xfrm>
            <a:off x="1377950" y="3676650"/>
            <a:ext cx="750888" cy="749300"/>
            <a:chOff x="3994982" y="5690837"/>
            <a:chExt cx="833618" cy="833618"/>
          </a:xfrm>
        </p:grpSpPr>
        <p:sp>
          <p:nvSpPr>
            <p:cNvPr id="29" name="椭圆 28">
              <a:extLst>
                <a:ext uri="{FF2B5EF4-FFF2-40B4-BE49-F238E27FC236}">
                  <a16:creationId xmlns:a16="http://schemas.microsoft.com/office/drawing/2014/main" id="{449C4C71-EF2B-4881-814F-27DF183A7F26}"/>
                </a:ext>
              </a:extLst>
            </p:cNvPr>
            <p:cNvSpPr/>
            <p:nvPr/>
          </p:nvSpPr>
          <p:spPr>
            <a:xfrm>
              <a:off x="3994982" y="5690837"/>
              <a:ext cx="833618" cy="833618"/>
            </a:xfrm>
            <a:prstGeom prst="ellipse">
              <a:avLst/>
            </a:prstGeom>
            <a:gradFill>
              <a:gsLst>
                <a:gs pos="0">
                  <a:schemeClr val="bg1"/>
                </a:gs>
                <a:gs pos="100000">
                  <a:schemeClr val="bg1">
                    <a:lumMod val="75000"/>
                  </a:schemeClr>
                </a:gs>
              </a:gsLst>
              <a:lin ang="5400000" scaled="0"/>
            </a:gradFill>
            <a:ln>
              <a:noFill/>
            </a:ln>
            <a:effectLst>
              <a:outerShdw blurRad="1270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29">
              <a:extLst>
                <a:ext uri="{FF2B5EF4-FFF2-40B4-BE49-F238E27FC236}">
                  <a16:creationId xmlns:a16="http://schemas.microsoft.com/office/drawing/2014/main" id="{1DFB5468-529A-41B0-8FA3-34DA14B1CBCB}"/>
                </a:ext>
              </a:extLst>
            </p:cNvPr>
            <p:cNvSpPr>
              <a:spLocks noChangeAspect="1"/>
            </p:cNvSpPr>
            <p:nvPr/>
          </p:nvSpPr>
          <p:spPr>
            <a:xfrm>
              <a:off x="4141262" y="5837427"/>
              <a:ext cx="541058" cy="540439"/>
            </a:xfrm>
            <a:prstGeom prst="ellipse">
              <a:avLst/>
            </a:prstGeom>
            <a:solidFill>
              <a:srgbClr val="118C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447" name="文本框 30">
              <a:extLst>
                <a:ext uri="{FF2B5EF4-FFF2-40B4-BE49-F238E27FC236}">
                  <a16:creationId xmlns:a16="http://schemas.microsoft.com/office/drawing/2014/main" id="{FC363E96-A30E-45B9-8D8B-40498BF7021E}"/>
                </a:ext>
              </a:extLst>
            </p:cNvPr>
            <p:cNvSpPr txBox="1">
              <a:spLocks noChangeArrowheads="1"/>
            </p:cNvSpPr>
            <p:nvPr/>
          </p:nvSpPr>
          <p:spPr bwMode="auto">
            <a:xfrm>
              <a:off x="4119250" y="5846036"/>
              <a:ext cx="586845" cy="5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en-US" altLang="zh-CN" sz="2400" b="1">
                  <a:solidFill>
                    <a:schemeClr val="bg1"/>
                  </a:solidFill>
                  <a:ea typeface="方正姚体" panose="02010601030101010101" pitchFamily="2" charset="-122"/>
                </a:rPr>
                <a:t>03</a:t>
              </a:r>
              <a:endParaRPr lang="zh-CN" altLang="en-US" sz="2400" b="1">
                <a:solidFill>
                  <a:schemeClr val="bg1"/>
                </a:solidFill>
                <a:ea typeface="方正姚体" panose="02010601030101010101" pitchFamily="2" charset="-122"/>
              </a:endParaRPr>
            </a:p>
          </p:txBody>
        </p:sp>
      </p:grpSp>
      <p:grpSp>
        <p:nvGrpSpPr>
          <p:cNvPr id="18442" name="组合 4">
            <a:extLst>
              <a:ext uri="{FF2B5EF4-FFF2-40B4-BE49-F238E27FC236}">
                <a16:creationId xmlns:a16="http://schemas.microsoft.com/office/drawing/2014/main" id="{A42469E6-0ED1-41E2-B8DD-A355B52434BA}"/>
              </a:ext>
            </a:extLst>
          </p:cNvPr>
          <p:cNvGrpSpPr>
            <a:grpSpLocks/>
          </p:cNvGrpSpPr>
          <p:nvPr/>
        </p:nvGrpSpPr>
        <p:grpSpPr bwMode="auto">
          <a:xfrm>
            <a:off x="1520825" y="4491038"/>
            <a:ext cx="6102350" cy="1892300"/>
            <a:chOff x="1050192" y="4477649"/>
            <a:chExt cx="6101069" cy="1892960"/>
          </a:xfrm>
        </p:grpSpPr>
        <p:sp>
          <p:nvSpPr>
            <p:cNvPr id="18443" name="文本框 3">
              <a:extLst>
                <a:ext uri="{FF2B5EF4-FFF2-40B4-BE49-F238E27FC236}">
                  <a16:creationId xmlns:a16="http://schemas.microsoft.com/office/drawing/2014/main" id="{D79161C1-FA52-4D0E-BE17-66D1AEDE1E3A}"/>
                </a:ext>
              </a:extLst>
            </p:cNvPr>
            <p:cNvSpPr txBox="1">
              <a:spLocks noChangeArrowheads="1"/>
            </p:cNvSpPr>
            <p:nvPr/>
          </p:nvSpPr>
          <p:spPr bwMode="auto">
            <a:xfrm>
              <a:off x="1625220" y="4510674"/>
              <a:ext cx="4951012" cy="182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Font typeface="Arial" panose="020B0604020202020204" pitchFamily="34" charset="0"/>
                <a:buNone/>
              </a:pPr>
              <a:r>
                <a:rPr lang="zh-CN" altLang="en-US" sz="2400" b="1">
                  <a:solidFill>
                    <a:srgbClr val="014D23"/>
                  </a:solidFill>
                </a:rPr>
                <a:t>价值规律也会产生一些消极后果：</a:t>
              </a:r>
            </a:p>
            <a:p>
              <a:pPr algn="just">
                <a:lnSpc>
                  <a:spcPct val="120000"/>
                </a:lnSpc>
                <a:buFont typeface="Arial" panose="020B0604020202020204" pitchFamily="34" charset="0"/>
                <a:buNone/>
              </a:pPr>
              <a:r>
                <a:rPr lang="zh-CN" altLang="en-US" sz="2400"/>
                <a:t>       其一，导致社会资源浪费；</a:t>
              </a:r>
            </a:p>
            <a:p>
              <a:pPr algn="just">
                <a:lnSpc>
                  <a:spcPct val="120000"/>
                </a:lnSpc>
                <a:buFont typeface="Arial" panose="020B0604020202020204" pitchFamily="34" charset="0"/>
                <a:buNone/>
              </a:pPr>
              <a:r>
                <a:rPr lang="zh-CN" altLang="en-US" sz="2400"/>
                <a:t>       其二，阻碍技术的进步；</a:t>
              </a:r>
            </a:p>
            <a:p>
              <a:pPr algn="just">
                <a:lnSpc>
                  <a:spcPct val="120000"/>
                </a:lnSpc>
                <a:buFont typeface="Arial" panose="020B0604020202020204" pitchFamily="34" charset="0"/>
                <a:buNone/>
              </a:pPr>
              <a:r>
                <a:rPr lang="zh-CN" altLang="en-US" sz="2400"/>
                <a:t>       其三，导致收入两级分化。</a:t>
              </a:r>
            </a:p>
          </p:txBody>
        </p:sp>
        <p:sp>
          <p:nvSpPr>
            <p:cNvPr id="33" name="圆角矩形 4">
              <a:extLst>
                <a:ext uri="{FF2B5EF4-FFF2-40B4-BE49-F238E27FC236}">
                  <a16:creationId xmlns:a16="http://schemas.microsoft.com/office/drawing/2014/main" id="{CFF68F10-4071-45C0-A972-A6D3200AB8AD}"/>
                </a:ext>
              </a:extLst>
            </p:cNvPr>
            <p:cNvSpPr/>
            <p:nvPr/>
          </p:nvSpPr>
          <p:spPr bwMode="auto">
            <a:xfrm>
              <a:off x="1050192" y="4477649"/>
              <a:ext cx="6101069" cy="189296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F6F4ABE2-F70F-4469-844A-07ACC0485C2A}"/>
              </a:ext>
            </a:extLst>
          </p:cNvPr>
          <p:cNvSpPr>
            <a:spLocks noChangeArrowheads="1"/>
          </p:cNvSpPr>
          <p:nvPr/>
        </p:nvSpPr>
        <p:spPr bwMode="auto">
          <a:xfrm>
            <a:off x="1019175" y="5413375"/>
            <a:ext cx="1701800" cy="574675"/>
          </a:xfrm>
          <a:prstGeom prst="rect">
            <a:avLst/>
          </a:prstGeom>
          <a:solidFill>
            <a:schemeClr val="accent1">
              <a:lumMod val="60000"/>
              <a:lumOff val="40000"/>
            </a:schemeClr>
          </a:solidFill>
          <a:ln w="25400" cmpd="sng">
            <a:noFill/>
            <a:miter lim="800000"/>
          </a:ln>
          <a:effectLst>
            <a:outerShdw dist="107763" dir="18900000" algn="ctr" rotWithShape="0">
              <a:schemeClr val="bg2"/>
            </a:outerShdw>
          </a:effectLst>
        </p:spPr>
        <p:txBody>
          <a:bodyPr lIns="90170" tIns="46990" rIns="90170" bIns="469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2400">
                <a:latin typeface="+mj-ea"/>
                <a:ea typeface="+mj-ea"/>
                <a:sym typeface="Arial" panose="020B0604020202020204" pitchFamily="34" charset="0"/>
              </a:rPr>
              <a:t>私人劳动</a:t>
            </a:r>
          </a:p>
        </p:txBody>
      </p:sp>
      <p:sp>
        <p:nvSpPr>
          <p:cNvPr id="20483" name="Line 4">
            <a:extLst>
              <a:ext uri="{FF2B5EF4-FFF2-40B4-BE49-F238E27FC236}">
                <a16:creationId xmlns:a16="http://schemas.microsoft.com/office/drawing/2014/main" id="{54ECA073-DAD1-42C3-A6DF-39094E3319CF}"/>
              </a:ext>
            </a:extLst>
          </p:cNvPr>
          <p:cNvSpPr>
            <a:spLocks noChangeShapeType="1"/>
          </p:cNvSpPr>
          <p:nvPr/>
        </p:nvSpPr>
        <p:spPr bwMode="auto">
          <a:xfrm flipV="1">
            <a:off x="1870075" y="3217863"/>
            <a:ext cx="0" cy="2166937"/>
          </a:xfrm>
          <a:prstGeom prst="line">
            <a:avLst/>
          </a:prstGeom>
          <a:noFill/>
          <a:ln w="57150" cmpd="sng">
            <a:solidFill>
              <a:schemeClr val="bg1">
                <a:lumMod val="50000"/>
              </a:schemeClr>
            </a:solidFill>
            <a:round/>
            <a:tailEnd type="triangle" w="med" len="med"/>
          </a:ln>
        </p:spPr>
        <p:txBody>
          <a:bodyPr/>
          <a:lstStyle/>
          <a:p>
            <a:pPr>
              <a:defRPr/>
            </a:pPr>
            <a:endParaRPr lang="zh-CN" altLang="en-US" sz="2000">
              <a:latin typeface="+mj-ea"/>
              <a:ea typeface="+mj-ea"/>
            </a:endParaRPr>
          </a:p>
        </p:txBody>
      </p:sp>
      <p:sp>
        <p:nvSpPr>
          <p:cNvPr id="20492" name="Rectangle 14">
            <a:extLst>
              <a:ext uri="{FF2B5EF4-FFF2-40B4-BE49-F238E27FC236}">
                <a16:creationId xmlns:a16="http://schemas.microsoft.com/office/drawing/2014/main" id="{4A8DCC83-26C8-4493-ADC8-C8A859603B3B}"/>
              </a:ext>
            </a:extLst>
          </p:cNvPr>
          <p:cNvSpPr>
            <a:spLocks noChangeArrowheads="1"/>
          </p:cNvSpPr>
          <p:nvPr/>
        </p:nvSpPr>
        <p:spPr bwMode="auto">
          <a:xfrm>
            <a:off x="1019175" y="2643188"/>
            <a:ext cx="1701800" cy="574675"/>
          </a:xfrm>
          <a:prstGeom prst="rect">
            <a:avLst/>
          </a:prstGeom>
          <a:solidFill>
            <a:schemeClr val="accent1">
              <a:lumMod val="60000"/>
              <a:lumOff val="40000"/>
            </a:schemeClr>
          </a:solidFill>
          <a:ln w="25400" cmpd="sng">
            <a:noFill/>
            <a:miter lim="800000"/>
          </a:ln>
          <a:effectLst>
            <a:outerShdw dist="107763" dir="18900000" algn="ctr" rotWithShape="0">
              <a:schemeClr val="bg2"/>
            </a:outerShdw>
          </a:effectLst>
        </p:spPr>
        <p:txBody>
          <a:bodyPr lIns="90170" tIns="46990" rIns="90170" bIns="469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2400" dirty="0">
                <a:latin typeface="+mj-ea"/>
                <a:ea typeface="+mj-ea"/>
                <a:sym typeface="+mn-ea"/>
              </a:rPr>
              <a:t>社会劳动</a:t>
            </a:r>
          </a:p>
        </p:txBody>
      </p:sp>
      <p:sp>
        <p:nvSpPr>
          <p:cNvPr id="19460" name="Rectangle 15">
            <a:extLst>
              <a:ext uri="{FF2B5EF4-FFF2-40B4-BE49-F238E27FC236}">
                <a16:creationId xmlns:a16="http://schemas.microsoft.com/office/drawing/2014/main" id="{BD5E2B56-093E-4E1D-8D17-FA9B37EEF787}"/>
              </a:ext>
            </a:extLst>
          </p:cNvPr>
          <p:cNvSpPr>
            <a:spLocks noChangeArrowheads="1"/>
          </p:cNvSpPr>
          <p:nvPr/>
        </p:nvSpPr>
        <p:spPr bwMode="auto">
          <a:xfrm>
            <a:off x="1920875" y="3849688"/>
            <a:ext cx="865188" cy="709612"/>
          </a:xfrm>
          <a:prstGeom prst="rect">
            <a:avLst/>
          </a:prstGeom>
          <a:solidFill>
            <a:schemeClr val="accent6">
              <a:lumMod val="40000"/>
              <a:lumOff val="60000"/>
            </a:schemeClr>
          </a:solidFill>
          <a:ln>
            <a:noFill/>
          </a:ln>
        </p:spPr>
        <p:txBody>
          <a:bodyPr lIns="90170" tIns="46990" rIns="90170" bIns="46990"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r>
              <a:rPr lang="zh-CN" altLang="en-US" sz="2000" b="1" dirty="0">
                <a:latin typeface="+mj-ea"/>
                <a:ea typeface="+mj-ea"/>
                <a:sym typeface="+mn-ea"/>
              </a:rPr>
              <a:t>交换成功</a:t>
            </a:r>
          </a:p>
        </p:txBody>
      </p:sp>
      <p:sp>
        <p:nvSpPr>
          <p:cNvPr id="19461" name="Rectangle 19">
            <a:extLst>
              <a:ext uri="{FF2B5EF4-FFF2-40B4-BE49-F238E27FC236}">
                <a16:creationId xmlns:a16="http://schemas.microsoft.com/office/drawing/2014/main" id="{FFD14069-3D39-49D3-89B2-403D06E7DD0B}"/>
              </a:ext>
            </a:extLst>
          </p:cNvPr>
          <p:cNvSpPr>
            <a:spLocks noChangeArrowheads="1"/>
          </p:cNvSpPr>
          <p:nvPr/>
        </p:nvSpPr>
        <p:spPr bwMode="auto">
          <a:xfrm>
            <a:off x="1247775" y="3328988"/>
            <a:ext cx="431800" cy="1943100"/>
          </a:xfrm>
          <a:prstGeom prst="rect">
            <a:avLst/>
          </a:prstGeom>
          <a:noFill/>
          <a:ln>
            <a:noFill/>
          </a:ln>
        </p:spPr>
        <p:txBody>
          <a:bodyPr wrap="none"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r>
              <a:rPr lang="zh-CN" altLang="en-US" sz="1400" b="1" dirty="0">
                <a:solidFill>
                  <a:srgbClr val="002060"/>
                </a:solidFill>
                <a:latin typeface="+mj-ea"/>
                <a:ea typeface="+mj-ea"/>
                <a:sym typeface="+mn-ea"/>
              </a:rPr>
              <a:t>商</a:t>
            </a:r>
          </a:p>
          <a:p>
            <a:pPr algn="ctr">
              <a:defRPr/>
            </a:pPr>
            <a:r>
              <a:rPr lang="zh-CN" altLang="en-US" sz="1400" b="1" dirty="0">
                <a:solidFill>
                  <a:srgbClr val="002060"/>
                </a:solidFill>
                <a:latin typeface="+mj-ea"/>
                <a:ea typeface="+mj-ea"/>
                <a:sym typeface="+mn-ea"/>
              </a:rPr>
              <a:t>品</a:t>
            </a:r>
          </a:p>
          <a:p>
            <a:pPr algn="ctr">
              <a:defRPr/>
            </a:pPr>
            <a:r>
              <a:rPr lang="zh-CN" altLang="en-US" sz="1400" b="1" dirty="0">
                <a:solidFill>
                  <a:srgbClr val="002060"/>
                </a:solidFill>
                <a:latin typeface="+mj-ea"/>
                <a:ea typeface="+mj-ea"/>
                <a:sym typeface="+mn-ea"/>
              </a:rPr>
              <a:t>经</a:t>
            </a:r>
            <a:endParaRPr lang="en-US" altLang="zh-CN" sz="1400" b="1" dirty="0">
              <a:solidFill>
                <a:srgbClr val="002060"/>
              </a:solidFill>
              <a:latin typeface="+mj-ea"/>
              <a:ea typeface="+mj-ea"/>
              <a:sym typeface="+mn-ea"/>
            </a:endParaRPr>
          </a:p>
          <a:p>
            <a:pPr algn="ctr">
              <a:defRPr/>
            </a:pPr>
            <a:r>
              <a:rPr lang="zh-CN" altLang="en-US" sz="1400" b="1" dirty="0">
                <a:solidFill>
                  <a:srgbClr val="002060"/>
                </a:solidFill>
                <a:latin typeface="+mj-ea"/>
                <a:ea typeface="+mj-ea"/>
                <a:sym typeface="+mn-ea"/>
              </a:rPr>
              <a:t>济</a:t>
            </a:r>
            <a:endParaRPr lang="en-US" altLang="zh-CN" sz="1400" b="1" dirty="0">
              <a:solidFill>
                <a:srgbClr val="002060"/>
              </a:solidFill>
              <a:latin typeface="+mj-ea"/>
              <a:ea typeface="+mj-ea"/>
              <a:sym typeface="+mn-ea"/>
            </a:endParaRPr>
          </a:p>
          <a:p>
            <a:pPr algn="ctr">
              <a:defRPr/>
            </a:pPr>
            <a:r>
              <a:rPr lang="zh-CN" altLang="en-US" sz="1400" b="1" dirty="0">
                <a:solidFill>
                  <a:srgbClr val="002060"/>
                </a:solidFill>
                <a:latin typeface="+mj-ea"/>
                <a:ea typeface="+mj-ea"/>
                <a:sym typeface="+mn-ea"/>
              </a:rPr>
              <a:t>的</a:t>
            </a:r>
            <a:endParaRPr lang="en-US" altLang="zh-CN" sz="1400" b="1" dirty="0">
              <a:solidFill>
                <a:srgbClr val="002060"/>
              </a:solidFill>
              <a:latin typeface="+mj-ea"/>
              <a:ea typeface="+mj-ea"/>
              <a:sym typeface="+mn-ea"/>
            </a:endParaRPr>
          </a:p>
          <a:p>
            <a:pPr algn="ctr">
              <a:defRPr/>
            </a:pPr>
            <a:r>
              <a:rPr lang="zh-CN" altLang="en-US" sz="1400" b="1" dirty="0">
                <a:solidFill>
                  <a:srgbClr val="002060"/>
                </a:solidFill>
                <a:latin typeface="+mj-ea"/>
                <a:ea typeface="+mj-ea"/>
                <a:sym typeface="+mn-ea"/>
              </a:rPr>
              <a:t>基</a:t>
            </a:r>
            <a:endParaRPr lang="en-US" altLang="zh-CN" sz="1400" b="1" dirty="0">
              <a:solidFill>
                <a:srgbClr val="002060"/>
              </a:solidFill>
              <a:latin typeface="+mj-ea"/>
              <a:ea typeface="+mj-ea"/>
              <a:sym typeface="+mn-ea"/>
            </a:endParaRPr>
          </a:p>
          <a:p>
            <a:pPr algn="ctr">
              <a:defRPr/>
            </a:pPr>
            <a:r>
              <a:rPr lang="zh-CN" altLang="en-US" sz="1400" b="1" dirty="0">
                <a:solidFill>
                  <a:srgbClr val="002060"/>
                </a:solidFill>
                <a:latin typeface="+mj-ea"/>
                <a:ea typeface="+mj-ea"/>
                <a:sym typeface="+mn-ea"/>
              </a:rPr>
              <a:t>本</a:t>
            </a:r>
            <a:endParaRPr lang="en-US" altLang="zh-CN" sz="1400" b="1" dirty="0">
              <a:solidFill>
                <a:srgbClr val="002060"/>
              </a:solidFill>
              <a:latin typeface="+mj-ea"/>
              <a:ea typeface="+mj-ea"/>
              <a:sym typeface="+mn-ea"/>
            </a:endParaRPr>
          </a:p>
          <a:p>
            <a:pPr algn="ctr">
              <a:defRPr/>
            </a:pPr>
            <a:r>
              <a:rPr lang="zh-CN" altLang="en-US" sz="1400" b="1" dirty="0">
                <a:solidFill>
                  <a:srgbClr val="002060"/>
                </a:solidFill>
                <a:latin typeface="+mj-ea"/>
                <a:ea typeface="+mj-ea"/>
                <a:sym typeface="+mn-ea"/>
              </a:rPr>
              <a:t>矛</a:t>
            </a:r>
            <a:endParaRPr lang="en-US" altLang="zh-CN" sz="1400" b="1" dirty="0">
              <a:solidFill>
                <a:srgbClr val="002060"/>
              </a:solidFill>
              <a:latin typeface="+mj-ea"/>
              <a:ea typeface="+mj-ea"/>
              <a:sym typeface="+mn-ea"/>
            </a:endParaRPr>
          </a:p>
          <a:p>
            <a:pPr algn="ctr">
              <a:defRPr/>
            </a:pPr>
            <a:r>
              <a:rPr lang="zh-CN" altLang="en-US" sz="1400" b="1" dirty="0">
                <a:solidFill>
                  <a:srgbClr val="002060"/>
                </a:solidFill>
                <a:latin typeface="+mj-ea"/>
                <a:ea typeface="+mj-ea"/>
                <a:sym typeface="+mn-ea"/>
              </a:rPr>
              <a:t>盾</a:t>
            </a:r>
          </a:p>
        </p:txBody>
      </p:sp>
      <p:sp>
        <p:nvSpPr>
          <p:cNvPr id="20499" name="AutoShape 19">
            <a:extLst>
              <a:ext uri="{FF2B5EF4-FFF2-40B4-BE49-F238E27FC236}">
                <a16:creationId xmlns:a16="http://schemas.microsoft.com/office/drawing/2014/main" id="{5745E325-F1EC-4678-A8F8-8D7834A8B24F}"/>
              </a:ext>
            </a:extLst>
          </p:cNvPr>
          <p:cNvSpPr>
            <a:spLocks noChangeArrowheads="1"/>
          </p:cNvSpPr>
          <p:nvPr/>
        </p:nvSpPr>
        <p:spPr bwMode="auto">
          <a:xfrm>
            <a:off x="2805113" y="3808413"/>
            <a:ext cx="1368425" cy="792162"/>
          </a:xfrm>
          <a:custGeom>
            <a:avLst/>
            <a:gdLst>
              <a:gd name="T0" fmla="*/ 2147483647 w 21600"/>
              <a:gd name="T1" fmla="*/ 0 h 21600"/>
              <a:gd name="T2" fmla="*/ 0 w 21600"/>
              <a:gd name="T3" fmla="*/ 532726552 h 21600"/>
              <a:gd name="T4" fmla="*/ 2147483647 w 21600"/>
              <a:gd name="T5" fmla="*/ 1065453104 h 21600"/>
              <a:gd name="T6" fmla="*/ 2147483647 w 21600"/>
              <a:gd name="T7" fmla="*/ 53272655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lumMod val="60000"/>
              <a:lumOff val="40000"/>
            </a:schemeClr>
          </a:solidFill>
          <a:ln w="9525">
            <a:noFill/>
            <a:miter lim="800000"/>
          </a:ln>
        </p:spPr>
        <p:txBody>
          <a:bodyPr wrap="none" lIns="90170" tIns="46990" rIns="90170" bIns="469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000">
              <a:latin typeface="+mj-ea"/>
              <a:ea typeface="+mj-ea"/>
            </a:endParaRPr>
          </a:p>
        </p:txBody>
      </p:sp>
      <p:sp>
        <p:nvSpPr>
          <p:cNvPr id="19465" name="Rectangle 18">
            <a:extLst>
              <a:ext uri="{FF2B5EF4-FFF2-40B4-BE49-F238E27FC236}">
                <a16:creationId xmlns:a16="http://schemas.microsoft.com/office/drawing/2014/main" id="{A318A764-C5A8-4E5E-B656-0507FA59269B}"/>
              </a:ext>
            </a:extLst>
          </p:cNvPr>
          <p:cNvSpPr>
            <a:spLocks noChangeArrowheads="1"/>
          </p:cNvSpPr>
          <p:nvPr/>
        </p:nvSpPr>
        <p:spPr bwMode="auto">
          <a:xfrm>
            <a:off x="7620000" y="3152775"/>
            <a:ext cx="500063" cy="708025"/>
          </a:xfrm>
          <a:prstGeom prst="rect">
            <a:avLst/>
          </a:prstGeom>
          <a:solidFill>
            <a:srgbClr val="CC99FF"/>
          </a:solid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sz="2000">
                <a:solidFill>
                  <a:srgbClr val="000000"/>
                </a:solidFill>
                <a:latin typeface="+mj-ea"/>
                <a:ea typeface="+mj-ea"/>
                <a:sym typeface="+mn-ea"/>
              </a:rPr>
              <a:t>劳动</a:t>
            </a:r>
          </a:p>
        </p:txBody>
      </p:sp>
      <p:sp>
        <p:nvSpPr>
          <p:cNvPr id="24" name="任意多边形 23">
            <a:extLst>
              <a:ext uri="{FF2B5EF4-FFF2-40B4-BE49-F238E27FC236}">
                <a16:creationId xmlns:a16="http://schemas.microsoft.com/office/drawing/2014/main" id="{813D17DB-BE56-4A18-8EDE-BE85FEBC3CCC}"/>
              </a:ext>
            </a:extLst>
          </p:cNvPr>
          <p:cNvSpPr/>
          <p:nvPr/>
        </p:nvSpPr>
        <p:spPr>
          <a:xfrm>
            <a:off x="4171950" y="2930525"/>
            <a:ext cx="1703388" cy="2616200"/>
          </a:xfrm>
          <a:custGeom>
            <a:avLst/>
            <a:gdLst>
              <a:gd name="connsiteX0" fmla="*/ 0 w 1703499"/>
              <a:gd name="connsiteY0" fmla="*/ 170350 h 2615346"/>
              <a:gd name="connsiteX1" fmla="*/ 170350 w 1703499"/>
              <a:gd name="connsiteY1" fmla="*/ 0 h 2615346"/>
              <a:gd name="connsiteX2" fmla="*/ 1533149 w 1703499"/>
              <a:gd name="connsiteY2" fmla="*/ 0 h 2615346"/>
              <a:gd name="connsiteX3" fmla="*/ 1703499 w 1703499"/>
              <a:gd name="connsiteY3" fmla="*/ 170350 h 2615346"/>
              <a:gd name="connsiteX4" fmla="*/ 1703499 w 1703499"/>
              <a:gd name="connsiteY4" fmla="*/ 2444996 h 2615346"/>
              <a:gd name="connsiteX5" fmla="*/ 1533149 w 1703499"/>
              <a:gd name="connsiteY5" fmla="*/ 2615346 h 2615346"/>
              <a:gd name="connsiteX6" fmla="*/ 170350 w 1703499"/>
              <a:gd name="connsiteY6" fmla="*/ 2615346 h 2615346"/>
              <a:gd name="connsiteX7" fmla="*/ 0 w 1703499"/>
              <a:gd name="connsiteY7" fmla="*/ 2444996 h 2615346"/>
              <a:gd name="connsiteX8" fmla="*/ 0 w 1703499"/>
              <a:gd name="connsiteY8" fmla="*/ 170350 h 261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499" h="2615346">
                <a:moveTo>
                  <a:pt x="0" y="170350"/>
                </a:moveTo>
                <a:cubicBezTo>
                  <a:pt x="0" y="76268"/>
                  <a:pt x="76268" y="0"/>
                  <a:pt x="170350" y="0"/>
                </a:cubicBezTo>
                <a:lnTo>
                  <a:pt x="1533149" y="0"/>
                </a:lnTo>
                <a:cubicBezTo>
                  <a:pt x="1627231" y="0"/>
                  <a:pt x="1703499" y="76268"/>
                  <a:pt x="1703499" y="170350"/>
                </a:cubicBezTo>
                <a:lnTo>
                  <a:pt x="1703499" y="2444996"/>
                </a:lnTo>
                <a:cubicBezTo>
                  <a:pt x="1703499" y="2539078"/>
                  <a:pt x="1627231" y="2615346"/>
                  <a:pt x="1533149" y="2615346"/>
                </a:cubicBezTo>
                <a:lnTo>
                  <a:pt x="170350" y="2615346"/>
                </a:lnTo>
                <a:cubicBezTo>
                  <a:pt x="76268" y="2615346"/>
                  <a:pt x="0" y="2539078"/>
                  <a:pt x="0" y="2444996"/>
                </a:cubicBezTo>
                <a:lnTo>
                  <a:pt x="0" y="17035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68580" rIns="68580" bIns="1899322" anchor="ctr"/>
          <a:lstStyle/>
          <a:p>
            <a:pPr lvl="0" algn="ctr" defTabSz="800100">
              <a:lnSpc>
                <a:spcPct val="90000"/>
              </a:lnSpc>
              <a:spcAft>
                <a:spcPct val="35000"/>
              </a:spcAft>
              <a:defRPr/>
            </a:pPr>
            <a:r>
              <a:rPr lang="zh-CN" altLang="en-US" sz="2400" b="1">
                <a:solidFill>
                  <a:srgbClr val="014D23"/>
                </a:solidFill>
                <a:latin typeface="微软雅黑"/>
                <a:sym typeface="+mn-ea"/>
              </a:rPr>
              <a:t>劳动</a:t>
            </a:r>
            <a:endParaRPr lang="zh-CN" altLang="en-US" sz="2400" b="1" dirty="0">
              <a:solidFill>
                <a:srgbClr val="014D23"/>
              </a:solidFill>
              <a:latin typeface="微软雅黑"/>
              <a:sym typeface="+mn-ea"/>
            </a:endParaRPr>
          </a:p>
        </p:txBody>
      </p:sp>
      <p:sp>
        <p:nvSpPr>
          <p:cNvPr id="25" name="任意多边形 24">
            <a:extLst>
              <a:ext uri="{FF2B5EF4-FFF2-40B4-BE49-F238E27FC236}">
                <a16:creationId xmlns:a16="http://schemas.microsoft.com/office/drawing/2014/main" id="{EB7317B1-C13F-4266-8E11-07937E3A2E41}"/>
              </a:ext>
            </a:extLst>
          </p:cNvPr>
          <p:cNvSpPr/>
          <p:nvPr/>
        </p:nvSpPr>
        <p:spPr>
          <a:xfrm>
            <a:off x="4368800" y="3686175"/>
            <a:ext cx="1362075" cy="788988"/>
          </a:xfrm>
          <a:custGeom>
            <a:avLst/>
            <a:gdLst>
              <a:gd name="connsiteX0" fmla="*/ 0 w 1362799"/>
              <a:gd name="connsiteY0" fmla="*/ 78856 h 788562"/>
              <a:gd name="connsiteX1" fmla="*/ 78856 w 1362799"/>
              <a:gd name="connsiteY1" fmla="*/ 0 h 788562"/>
              <a:gd name="connsiteX2" fmla="*/ 1283943 w 1362799"/>
              <a:gd name="connsiteY2" fmla="*/ 0 h 788562"/>
              <a:gd name="connsiteX3" fmla="*/ 1362799 w 1362799"/>
              <a:gd name="connsiteY3" fmla="*/ 78856 h 788562"/>
              <a:gd name="connsiteX4" fmla="*/ 1362799 w 1362799"/>
              <a:gd name="connsiteY4" fmla="*/ 709706 h 788562"/>
              <a:gd name="connsiteX5" fmla="*/ 1283943 w 1362799"/>
              <a:gd name="connsiteY5" fmla="*/ 788562 h 788562"/>
              <a:gd name="connsiteX6" fmla="*/ 78856 w 1362799"/>
              <a:gd name="connsiteY6" fmla="*/ 788562 h 788562"/>
              <a:gd name="connsiteX7" fmla="*/ 0 w 1362799"/>
              <a:gd name="connsiteY7" fmla="*/ 709706 h 788562"/>
              <a:gd name="connsiteX8" fmla="*/ 0 w 1362799"/>
              <a:gd name="connsiteY8" fmla="*/ 78856 h 78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799" h="788562">
                <a:moveTo>
                  <a:pt x="0" y="78856"/>
                </a:moveTo>
                <a:cubicBezTo>
                  <a:pt x="0" y="35305"/>
                  <a:pt x="35305" y="0"/>
                  <a:pt x="78856" y="0"/>
                </a:cubicBezTo>
                <a:lnTo>
                  <a:pt x="1283943" y="0"/>
                </a:lnTo>
                <a:cubicBezTo>
                  <a:pt x="1327494" y="0"/>
                  <a:pt x="1362799" y="35305"/>
                  <a:pt x="1362799" y="78856"/>
                </a:cubicBezTo>
                <a:lnTo>
                  <a:pt x="1362799" y="709706"/>
                </a:lnTo>
                <a:cubicBezTo>
                  <a:pt x="1362799" y="753257"/>
                  <a:pt x="1327494" y="788562"/>
                  <a:pt x="1283943" y="788562"/>
                </a:cubicBezTo>
                <a:lnTo>
                  <a:pt x="78856" y="788562"/>
                </a:lnTo>
                <a:cubicBezTo>
                  <a:pt x="35305" y="788562"/>
                  <a:pt x="0" y="753257"/>
                  <a:pt x="0" y="709706"/>
                </a:cubicBezTo>
                <a:lnTo>
                  <a:pt x="0" y="78856"/>
                </a:lnTo>
                <a:close/>
              </a:path>
            </a:pathLst>
          </a:custGeom>
          <a:solidFill>
            <a:schemeClr val="accent4">
              <a:lumMod val="40000"/>
              <a:lumOff val="6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8816" tIns="57386" rIns="68816" bIns="57386" spcCol="1270" anchor="ctr"/>
          <a:lstStyle/>
          <a:p>
            <a:pPr lvl="0" algn="ctr" defTabSz="800100">
              <a:lnSpc>
                <a:spcPct val="90000"/>
              </a:lnSpc>
              <a:spcAft>
                <a:spcPct val="35000"/>
              </a:spcAft>
              <a:defRPr/>
            </a:pPr>
            <a:r>
              <a:rPr lang="zh-CN" altLang="en-US" sz="2000">
                <a:solidFill>
                  <a:prstClr val="black"/>
                </a:solidFill>
                <a:latin typeface="微软雅黑"/>
                <a:sym typeface="黑体" panose="02010609060101010101" pitchFamily="49" charset="-122"/>
              </a:rPr>
              <a:t>具体劳动</a:t>
            </a:r>
            <a:endParaRPr lang="zh-CN" altLang="en-US" sz="2000" dirty="0">
              <a:solidFill>
                <a:prstClr val="black"/>
              </a:solidFill>
              <a:latin typeface="微软雅黑"/>
              <a:sym typeface="+mn-ea"/>
            </a:endParaRPr>
          </a:p>
        </p:txBody>
      </p:sp>
      <p:sp>
        <p:nvSpPr>
          <p:cNvPr id="26" name="任意多边形 25">
            <a:extLst>
              <a:ext uri="{FF2B5EF4-FFF2-40B4-BE49-F238E27FC236}">
                <a16:creationId xmlns:a16="http://schemas.microsoft.com/office/drawing/2014/main" id="{2F29E555-A978-460C-8C6C-3067C9ED02F3}"/>
              </a:ext>
            </a:extLst>
          </p:cNvPr>
          <p:cNvSpPr/>
          <p:nvPr/>
        </p:nvSpPr>
        <p:spPr>
          <a:xfrm>
            <a:off x="4368800" y="4595813"/>
            <a:ext cx="1362075" cy="788987"/>
          </a:xfrm>
          <a:custGeom>
            <a:avLst/>
            <a:gdLst>
              <a:gd name="connsiteX0" fmla="*/ 0 w 1362799"/>
              <a:gd name="connsiteY0" fmla="*/ 78856 h 788562"/>
              <a:gd name="connsiteX1" fmla="*/ 78856 w 1362799"/>
              <a:gd name="connsiteY1" fmla="*/ 0 h 788562"/>
              <a:gd name="connsiteX2" fmla="*/ 1283943 w 1362799"/>
              <a:gd name="connsiteY2" fmla="*/ 0 h 788562"/>
              <a:gd name="connsiteX3" fmla="*/ 1362799 w 1362799"/>
              <a:gd name="connsiteY3" fmla="*/ 78856 h 788562"/>
              <a:gd name="connsiteX4" fmla="*/ 1362799 w 1362799"/>
              <a:gd name="connsiteY4" fmla="*/ 709706 h 788562"/>
              <a:gd name="connsiteX5" fmla="*/ 1283943 w 1362799"/>
              <a:gd name="connsiteY5" fmla="*/ 788562 h 788562"/>
              <a:gd name="connsiteX6" fmla="*/ 78856 w 1362799"/>
              <a:gd name="connsiteY6" fmla="*/ 788562 h 788562"/>
              <a:gd name="connsiteX7" fmla="*/ 0 w 1362799"/>
              <a:gd name="connsiteY7" fmla="*/ 709706 h 788562"/>
              <a:gd name="connsiteX8" fmla="*/ 0 w 1362799"/>
              <a:gd name="connsiteY8" fmla="*/ 78856 h 78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799" h="788562">
                <a:moveTo>
                  <a:pt x="0" y="78856"/>
                </a:moveTo>
                <a:cubicBezTo>
                  <a:pt x="0" y="35305"/>
                  <a:pt x="35305" y="0"/>
                  <a:pt x="78856" y="0"/>
                </a:cubicBezTo>
                <a:lnTo>
                  <a:pt x="1283943" y="0"/>
                </a:lnTo>
                <a:cubicBezTo>
                  <a:pt x="1327494" y="0"/>
                  <a:pt x="1362799" y="35305"/>
                  <a:pt x="1362799" y="78856"/>
                </a:cubicBezTo>
                <a:lnTo>
                  <a:pt x="1362799" y="709706"/>
                </a:lnTo>
                <a:cubicBezTo>
                  <a:pt x="1362799" y="753257"/>
                  <a:pt x="1327494" y="788562"/>
                  <a:pt x="1283943" y="788562"/>
                </a:cubicBezTo>
                <a:lnTo>
                  <a:pt x="78856" y="788562"/>
                </a:lnTo>
                <a:cubicBezTo>
                  <a:pt x="35305" y="788562"/>
                  <a:pt x="0" y="753257"/>
                  <a:pt x="0" y="709706"/>
                </a:cubicBezTo>
                <a:lnTo>
                  <a:pt x="0" y="78856"/>
                </a:lnTo>
                <a:close/>
              </a:path>
            </a:pathLst>
          </a:custGeom>
          <a:solidFill>
            <a:schemeClr val="accent4">
              <a:lumMod val="40000"/>
              <a:lumOff val="6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8816" tIns="57386" rIns="68816" bIns="57386" spcCol="1270" anchor="ctr"/>
          <a:lstStyle/>
          <a:p>
            <a:pPr lvl="0" algn="ctr" defTabSz="800100">
              <a:lnSpc>
                <a:spcPct val="90000"/>
              </a:lnSpc>
              <a:spcAft>
                <a:spcPct val="35000"/>
              </a:spcAft>
              <a:defRPr/>
            </a:pPr>
            <a:r>
              <a:rPr lang="zh-CN" altLang="en-US" sz="2000">
                <a:solidFill>
                  <a:prstClr val="black"/>
                </a:solidFill>
                <a:latin typeface="微软雅黑"/>
                <a:sym typeface="黑体" panose="02010609060101010101" pitchFamily="49" charset="-122"/>
              </a:rPr>
              <a:t>抽象劳动</a:t>
            </a:r>
            <a:endParaRPr lang="zh-CN" altLang="en-US" sz="2000" dirty="0">
              <a:solidFill>
                <a:prstClr val="black"/>
              </a:solidFill>
              <a:latin typeface="微软雅黑"/>
              <a:sym typeface="+mn-ea"/>
            </a:endParaRPr>
          </a:p>
        </p:txBody>
      </p:sp>
      <p:sp>
        <p:nvSpPr>
          <p:cNvPr id="27" name="任意多边形 26">
            <a:extLst>
              <a:ext uri="{FF2B5EF4-FFF2-40B4-BE49-F238E27FC236}">
                <a16:creationId xmlns:a16="http://schemas.microsoft.com/office/drawing/2014/main" id="{32267324-6E48-4CE5-A433-1BFC2C8A5E98}"/>
              </a:ext>
            </a:extLst>
          </p:cNvPr>
          <p:cNvSpPr/>
          <p:nvPr/>
        </p:nvSpPr>
        <p:spPr>
          <a:xfrm>
            <a:off x="6550025" y="2928938"/>
            <a:ext cx="1703388" cy="2616200"/>
          </a:xfrm>
          <a:custGeom>
            <a:avLst/>
            <a:gdLst>
              <a:gd name="connsiteX0" fmla="*/ 0 w 1703499"/>
              <a:gd name="connsiteY0" fmla="*/ 170350 h 2615346"/>
              <a:gd name="connsiteX1" fmla="*/ 170350 w 1703499"/>
              <a:gd name="connsiteY1" fmla="*/ 0 h 2615346"/>
              <a:gd name="connsiteX2" fmla="*/ 1533149 w 1703499"/>
              <a:gd name="connsiteY2" fmla="*/ 0 h 2615346"/>
              <a:gd name="connsiteX3" fmla="*/ 1703499 w 1703499"/>
              <a:gd name="connsiteY3" fmla="*/ 170350 h 2615346"/>
              <a:gd name="connsiteX4" fmla="*/ 1703499 w 1703499"/>
              <a:gd name="connsiteY4" fmla="*/ 2444996 h 2615346"/>
              <a:gd name="connsiteX5" fmla="*/ 1533149 w 1703499"/>
              <a:gd name="connsiteY5" fmla="*/ 2615346 h 2615346"/>
              <a:gd name="connsiteX6" fmla="*/ 170350 w 1703499"/>
              <a:gd name="connsiteY6" fmla="*/ 2615346 h 2615346"/>
              <a:gd name="connsiteX7" fmla="*/ 0 w 1703499"/>
              <a:gd name="connsiteY7" fmla="*/ 2444996 h 2615346"/>
              <a:gd name="connsiteX8" fmla="*/ 0 w 1703499"/>
              <a:gd name="connsiteY8" fmla="*/ 170350 h 261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499" h="2615346">
                <a:moveTo>
                  <a:pt x="0" y="170350"/>
                </a:moveTo>
                <a:cubicBezTo>
                  <a:pt x="0" y="76268"/>
                  <a:pt x="76268" y="0"/>
                  <a:pt x="170350" y="0"/>
                </a:cubicBezTo>
                <a:lnTo>
                  <a:pt x="1533149" y="0"/>
                </a:lnTo>
                <a:cubicBezTo>
                  <a:pt x="1627231" y="0"/>
                  <a:pt x="1703499" y="76268"/>
                  <a:pt x="1703499" y="170350"/>
                </a:cubicBezTo>
                <a:lnTo>
                  <a:pt x="1703499" y="2444996"/>
                </a:lnTo>
                <a:cubicBezTo>
                  <a:pt x="1703499" y="2539078"/>
                  <a:pt x="1627231" y="2615346"/>
                  <a:pt x="1533149" y="2615346"/>
                </a:cubicBezTo>
                <a:lnTo>
                  <a:pt x="170350" y="2615346"/>
                </a:lnTo>
                <a:cubicBezTo>
                  <a:pt x="76268" y="2615346"/>
                  <a:pt x="0" y="2539078"/>
                  <a:pt x="0" y="2444996"/>
                </a:cubicBezTo>
                <a:lnTo>
                  <a:pt x="0" y="17035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68580" rIns="68580" bIns="1899322" anchor="ctr"/>
          <a:lstStyle/>
          <a:p>
            <a:pPr lvl="0" algn="ctr" defTabSz="800100">
              <a:lnSpc>
                <a:spcPct val="90000"/>
              </a:lnSpc>
              <a:spcAft>
                <a:spcPct val="35000"/>
              </a:spcAft>
              <a:defRPr/>
            </a:pPr>
            <a:r>
              <a:rPr lang="zh-CN" altLang="en-US" sz="2400" b="1">
                <a:solidFill>
                  <a:srgbClr val="014D23"/>
                </a:solidFill>
                <a:latin typeface="微软雅黑"/>
                <a:sym typeface="+mn-ea"/>
              </a:rPr>
              <a:t>商品</a:t>
            </a:r>
            <a:endParaRPr lang="zh-CN" altLang="en-US" sz="2400" b="1" dirty="0">
              <a:solidFill>
                <a:srgbClr val="014D23"/>
              </a:solidFill>
              <a:latin typeface="微软雅黑"/>
              <a:sym typeface="+mn-ea"/>
            </a:endParaRPr>
          </a:p>
        </p:txBody>
      </p:sp>
      <p:sp>
        <p:nvSpPr>
          <p:cNvPr id="28" name="任意多边形 27">
            <a:extLst>
              <a:ext uri="{FF2B5EF4-FFF2-40B4-BE49-F238E27FC236}">
                <a16:creationId xmlns:a16="http://schemas.microsoft.com/office/drawing/2014/main" id="{3534EE3F-D596-4AB5-9B4C-071515A55343}"/>
              </a:ext>
            </a:extLst>
          </p:cNvPr>
          <p:cNvSpPr/>
          <p:nvPr/>
        </p:nvSpPr>
        <p:spPr>
          <a:xfrm>
            <a:off x="6719888" y="3714750"/>
            <a:ext cx="1363662" cy="788988"/>
          </a:xfrm>
          <a:custGeom>
            <a:avLst/>
            <a:gdLst>
              <a:gd name="connsiteX0" fmla="*/ 0 w 1362799"/>
              <a:gd name="connsiteY0" fmla="*/ 78856 h 788562"/>
              <a:gd name="connsiteX1" fmla="*/ 78856 w 1362799"/>
              <a:gd name="connsiteY1" fmla="*/ 0 h 788562"/>
              <a:gd name="connsiteX2" fmla="*/ 1283943 w 1362799"/>
              <a:gd name="connsiteY2" fmla="*/ 0 h 788562"/>
              <a:gd name="connsiteX3" fmla="*/ 1362799 w 1362799"/>
              <a:gd name="connsiteY3" fmla="*/ 78856 h 788562"/>
              <a:gd name="connsiteX4" fmla="*/ 1362799 w 1362799"/>
              <a:gd name="connsiteY4" fmla="*/ 709706 h 788562"/>
              <a:gd name="connsiteX5" fmla="*/ 1283943 w 1362799"/>
              <a:gd name="connsiteY5" fmla="*/ 788562 h 788562"/>
              <a:gd name="connsiteX6" fmla="*/ 78856 w 1362799"/>
              <a:gd name="connsiteY6" fmla="*/ 788562 h 788562"/>
              <a:gd name="connsiteX7" fmla="*/ 0 w 1362799"/>
              <a:gd name="connsiteY7" fmla="*/ 709706 h 788562"/>
              <a:gd name="connsiteX8" fmla="*/ 0 w 1362799"/>
              <a:gd name="connsiteY8" fmla="*/ 78856 h 78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799" h="788562">
                <a:moveTo>
                  <a:pt x="0" y="78856"/>
                </a:moveTo>
                <a:cubicBezTo>
                  <a:pt x="0" y="35305"/>
                  <a:pt x="35305" y="0"/>
                  <a:pt x="78856" y="0"/>
                </a:cubicBezTo>
                <a:lnTo>
                  <a:pt x="1283943" y="0"/>
                </a:lnTo>
                <a:cubicBezTo>
                  <a:pt x="1327494" y="0"/>
                  <a:pt x="1362799" y="35305"/>
                  <a:pt x="1362799" y="78856"/>
                </a:cubicBezTo>
                <a:lnTo>
                  <a:pt x="1362799" y="709706"/>
                </a:lnTo>
                <a:cubicBezTo>
                  <a:pt x="1362799" y="753257"/>
                  <a:pt x="1327494" y="788562"/>
                  <a:pt x="1283943" y="788562"/>
                </a:cubicBezTo>
                <a:lnTo>
                  <a:pt x="78856" y="788562"/>
                </a:lnTo>
                <a:cubicBezTo>
                  <a:pt x="35305" y="788562"/>
                  <a:pt x="0" y="753257"/>
                  <a:pt x="0" y="709706"/>
                </a:cubicBezTo>
                <a:lnTo>
                  <a:pt x="0" y="78856"/>
                </a:lnTo>
                <a:close/>
              </a:path>
            </a:pathLst>
          </a:custGeom>
          <a:solidFill>
            <a:schemeClr val="accent4">
              <a:lumMod val="40000"/>
              <a:lumOff val="6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8816" tIns="57386" rIns="68816" bIns="57386" spcCol="1270" anchor="ctr"/>
          <a:lstStyle/>
          <a:p>
            <a:pPr lvl="0" algn="ctr" defTabSz="800100">
              <a:lnSpc>
                <a:spcPct val="90000"/>
              </a:lnSpc>
              <a:spcAft>
                <a:spcPct val="35000"/>
              </a:spcAft>
              <a:defRPr/>
            </a:pPr>
            <a:r>
              <a:rPr lang="zh-CN" altLang="en-US" sz="2000">
                <a:solidFill>
                  <a:prstClr val="black"/>
                </a:solidFill>
                <a:latin typeface="微软雅黑"/>
                <a:sym typeface="黑体" panose="02010609060101010101" pitchFamily="49" charset="-122"/>
              </a:rPr>
              <a:t>使用价值</a:t>
            </a:r>
            <a:endParaRPr lang="zh-CN" altLang="en-US" sz="2000" dirty="0">
              <a:solidFill>
                <a:prstClr val="black"/>
              </a:solidFill>
              <a:latin typeface="微软雅黑"/>
              <a:sym typeface="+mn-ea"/>
            </a:endParaRPr>
          </a:p>
        </p:txBody>
      </p:sp>
      <p:sp>
        <p:nvSpPr>
          <p:cNvPr id="29" name="任意多边形 28">
            <a:extLst>
              <a:ext uri="{FF2B5EF4-FFF2-40B4-BE49-F238E27FC236}">
                <a16:creationId xmlns:a16="http://schemas.microsoft.com/office/drawing/2014/main" id="{C301D7EA-3B7C-480B-AA69-EFECDC72AF19}"/>
              </a:ext>
            </a:extLst>
          </p:cNvPr>
          <p:cNvSpPr/>
          <p:nvPr/>
        </p:nvSpPr>
        <p:spPr>
          <a:xfrm>
            <a:off x="6719888" y="4624388"/>
            <a:ext cx="1363662" cy="788987"/>
          </a:xfrm>
          <a:custGeom>
            <a:avLst/>
            <a:gdLst>
              <a:gd name="connsiteX0" fmla="*/ 0 w 1362799"/>
              <a:gd name="connsiteY0" fmla="*/ 78856 h 788562"/>
              <a:gd name="connsiteX1" fmla="*/ 78856 w 1362799"/>
              <a:gd name="connsiteY1" fmla="*/ 0 h 788562"/>
              <a:gd name="connsiteX2" fmla="*/ 1283943 w 1362799"/>
              <a:gd name="connsiteY2" fmla="*/ 0 h 788562"/>
              <a:gd name="connsiteX3" fmla="*/ 1362799 w 1362799"/>
              <a:gd name="connsiteY3" fmla="*/ 78856 h 788562"/>
              <a:gd name="connsiteX4" fmla="*/ 1362799 w 1362799"/>
              <a:gd name="connsiteY4" fmla="*/ 709706 h 788562"/>
              <a:gd name="connsiteX5" fmla="*/ 1283943 w 1362799"/>
              <a:gd name="connsiteY5" fmla="*/ 788562 h 788562"/>
              <a:gd name="connsiteX6" fmla="*/ 78856 w 1362799"/>
              <a:gd name="connsiteY6" fmla="*/ 788562 h 788562"/>
              <a:gd name="connsiteX7" fmla="*/ 0 w 1362799"/>
              <a:gd name="connsiteY7" fmla="*/ 709706 h 788562"/>
              <a:gd name="connsiteX8" fmla="*/ 0 w 1362799"/>
              <a:gd name="connsiteY8" fmla="*/ 78856 h 78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799" h="788562">
                <a:moveTo>
                  <a:pt x="0" y="78856"/>
                </a:moveTo>
                <a:cubicBezTo>
                  <a:pt x="0" y="35305"/>
                  <a:pt x="35305" y="0"/>
                  <a:pt x="78856" y="0"/>
                </a:cubicBezTo>
                <a:lnTo>
                  <a:pt x="1283943" y="0"/>
                </a:lnTo>
                <a:cubicBezTo>
                  <a:pt x="1327494" y="0"/>
                  <a:pt x="1362799" y="35305"/>
                  <a:pt x="1362799" y="78856"/>
                </a:cubicBezTo>
                <a:lnTo>
                  <a:pt x="1362799" y="709706"/>
                </a:lnTo>
                <a:cubicBezTo>
                  <a:pt x="1362799" y="753257"/>
                  <a:pt x="1327494" y="788562"/>
                  <a:pt x="1283943" y="788562"/>
                </a:cubicBezTo>
                <a:lnTo>
                  <a:pt x="78856" y="788562"/>
                </a:lnTo>
                <a:cubicBezTo>
                  <a:pt x="35305" y="788562"/>
                  <a:pt x="0" y="753257"/>
                  <a:pt x="0" y="709706"/>
                </a:cubicBezTo>
                <a:lnTo>
                  <a:pt x="0" y="78856"/>
                </a:lnTo>
                <a:close/>
              </a:path>
            </a:pathLst>
          </a:custGeom>
          <a:solidFill>
            <a:schemeClr val="accent4">
              <a:lumMod val="40000"/>
              <a:lumOff val="6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68816" tIns="57386" rIns="68816" bIns="57386" spcCol="1270" anchor="ctr"/>
          <a:lstStyle/>
          <a:p>
            <a:pPr lvl="0" algn="ctr" defTabSz="800100">
              <a:lnSpc>
                <a:spcPct val="90000"/>
              </a:lnSpc>
              <a:spcAft>
                <a:spcPct val="35000"/>
              </a:spcAft>
              <a:defRPr/>
            </a:pPr>
            <a:r>
              <a:rPr lang="zh-CN" altLang="en-US" sz="2000">
                <a:solidFill>
                  <a:prstClr val="black"/>
                </a:solidFill>
                <a:latin typeface="微软雅黑"/>
                <a:sym typeface="黑体" panose="02010609060101010101" pitchFamily="49" charset="-122"/>
              </a:rPr>
              <a:t>价值</a:t>
            </a:r>
            <a:endParaRPr lang="zh-CN" altLang="en-US" sz="2000" dirty="0">
              <a:solidFill>
                <a:prstClr val="black"/>
              </a:solidFill>
              <a:latin typeface="微软雅黑"/>
              <a:sym typeface="+mn-ea"/>
            </a:endParaRPr>
          </a:p>
        </p:txBody>
      </p:sp>
      <p:sp>
        <p:nvSpPr>
          <p:cNvPr id="19472" name="右箭头 29">
            <a:extLst>
              <a:ext uri="{FF2B5EF4-FFF2-40B4-BE49-F238E27FC236}">
                <a16:creationId xmlns:a16="http://schemas.microsoft.com/office/drawing/2014/main" id="{74CA11F4-2407-4D32-81E2-D52E6B59233E}"/>
              </a:ext>
            </a:extLst>
          </p:cNvPr>
          <p:cNvSpPr>
            <a:spLocks noChangeArrowheads="1"/>
          </p:cNvSpPr>
          <p:nvPr/>
        </p:nvSpPr>
        <p:spPr bwMode="auto">
          <a:xfrm>
            <a:off x="6089650" y="3927475"/>
            <a:ext cx="358775" cy="403225"/>
          </a:xfrm>
          <a:prstGeom prst="rightArrow">
            <a:avLst>
              <a:gd name="adj1" fmla="val 50000"/>
              <a:gd name="adj2" fmla="val 50000"/>
            </a:avLst>
          </a:prstGeom>
          <a:solidFill>
            <a:srgbClr val="014D23"/>
          </a:solidFill>
          <a:ln>
            <a:noFill/>
          </a:ln>
        </p:spPr>
        <p:txBody>
          <a:bodyPr wrap="none"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sz="2000">
              <a:latin typeface="+mj-ea"/>
              <a:ea typeface="+mj-ea"/>
            </a:endParaRPr>
          </a:p>
        </p:txBody>
      </p:sp>
      <p:sp>
        <p:nvSpPr>
          <p:cNvPr id="19473" name="右箭头 30">
            <a:extLst>
              <a:ext uri="{FF2B5EF4-FFF2-40B4-BE49-F238E27FC236}">
                <a16:creationId xmlns:a16="http://schemas.microsoft.com/office/drawing/2014/main" id="{8D4FFF6F-51D7-40B1-A3E8-07A800FE1E33}"/>
              </a:ext>
            </a:extLst>
          </p:cNvPr>
          <p:cNvSpPr>
            <a:spLocks noChangeArrowheads="1"/>
          </p:cNvSpPr>
          <p:nvPr/>
        </p:nvSpPr>
        <p:spPr bwMode="auto">
          <a:xfrm>
            <a:off x="6089650" y="4818063"/>
            <a:ext cx="358775" cy="403225"/>
          </a:xfrm>
          <a:prstGeom prst="rightArrow">
            <a:avLst>
              <a:gd name="adj1" fmla="val 50000"/>
              <a:gd name="adj2" fmla="val 50000"/>
            </a:avLst>
          </a:prstGeom>
          <a:solidFill>
            <a:srgbClr val="014D23"/>
          </a:solidFill>
          <a:ln>
            <a:noFill/>
          </a:ln>
        </p:spPr>
        <p:txBody>
          <a:bodyPr wrap="none"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sz="2000">
              <a:latin typeface="+mj-ea"/>
              <a:ea typeface="+mj-ea"/>
            </a:endParaRPr>
          </a:p>
        </p:txBody>
      </p:sp>
      <p:sp>
        <p:nvSpPr>
          <p:cNvPr id="22" name="文本框 21">
            <a:extLst>
              <a:ext uri="{FF2B5EF4-FFF2-40B4-BE49-F238E27FC236}">
                <a16:creationId xmlns:a16="http://schemas.microsoft.com/office/drawing/2014/main" id="{6F071DC1-F4E6-47FF-AD87-71EF0F7FCD9C}"/>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三、以私有制为基础的商品经济的基本矛盾</a:t>
            </a:r>
          </a:p>
        </p:txBody>
      </p:sp>
      <p:sp>
        <p:nvSpPr>
          <p:cNvPr id="23" name="圆角矩形 15">
            <a:extLst>
              <a:ext uri="{FF2B5EF4-FFF2-40B4-BE49-F238E27FC236}">
                <a16:creationId xmlns:a16="http://schemas.microsoft.com/office/drawing/2014/main" id="{CD4D1C6B-72A8-461B-903D-3B638B794D76}"/>
              </a:ext>
            </a:extLst>
          </p:cNvPr>
          <p:cNvSpPr/>
          <p:nvPr/>
        </p:nvSpPr>
        <p:spPr bwMode="auto">
          <a:xfrm>
            <a:off x="428625" y="1447800"/>
            <a:ext cx="42449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私有制商品经济的基本矛盾</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ïşlîḓe">
            <a:extLst>
              <a:ext uri="{FF2B5EF4-FFF2-40B4-BE49-F238E27FC236}">
                <a16:creationId xmlns:a16="http://schemas.microsoft.com/office/drawing/2014/main" id="{916FC5CA-06A2-4025-A24D-83F5B0DAFCAD}"/>
              </a:ext>
            </a:extLst>
          </p:cNvPr>
          <p:cNvGrpSpPr>
            <a:grpSpLocks/>
          </p:cNvGrpSpPr>
          <p:nvPr/>
        </p:nvGrpSpPr>
        <p:grpSpPr bwMode="auto">
          <a:xfrm>
            <a:off x="2393950" y="1139742"/>
            <a:ext cx="4714875" cy="2686050"/>
            <a:chOff x="2448694" y="1658841"/>
            <a:chExt cx="7294609" cy="4153896"/>
          </a:xfrm>
        </p:grpSpPr>
        <p:grpSp>
          <p:nvGrpSpPr>
            <p:cNvPr id="25610" name="íşļiḋê">
              <a:extLst>
                <a:ext uri="{FF2B5EF4-FFF2-40B4-BE49-F238E27FC236}">
                  <a16:creationId xmlns:a16="http://schemas.microsoft.com/office/drawing/2014/main" id="{F2504021-D368-452A-AA72-2B4E2C54AAD5}"/>
                </a:ext>
              </a:extLst>
            </p:cNvPr>
            <p:cNvGrpSpPr>
              <a:grpSpLocks/>
            </p:cNvGrpSpPr>
            <p:nvPr/>
          </p:nvGrpSpPr>
          <p:grpSpPr bwMode="auto">
            <a:xfrm>
              <a:off x="2448694" y="1658841"/>
              <a:ext cx="7294609" cy="4153896"/>
              <a:chOff x="8540751" y="4843463"/>
              <a:chExt cx="8012112" cy="4562475"/>
            </a:xfrm>
          </p:grpSpPr>
          <p:sp>
            <p:nvSpPr>
              <p:cNvPr id="11" name="iṡḷídê">
                <a:extLst>
                  <a:ext uri="{FF2B5EF4-FFF2-40B4-BE49-F238E27FC236}">
                    <a16:creationId xmlns:a16="http://schemas.microsoft.com/office/drawing/2014/main" id="{EA66D732-AD12-4624-A4F8-3CCFBE8D088D}"/>
                  </a:ext>
                </a:extLst>
              </p:cNvPr>
              <p:cNvSpPr/>
              <p:nvPr/>
            </p:nvSpPr>
            <p:spPr bwMode="auto">
              <a:xfrm>
                <a:off x="9323078" y="4843463"/>
                <a:ext cx="6479829" cy="4422257"/>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2" name="ïsľîḓè">
                <a:extLst>
                  <a:ext uri="{FF2B5EF4-FFF2-40B4-BE49-F238E27FC236}">
                    <a16:creationId xmlns:a16="http://schemas.microsoft.com/office/drawing/2014/main" id="{988A9029-44FF-40FF-8214-32974EDBDAD0}"/>
                  </a:ext>
                </a:extLst>
              </p:cNvPr>
              <p:cNvSpPr/>
              <p:nvPr/>
            </p:nvSpPr>
            <p:spPr bwMode="auto">
              <a:xfrm>
                <a:off x="8543448" y="9168646"/>
                <a:ext cx="8006717" cy="14291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rgbClr val="FFFFFF">
                  <a:lumMod val="95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4" name="íṣliḑè">
                <a:extLst>
                  <a:ext uri="{FF2B5EF4-FFF2-40B4-BE49-F238E27FC236}">
                    <a16:creationId xmlns:a16="http://schemas.microsoft.com/office/drawing/2014/main" id="{F65D3514-C366-4FDF-9424-F00573F74CF6}"/>
                  </a:ext>
                </a:extLst>
              </p:cNvPr>
              <p:cNvSpPr/>
              <p:nvPr/>
            </p:nvSpPr>
            <p:spPr bwMode="auto">
              <a:xfrm>
                <a:off x="8543448" y="9168646"/>
                <a:ext cx="8006717" cy="237292"/>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rgbClr val="778495"/>
                </a:solidFill>
                <a:miter lim="800000"/>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5" name="ïṥḻíḓè">
                <a:extLst>
                  <a:ext uri="{FF2B5EF4-FFF2-40B4-BE49-F238E27FC236}">
                    <a16:creationId xmlns:a16="http://schemas.microsoft.com/office/drawing/2014/main" id="{BACE351A-649E-44B2-BF3F-0DB666A5DB58}"/>
                  </a:ext>
                </a:extLst>
              </p:cNvPr>
              <p:cNvSpPr/>
              <p:nvPr/>
            </p:nvSpPr>
            <p:spPr bwMode="auto">
              <a:xfrm>
                <a:off x="8540751" y="9311560"/>
                <a:ext cx="8012112" cy="94378"/>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6" name="íşḻíďê">
                <a:extLst>
                  <a:ext uri="{FF2B5EF4-FFF2-40B4-BE49-F238E27FC236}">
                    <a16:creationId xmlns:a16="http://schemas.microsoft.com/office/drawing/2014/main" id="{C697536D-80D2-45B6-8172-F0C615B87FBC}"/>
                  </a:ext>
                </a:extLst>
              </p:cNvPr>
              <p:cNvSpPr/>
              <p:nvPr/>
            </p:nvSpPr>
            <p:spPr bwMode="auto">
              <a:xfrm>
                <a:off x="11980293" y="9168646"/>
                <a:ext cx="1141120" cy="88984"/>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7" name="iṩļîdè">
                <a:extLst>
                  <a:ext uri="{FF2B5EF4-FFF2-40B4-BE49-F238E27FC236}">
                    <a16:creationId xmlns:a16="http://schemas.microsoft.com/office/drawing/2014/main" id="{18B9C65A-3450-4F13-82AB-CC892513C802}"/>
                  </a:ext>
                </a:extLst>
              </p:cNvPr>
              <p:cNvSpPr/>
              <p:nvPr/>
            </p:nvSpPr>
            <p:spPr bwMode="auto">
              <a:xfrm>
                <a:off x="12571086" y="4937840"/>
                <a:ext cx="37768" cy="35055"/>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grpSp>
        <p:sp>
          <p:nvSpPr>
            <p:cNvPr id="10" name="íṩ1îḋé">
              <a:extLst>
                <a:ext uri="{FF2B5EF4-FFF2-40B4-BE49-F238E27FC236}">
                  <a16:creationId xmlns:a16="http://schemas.microsoft.com/office/drawing/2014/main" id="{F19E28D4-CF85-4842-BA81-A0084BFD31F3}"/>
                </a:ext>
              </a:extLst>
            </p:cNvPr>
            <p:cNvSpPr/>
            <p:nvPr/>
          </p:nvSpPr>
          <p:spPr>
            <a:xfrm>
              <a:off x="3386923" y="1980448"/>
              <a:ext cx="5418151" cy="3417390"/>
            </a:xfrm>
            <a:prstGeom prst="rect">
              <a:avLst/>
            </a:prstGeom>
            <a:solidFill>
              <a:srgbClr val="FFFFFF"/>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kern="0">
                <a:solidFill>
                  <a:srgbClr val="FFFFFF"/>
                </a:solidFill>
                <a:latin typeface="+mn-ea"/>
                <a:ea typeface="+mn-ea"/>
              </a:endParaRPr>
            </a:p>
          </p:txBody>
        </p:sp>
      </p:grpSp>
      <p:graphicFrame>
        <p:nvGraphicFramePr>
          <p:cNvPr id="25603" name="Object 7">
            <a:extLst>
              <a:ext uri="{FF2B5EF4-FFF2-40B4-BE49-F238E27FC236}">
                <a16:creationId xmlns:a16="http://schemas.microsoft.com/office/drawing/2014/main" id="{BAD98F16-5E2B-424A-8BB6-D5393015B2EC}"/>
              </a:ext>
            </a:extLst>
          </p:cNvPr>
          <p:cNvGraphicFramePr>
            <a:graphicFrameLocks noChangeAspect="1"/>
          </p:cNvGraphicFramePr>
          <p:nvPr/>
        </p:nvGraphicFramePr>
        <p:xfrm>
          <a:off x="2952750" y="1327067"/>
          <a:ext cx="3617912" cy="2260600"/>
        </p:xfrm>
        <a:graphic>
          <a:graphicData uri="http://schemas.openxmlformats.org/presentationml/2006/ole">
            <mc:AlternateContent xmlns:mc="http://schemas.openxmlformats.org/markup-compatibility/2006">
              <mc:Choice xmlns:v="urn:schemas-microsoft-com:vml" Requires="v">
                <p:oleObj spid="_x0000_s45163" r:id="rId4" imgW="4013280" imgH="2970000" progId="">
                  <p:embed/>
                </p:oleObj>
              </mc:Choice>
              <mc:Fallback>
                <p:oleObj r:id="rId4" imgW="4013280" imgH="2970000" progId="">
                  <p:embed/>
                  <p:pic>
                    <p:nvPicPr>
                      <p:cNvPr id="25603" name="Object 7">
                        <a:extLst>
                          <a:ext uri="{FF2B5EF4-FFF2-40B4-BE49-F238E27FC236}">
                            <a16:creationId xmlns:a16="http://schemas.microsoft.com/office/drawing/2014/main" id="{BAD98F16-5E2B-424A-8BB6-D5393015B2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750" y="1327067"/>
                        <a:ext cx="3617912"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5604" name="组合 28">
            <a:extLst>
              <a:ext uri="{FF2B5EF4-FFF2-40B4-BE49-F238E27FC236}">
                <a16:creationId xmlns:a16="http://schemas.microsoft.com/office/drawing/2014/main" id="{11333311-2709-40FB-82FD-28111180BB21}"/>
              </a:ext>
            </a:extLst>
          </p:cNvPr>
          <p:cNvGrpSpPr>
            <a:grpSpLocks/>
          </p:cNvGrpSpPr>
          <p:nvPr/>
        </p:nvGrpSpPr>
        <p:grpSpPr bwMode="auto">
          <a:xfrm>
            <a:off x="2484437" y="4163929"/>
            <a:ext cx="4533900" cy="877888"/>
            <a:chOff x="2594249" y="2412339"/>
            <a:chExt cx="4534778" cy="877689"/>
          </a:xfrm>
        </p:grpSpPr>
        <p:sp>
          <p:nvSpPr>
            <p:cNvPr id="20" name="文本框 19">
              <a:extLst>
                <a:ext uri="{FF2B5EF4-FFF2-40B4-BE49-F238E27FC236}">
                  <a16:creationId xmlns:a16="http://schemas.microsoft.com/office/drawing/2014/main" id="{3E845CC3-BA0E-43FF-823F-A795CA3EE079}"/>
                </a:ext>
              </a:extLst>
            </p:cNvPr>
            <p:cNvSpPr txBox="1"/>
            <p:nvPr/>
          </p:nvSpPr>
          <p:spPr>
            <a:xfrm>
              <a:off x="2594249" y="2412339"/>
              <a:ext cx="4534778" cy="461560"/>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2400" b="1" dirty="0">
                  <a:latin typeface="+mn-ea"/>
                  <a:ea typeface="+mn-ea"/>
                </a:rPr>
                <a:t>摩登时代（片段</a:t>
              </a:r>
              <a:r>
                <a:rPr lang="en-US" altLang="zh-CN" sz="2400" b="1" dirty="0">
                  <a:latin typeface="+mn-ea"/>
                  <a:ea typeface="+mn-ea"/>
                </a:rPr>
                <a:t>1</a:t>
              </a:r>
              <a:r>
                <a:rPr lang="zh-CN" altLang="en-US" sz="2400" b="1" dirty="0">
                  <a:latin typeface="+mn-ea"/>
                  <a:ea typeface="+mn-ea"/>
                </a:rPr>
                <a:t>）</a:t>
              </a:r>
            </a:p>
          </p:txBody>
        </p:sp>
        <p:sp>
          <p:nvSpPr>
            <p:cNvPr id="21" name="文本框 20">
              <a:hlinkClick r:id="rId6" action="ppaction://hlinkfile"/>
              <a:extLst>
                <a:ext uri="{FF2B5EF4-FFF2-40B4-BE49-F238E27FC236}">
                  <a16:creationId xmlns:a16="http://schemas.microsoft.com/office/drawing/2014/main" id="{3E8E0320-2E1C-4FA3-9058-89174DC1A63E}"/>
                </a:ext>
              </a:extLst>
            </p:cNvPr>
            <p:cNvSpPr txBox="1"/>
            <p:nvPr/>
          </p:nvSpPr>
          <p:spPr>
            <a:xfrm>
              <a:off x="3110534" y="2905884"/>
              <a:ext cx="3379964" cy="384144"/>
            </a:xfrm>
            <a:prstGeom prst="rect">
              <a:avLst/>
            </a:prstGeom>
            <a:noFill/>
          </p:spPr>
          <p:txBody>
            <a:bodyPr>
              <a:spAutoFit/>
              <a:scene3d>
                <a:camera prst="orthographicFront"/>
                <a:lightRig rig="threePt" dir="t"/>
              </a:scene3d>
              <a:sp3d contourW="12700"/>
            </a:bodyPr>
            <a:lstStyle/>
            <a:p>
              <a:pPr algn="ctr" eaLnBrk="1" fontAlgn="auto" hangingPunct="1">
                <a:lnSpc>
                  <a:spcPct val="114000"/>
                </a:lnSpc>
                <a:spcBef>
                  <a:spcPts val="0"/>
                </a:spcBef>
                <a:spcAft>
                  <a:spcPts val="0"/>
                </a:spcAft>
                <a:defRPr/>
              </a:pPr>
              <a:r>
                <a:rPr lang="zh-CN" altLang="en-US" dirty="0">
                  <a:solidFill>
                    <a:srgbClr val="000000">
                      <a:lumMod val="65000"/>
                      <a:lumOff val="35000"/>
                    </a:srgbClr>
                  </a:solidFill>
                  <a:latin typeface="+mn-ea"/>
                  <a:ea typeface="+mn-ea"/>
                </a:rPr>
                <a:t>点击按钮播放</a:t>
              </a:r>
              <a:endParaRPr lang="en-US" altLang="zh-CN" dirty="0">
                <a:solidFill>
                  <a:srgbClr val="000000">
                    <a:lumMod val="65000"/>
                    <a:lumOff val="35000"/>
                  </a:srgbClr>
                </a:solidFill>
                <a:latin typeface="+mn-ea"/>
                <a:ea typeface="+mn-ea"/>
              </a:endParaRPr>
            </a:p>
          </p:txBody>
        </p:sp>
      </p:grpSp>
      <p:pic>
        <p:nvPicPr>
          <p:cNvPr id="25605" name="图片 2">
            <a:hlinkClick r:id="rId7" action="ppaction://hlinkfile"/>
            <a:extLst>
              <a:ext uri="{FF2B5EF4-FFF2-40B4-BE49-F238E27FC236}">
                <a16:creationId xmlns:a16="http://schemas.microsoft.com/office/drawing/2014/main" id="{65D7AA5A-A3E2-45E4-ABD4-C411DD2598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6750" y="2158917"/>
            <a:ext cx="5492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5D4BEC6F-B1E1-403C-AE96-FDB01876B8B7}"/>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视频</a:t>
            </a:r>
          </a:p>
        </p:txBody>
      </p:sp>
      <p:sp>
        <p:nvSpPr>
          <p:cNvPr id="2" name="文本框 1">
            <a:extLst>
              <a:ext uri="{FF2B5EF4-FFF2-40B4-BE49-F238E27FC236}">
                <a16:creationId xmlns:a16="http://schemas.microsoft.com/office/drawing/2014/main" id="{D4076F55-3AD1-4D60-A7BD-2DB005B85798}"/>
              </a:ext>
            </a:extLst>
          </p:cNvPr>
          <p:cNvSpPr txBox="1"/>
          <p:nvPr/>
        </p:nvSpPr>
        <p:spPr bwMode="auto">
          <a:xfrm>
            <a:off x="68873" y="4709102"/>
            <a:ext cx="5767753" cy="1742785"/>
          </a:xfrm>
          <a:prstGeom prst="rect">
            <a:avLst/>
          </a:prstGeom>
          <a:noFill/>
          <a:ln>
            <a:noFill/>
          </a:ln>
        </p:spPr>
        <p:txBody>
          <a:bodyPr wrap="square" rtlCol="0">
            <a:spAutoFit/>
          </a:bodyPr>
          <a:lstStyle/>
          <a:p>
            <a:pPr algn="just">
              <a:lnSpc>
                <a:spcPct val="120000"/>
              </a:lnSpc>
              <a:spcBef>
                <a:spcPts val="1400"/>
              </a:spcBef>
            </a:pPr>
            <a:r>
              <a:rPr lang="en-US" altLang="zh-CN" sz="2400" dirty="0"/>
              <a:t>Q1</a:t>
            </a:r>
            <a:r>
              <a:rPr lang="zh-CN" altLang="en-US" sz="2400" dirty="0"/>
              <a:t>：分工如何？</a:t>
            </a:r>
            <a:endParaRPr lang="en-US" altLang="zh-CN" sz="2400" dirty="0"/>
          </a:p>
          <a:p>
            <a:pPr algn="just">
              <a:lnSpc>
                <a:spcPct val="120000"/>
              </a:lnSpc>
              <a:spcBef>
                <a:spcPts val="1400"/>
              </a:spcBef>
            </a:pPr>
            <a:r>
              <a:rPr lang="en-US" altLang="zh-CN" sz="2400" dirty="0"/>
              <a:t>Q2</a:t>
            </a:r>
            <a:r>
              <a:rPr lang="zh-CN" altLang="en-US" sz="2400" dirty="0"/>
              <a:t>：工人工作内容如何？</a:t>
            </a:r>
            <a:endParaRPr lang="en-US" altLang="zh-CN" sz="2400" dirty="0"/>
          </a:p>
          <a:p>
            <a:pPr algn="just">
              <a:lnSpc>
                <a:spcPct val="120000"/>
              </a:lnSpc>
              <a:spcBef>
                <a:spcPts val="1400"/>
              </a:spcBef>
            </a:pPr>
            <a:r>
              <a:rPr lang="en-US" altLang="zh-CN" sz="2400" dirty="0"/>
              <a:t>Q3</a:t>
            </a:r>
            <a:r>
              <a:rPr lang="zh-CN" altLang="en-US" sz="2400" dirty="0"/>
              <a:t>：工作内容给工人发展有何影响吗？</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1">
            <a:extLst>
              <a:ext uri="{FF2B5EF4-FFF2-40B4-BE49-F238E27FC236}">
                <a16:creationId xmlns:a16="http://schemas.microsoft.com/office/drawing/2014/main" id="{0E2AF9E4-00F5-40F6-9FC9-E5245F1CD78C}"/>
              </a:ext>
            </a:extLst>
          </p:cNvPr>
          <p:cNvGrpSpPr>
            <a:grpSpLocks/>
          </p:cNvGrpSpPr>
          <p:nvPr/>
        </p:nvGrpSpPr>
        <p:grpSpPr bwMode="auto">
          <a:xfrm>
            <a:off x="428625" y="2273300"/>
            <a:ext cx="3889375" cy="3930650"/>
            <a:chOff x="1057275" y="2149274"/>
            <a:chExt cx="3889375" cy="3931443"/>
          </a:xfrm>
        </p:grpSpPr>
        <p:sp>
          <p:nvSpPr>
            <p:cNvPr id="5" name="等腰三角形 4">
              <a:extLst>
                <a:ext uri="{FF2B5EF4-FFF2-40B4-BE49-F238E27FC236}">
                  <a16:creationId xmlns:a16="http://schemas.microsoft.com/office/drawing/2014/main" id="{DC11FCB4-8201-4D4C-A5ED-A023A19DCD28}"/>
                </a:ext>
              </a:extLst>
            </p:cNvPr>
            <p:cNvSpPr/>
            <p:nvPr/>
          </p:nvSpPr>
          <p:spPr>
            <a:xfrm>
              <a:off x="1057275" y="2149274"/>
              <a:ext cx="3889375" cy="3890160"/>
            </a:xfrm>
            <a:prstGeom prst="triangle">
              <a:avLst/>
            </a:prstGeom>
            <a:solidFill>
              <a:schemeClr val="accent4">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0" name="矩形 9">
              <a:extLst>
                <a:ext uri="{FF2B5EF4-FFF2-40B4-BE49-F238E27FC236}">
                  <a16:creationId xmlns:a16="http://schemas.microsoft.com/office/drawing/2014/main" id="{1F2CE41B-76C1-49CF-AF25-1EC3A464F477}"/>
                </a:ext>
              </a:extLst>
            </p:cNvPr>
            <p:cNvSpPr/>
            <p:nvPr/>
          </p:nvSpPr>
          <p:spPr>
            <a:xfrm>
              <a:off x="2701925" y="2430319"/>
              <a:ext cx="504825" cy="3650398"/>
            </a:xfrm>
            <a:prstGeom prst="rect">
              <a:avLst/>
            </a:prstGeom>
          </p:spPr>
          <p:txBody>
            <a:bodyPr vert="eaVert">
              <a:spAutoFit/>
            </a:bodyPr>
            <a:lstStyle/>
            <a:p>
              <a:pPr algn="ctr">
                <a:lnSpc>
                  <a:spcPts val="2500"/>
                </a:lnSpc>
                <a:spcBef>
                  <a:spcPct val="20000"/>
                </a:spcBef>
                <a:spcAft>
                  <a:spcPts val="0"/>
                </a:spcAft>
                <a:defRPr/>
              </a:pPr>
              <a:r>
                <a:rPr lang="zh-CN" altLang="en-US" sz="2400" b="1" spc="-90" dirty="0">
                  <a:latin typeface="+mj-ea"/>
                  <a:ea typeface="+mj-ea"/>
                  <a:sym typeface="黑体" panose="02010609060101010101" pitchFamily="49" charset="-122"/>
                </a:rPr>
                <a:t>马克思劳动价值论的意义</a:t>
              </a:r>
            </a:p>
          </p:txBody>
        </p:sp>
      </p:grpSp>
      <p:sp>
        <p:nvSpPr>
          <p:cNvPr id="11" name="文本框 10">
            <a:extLst>
              <a:ext uri="{FF2B5EF4-FFF2-40B4-BE49-F238E27FC236}">
                <a16:creationId xmlns:a16="http://schemas.microsoft.com/office/drawing/2014/main" id="{8108CA3E-9002-48FA-AA13-3CA36A5E09A9}"/>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四、科学认知马克思劳动价值论</a:t>
            </a:r>
          </a:p>
        </p:txBody>
      </p:sp>
      <p:sp>
        <p:nvSpPr>
          <p:cNvPr id="6" name="任意多边形 5">
            <a:extLst>
              <a:ext uri="{FF2B5EF4-FFF2-40B4-BE49-F238E27FC236}">
                <a16:creationId xmlns:a16="http://schemas.microsoft.com/office/drawing/2014/main" id="{99D7F6A9-AD4D-40A2-B6B6-32E108B13A6F}"/>
              </a:ext>
            </a:extLst>
          </p:cNvPr>
          <p:cNvSpPr/>
          <p:nvPr/>
        </p:nvSpPr>
        <p:spPr>
          <a:xfrm>
            <a:off x="3389313" y="2749550"/>
            <a:ext cx="5319712" cy="1284288"/>
          </a:xfrm>
          <a:custGeom>
            <a:avLst/>
            <a:gdLst>
              <a:gd name="connsiteX0" fmla="*/ 0 w 2855312"/>
              <a:gd name="connsiteY0" fmla="*/ 171449 h 1028671"/>
              <a:gd name="connsiteX1" fmla="*/ 171449 w 2855312"/>
              <a:gd name="connsiteY1" fmla="*/ 0 h 1028671"/>
              <a:gd name="connsiteX2" fmla="*/ 2683863 w 2855312"/>
              <a:gd name="connsiteY2" fmla="*/ 0 h 1028671"/>
              <a:gd name="connsiteX3" fmla="*/ 2855312 w 2855312"/>
              <a:gd name="connsiteY3" fmla="*/ 171449 h 1028671"/>
              <a:gd name="connsiteX4" fmla="*/ 2855312 w 2855312"/>
              <a:gd name="connsiteY4" fmla="*/ 857222 h 1028671"/>
              <a:gd name="connsiteX5" fmla="*/ 2683863 w 2855312"/>
              <a:gd name="connsiteY5" fmla="*/ 1028671 h 1028671"/>
              <a:gd name="connsiteX6" fmla="*/ 171449 w 2855312"/>
              <a:gd name="connsiteY6" fmla="*/ 1028671 h 1028671"/>
              <a:gd name="connsiteX7" fmla="*/ 0 w 2855312"/>
              <a:gd name="connsiteY7" fmla="*/ 857222 h 1028671"/>
              <a:gd name="connsiteX8" fmla="*/ 0 w 2855312"/>
              <a:gd name="connsiteY8" fmla="*/ 171449 h 102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5312" h="1028671">
                <a:moveTo>
                  <a:pt x="0" y="171449"/>
                </a:moveTo>
                <a:cubicBezTo>
                  <a:pt x="0" y="76760"/>
                  <a:pt x="76760" y="0"/>
                  <a:pt x="171449" y="0"/>
                </a:cubicBezTo>
                <a:lnTo>
                  <a:pt x="2683863" y="0"/>
                </a:lnTo>
                <a:cubicBezTo>
                  <a:pt x="2778552" y="0"/>
                  <a:pt x="2855312" y="76760"/>
                  <a:pt x="2855312" y="171449"/>
                </a:cubicBezTo>
                <a:lnTo>
                  <a:pt x="2855312" y="857222"/>
                </a:lnTo>
                <a:cubicBezTo>
                  <a:pt x="2855312" y="951911"/>
                  <a:pt x="2778552" y="1028671"/>
                  <a:pt x="2683863" y="1028671"/>
                </a:cubicBezTo>
                <a:lnTo>
                  <a:pt x="171449" y="1028671"/>
                </a:lnTo>
                <a:cubicBezTo>
                  <a:pt x="76760" y="1028671"/>
                  <a:pt x="0" y="951911"/>
                  <a:pt x="0" y="857222"/>
                </a:cubicBezTo>
                <a:lnTo>
                  <a:pt x="0" y="171449"/>
                </a:lnTo>
                <a:close/>
              </a:path>
            </a:pathLst>
          </a:custGeom>
          <a:ln>
            <a:solidFill>
              <a:srgbClr val="014D23"/>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8796" tIns="118796" rIns="118796" bIns="118796" anchor="ctr"/>
          <a:lstStyle/>
          <a:p>
            <a:pPr lvl="0" defTabSz="800100">
              <a:lnSpc>
                <a:spcPct val="120000"/>
              </a:lnSpc>
              <a:spcAft>
                <a:spcPct val="35000"/>
              </a:spcAft>
              <a:defRPr/>
            </a:pPr>
            <a:r>
              <a:rPr lang="zh-CN" altLang="en-US" sz="2400">
                <a:solidFill>
                  <a:srgbClr val="000000"/>
                </a:solidFill>
                <a:latin typeface="微软雅黑"/>
                <a:sym typeface="黑体" panose="02010609060101010101" pitchFamily="49" charset="-122"/>
              </a:rPr>
              <a:t>是对亚当·斯密和大卫·李嘉图的扬弃，为剩余价值理论奠定了基础。</a:t>
            </a:r>
            <a:endParaRPr lang="zh-CN" altLang="en-US" sz="2400" dirty="0">
              <a:solidFill>
                <a:srgbClr val="000000"/>
              </a:solidFill>
              <a:latin typeface="微软雅黑"/>
              <a:sym typeface="+mn-ea"/>
            </a:endParaRPr>
          </a:p>
        </p:txBody>
      </p:sp>
      <p:sp>
        <p:nvSpPr>
          <p:cNvPr id="7" name="任意多边形 6">
            <a:extLst>
              <a:ext uri="{FF2B5EF4-FFF2-40B4-BE49-F238E27FC236}">
                <a16:creationId xmlns:a16="http://schemas.microsoft.com/office/drawing/2014/main" id="{96765E2C-AA6A-4C9C-B20A-CB107027C204}"/>
              </a:ext>
            </a:extLst>
          </p:cNvPr>
          <p:cNvSpPr/>
          <p:nvPr/>
        </p:nvSpPr>
        <p:spPr>
          <a:xfrm>
            <a:off x="3389313" y="4313238"/>
            <a:ext cx="5319712" cy="781050"/>
          </a:xfrm>
          <a:custGeom>
            <a:avLst/>
            <a:gdLst>
              <a:gd name="connsiteX0" fmla="*/ 0 w 2855312"/>
              <a:gd name="connsiteY0" fmla="*/ 171449 h 1028671"/>
              <a:gd name="connsiteX1" fmla="*/ 171449 w 2855312"/>
              <a:gd name="connsiteY1" fmla="*/ 0 h 1028671"/>
              <a:gd name="connsiteX2" fmla="*/ 2683863 w 2855312"/>
              <a:gd name="connsiteY2" fmla="*/ 0 h 1028671"/>
              <a:gd name="connsiteX3" fmla="*/ 2855312 w 2855312"/>
              <a:gd name="connsiteY3" fmla="*/ 171449 h 1028671"/>
              <a:gd name="connsiteX4" fmla="*/ 2855312 w 2855312"/>
              <a:gd name="connsiteY4" fmla="*/ 857222 h 1028671"/>
              <a:gd name="connsiteX5" fmla="*/ 2683863 w 2855312"/>
              <a:gd name="connsiteY5" fmla="*/ 1028671 h 1028671"/>
              <a:gd name="connsiteX6" fmla="*/ 171449 w 2855312"/>
              <a:gd name="connsiteY6" fmla="*/ 1028671 h 1028671"/>
              <a:gd name="connsiteX7" fmla="*/ 0 w 2855312"/>
              <a:gd name="connsiteY7" fmla="*/ 857222 h 1028671"/>
              <a:gd name="connsiteX8" fmla="*/ 0 w 2855312"/>
              <a:gd name="connsiteY8" fmla="*/ 171449 h 102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5312" h="1028671">
                <a:moveTo>
                  <a:pt x="0" y="171449"/>
                </a:moveTo>
                <a:cubicBezTo>
                  <a:pt x="0" y="76760"/>
                  <a:pt x="76760" y="0"/>
                  <a:pt x="171449" y="0"/>
                </a:cubicBezTo>
                <a:lnTo>
                  <a:pt x="2683863" y="0"/>
                </a:lnTo>
                <a:cubicBezTo>
                  <a:pt x="2778552" y="0"/>
                  <a:pt x="2855312" y="76760"/>
                  <a:pt x="2855312" y="171449"/>
                </a:cubicBezTo>
                <a:lnTo>
                  <a:pt x="2855312" y="857222"/>
                </a:lnTo>
                <a:cubicBezTo>
                  <a:pt x="2855312" y="951911"/>
                  <a:pt x="2778552" y="1028671"/>
                  <a:pt x="2683863" y="1028671"/>
                </a:cubicBezTo>
                <a:lnTo>
                  <a:pt x="171449" y="1028671"/>
                </a:lnTo>
                <a:cubicBezTo>
                  <a:pt x="76760" y="1028671"/>
                  <a:pt x="0" y="951911"/>
                  <a:pt x="0" y="857222"/>
                </a:cubicBezTo>
                <a:lnTo>
                  <a:pt x="0" y="171449"/>
                </a:lnTo>
                <a:close/>
              </a:path>
            </a:pathLst>
          </a:custGeom>
          <a:ln>
            <a:solidFill>
              <a:srgbClr val="014D23"/>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8796" tIns="118796" rIns="118796" bIns="118796" anchor="ctr"/>
          <a:lstStyle/>
          <a:p>
            <a:pPr lvl="0" algn="ctr" defTabSz="800100">
              <a:lnSpc>
                <a:spcPct val="120000"/>
              </a:lnSpc>
              <a:spcAft>
                <a:spcPct val="35000"/>
              </a:spcAft>
              <a:defRPr/>
            </a:pPr>
            <a:r>
              <a:rPr lang="zh-CN" altLang="en-US" sz="2400">
                <a:solidFill>
                  <a:srgbClr val="000000"/>
                </a:solidFill>
                <a:latin typeface="微软雅黑"/>
                <a:sym typeface="黑体" panose="02010609060101010101" pitchFamily="49" charset="-122"/>
              </a:rPr>
              <a:t>对社会主义市场经济具有指导意义。</a:t>
            </a:r>
            <a:endParaRPr lang="zh-CN" altLang="en-US" dirty="0">
              <a:solidFill>
                <a:srgbClr val="000000"/>
              </a:solidFill>
              <a:latin typeface="楷体_GB2312" pitchFamily="49" charset="-122"/>
              <a:ea typeface="楷体_GB2312" pitchFamily="49" charset="-122"/>
              <a:sym typeface="黑体" panose="02010609060101010101" pitchFamily="49" charset="-122"/>
            </a:endParaRPr>
          </a:p>
        </p:txBody>
      </p:sp>
      <p:sp>
        <p:nvSpPr>
          <p:cNvPr id="12" name="圆角矩形 15">
            <a:extLst>
              <a:ext uri="{FF2B5EF4-FFF2-40B4-BE49-F238E27FC236}">
                <a16:creationId xmlns:a16="http://schemas.microsoft.com/office/drawing/2014/main" id="{7192306A-08B2-4F3F-A23D-85A502F8B291}"/>
              </a:ext>
            </a:extLst>
          </p:cNvPr>
          <p:cNvSpPr/>
          <p:nvPr/>
        </p:nvSpPr>
        <p:spPr bwMode="auto">
          <a:xfrm>
            <a:off x="428625" y="1320800"/>
            <a:ext cx="5400675" cy="622300"/>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马克思劳动价值论的理论和实践意义</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0AFB1CA6-6424-4224-9D90-6441C4AFCB17}"/>
              </a:ext>
            </a:extLst>
          </p:cNvPr>
          <p:cNvSpPr/>
          <p:nvPr/>
        </p:nvSpPr>
        <p:spPr bwMode="auto">
          <a:xfrm>
            <a:off x="428625" y="1338263"/>
            <a:ext cx="5400675" cy="622300"/>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马克思劳动价值论的理论和实践意义</a:t>
            </a:r>
          </a:p>
        </p:txBody>
      </p:sp>
      <p:sp>
        <p:nvSpPr>
          <p:cNvPr id="8" name="文本框 7">
            <a:extLst>
              <a:ext uri="{FF2B5EF4-FFF2-40B4-BE49-F238E27FC236}">
                <a16:creationId xmlns:a16="http://schemas.microsoft.com/office/drawing/2014/main" id="{1BEF79AC-8CFD-4D59-9171-500A4C2DCE8A}"/>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四、科学认知马克思劳动价值论</a:t>
            </a:r>
          </a:p>
        </p:txBody>
      </p:sp>
      <p:grpSp>
        <p:nvGrpSpPr>
          <p:cNvPr id="21508" name="组合 4">
            <a:extLst>
              <a:ext uri="{FF2B5EF4-FFF2-40B4-BE49-F238E27FC236}">
                <a16:creationId xmlns:a16="http://schemas.microsoft.com/office/drawing/2014/main" id="{952F47B5-1950-45B2-94DA-E59AA2FAE2EA}"/>
              </a:ext>
            </a:extLst>
          </p:cNvPr>
          <p:cNvGrpSpPr>
            <a:grpSpLocks/>
          </p:cNvGrpSpPr>
          <p:nvPr/>
        </p:nvGrpSpPr>
        <p:grpSpPr bwMode="auto">
          <a:xfrm>
            <a:off x="1084263" y="2354263"/>
            <a:ext cx="7196137" cy="947737"/>
            <a:chOff x="520300" y="2504718"/>
            <a:chExt cx="7196337" cy="948044"/>
          </a:xfrm>
        </p:grpSpPr>
        <p:sp>
          <p:nvSpPr>
            <p:cNvPr id="21526" name="文本框 1">
              <a:extLst>
                <a:ext uri="{FF2B5EF4-FFF2-40B4-BE49-F238E27FC236}">
                  <a16:creationId xmlns:a16="http://schemas.microsoft.com/office/drawing/2014/main" id="{A480A242-D2B5-4C4A-983C-C69805236B47}"/>
                </a:ext>
              </a:extLst>
            </p:cNvPr>
            <p:cNvSpPr txBox="1">
              <a:spLocks noChangeArrowheads="1"/>
            </p:cNvSpPr>
            <p:nvPr/>
          </p:nvSpPr>
          <p:spPr bwMode="auto">
            <a:xfrm>
              <a:off x="1647825" y="2504718"/>
              <a:ext cx="6068812"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扬弃了英国古典政治经济学的观点，为剩余价值论的创立奠定了基础。</a:t>
              </a:r>
            </a:p>
          </p:txBody>
        </p:sp>
        <p:grpSp>
          <p:nvGrpSpPr>
            <p:cNvPr id="21527" name="组合 1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id="{CFA913C9-6061-4CCC-8986-FC72E4A6EA76}"/>
                </a:ext>
              </a:extLst>
            </p:cNvPr>
            <p:cNvGrpSpPr>
              <a:grpSpLocks/>
            </p:cNvGrpSpPr>
            <p:nvPr/>
          </p:nvGrpSpPr>
          <p:grpSpPr bwMode="auto">
            <a:xfrm>
              <a:off x="520300" y="2506212"/>
              <a:ext cx="946550" cy="946550"/>
              <a:chOff x="3986830" y="3266658"/>
              <a:chExt cx="1728000" cy="1728000"/>
            </a:xfrm>
          </p:grpSpPr>
          <p:grpSp>
            <p:nvGrpSpPr>
              <p:cNvPr id="21528" name="组合 11">
                <a:extLst>
                  <a:ext uri="{FF2B5EF4-FFF2-40B4-BE49-F238E27FC236}">
                    <a16:creationId xmlns:a16="http://schemas.microsoft.com/office/drawing/2014/main" id="{0D80D639-BD43-4DB0-B8C5-450B6938CC79}"/>
                  </a:ext>
                </a:extLst>
              </p:cNvPr>
              <p:cNvGrpSpPr>
                <a:grpSpLocks noChangeAspect="1"/>
              </p:cNvGrpSpPr>
              <p:nvPr/>
            </p:nvGrpSpPr>
            <p:grpSpPr bwMode="auto">
              <a:xfrm>
                <a:off x="3986830" y="3266658"/>
                <a:ext cx="1728000" cy="1728000"/>
                <a:chOff x="2698243" y="4793191"/>
                <a:chExt cx="1810942" cy="1810942"/>
              </a:xfrm>
            </p:grpSpPr>
            <p:sp>
              <p:nvSpPr>
                <p:cNvPr id="14" name="椭圆 13">
                  <a:extLst>
                    <a:ext uri="{FF2B5EF4-FFF2-40B4-BE49-F238E27FC236}">
                      <a16:creationId xmlns:a16="http://schemas.microsoft.com/office/drawing/2014/main" id="{B156DCCC-FA61-4D7A-A042-1BD1DA45DC71}"/>
                    </a:ext>
                  </a:extLst>
                </p:cNvPr>
                <p:cNvSpPr/>
                <p:nvPr/>
              </p:nvSpPr>
              <p:spPr>
                <a:xfrm>
                  <a:off x="2698243" y="4793369"/>
                  <a:ext cx="1810226" cy="1810764"/>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15" name="椭圆 14">
                  <a:extLst>
                    <a:ext uri="{FF2B5EF4-FFF2-40B4-BE49-F238E27FC236}">
                      <a16:creationId xmlns:a16="http://schemas.microsoft.com/office/drawing/2014/main" id="{F0B8B0AF-457C-4162-B4E9-C61A0FD4ADA6}"/>
                    </a:ext>
                  </a:extLst>
                </p:cNvPr>
                <p:cNvSpPr>
                  <a:spLocks noChangeAspect="1"/>
                </p:cNvSpPr>
                <p:nvPr/>
              </p:nvSpPr>
              <p:spPr>
                <a:xfrm>
                  <a:off x="2856182" y="4951355"/>
                  <a:ext cx="1494348" cy="1494792"/>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5" kern="0">
                    <a:solidFill>
                      <a:prstClr val="white"/>
                    </a:solidFill>
                    <a:latin typeface="Calibri" panose="020F0502020204030204"/>
                    <a:ea typeface="宋体" panose="02010600030101010101" pitchFamily="2" charset="-122"/>
                  </a:endParaRPr>
                </a:p>
              </p:txBody>
            </p:sp>
          </p:grpSp>
          <p:sp>
            <p:nvSpPr>
              <p:cNvPr id="21529" name="文本框 12">
                <a:extLst>
                  <a:ext uri="{FF2B5EF4-FFF2-40B4-BE49-F238E27FC236}">
                    <a16:creationId xmlns:a16="http://schemas.microsoft.com/office/drawing/2014/main" id="{D7B9B259-F792-43C8-B930-DD756F24D798}"/>
                  </a:ext>
                </a:extLst>
              </p:cNvPr>
              <p:cNvSpPr txBox="1">
                <a:spLocks noChangeArrowheads="1"/>
              </p:cNvSpPr>
              <p:nvPr/>
            </p:nvSpPr>
            <p:spPr bwMode="auto">
              <a:xfrm flipH="1">
                <a:off x="4609938" y="3597319"/>
                <a:ext cx="481098" cy="106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r>
                  <a:rPr lang="en-US" altLang="zh-CN" sz="3200" b="1">
                    <a:solidFill>
                      <a:srgbClr val="4B9710"/>
                    </a:solidFill>
                  </a:rPr>
                  <a:t>1</a:t>
                </a:r>
              </a:p>
            </p:txBody>
          </p:sp>
        </p:grpSp>
      </p:grpSp>
      <p:grpSp>
        <p:nvGrpSpPr>
          <p:cNvPr id="21509" name="组合 16">
            <a:extLst>
              <a:ext uri="{FF2B5EF4-FFF2-40B4-BE49-F238E27FC236}">
                <a16:creationId xmlns:a16="http://schemas.microsoft.com/office/drawing/2014/main" id="{5861366E-87EC-43D3-9361-DF7DBD6CBFA8}"/>
              </a:ext>
            </a:extLst>
          </p:cNvPr>
          <p:cNvGrpSpPr>
            <a:grpSpLocks/>
          </p:cNvGrpSpPr>
          <p:nvPr/>
        </p:nvGrpSpPr>
        <p:grpSpPr bwMode="auto">
          <a:xfrm>
            <a:off x="1084263" y="3509963"/>
            <a:ext cx="7196137" cy="1384300"/>
            <a:chOff x="520300" y="2287631"/>
            <a:chExt cx="7196337" cy="1383712"/>
          </a:xfrm>
        </p:grpSpPr>
        <p:sp>
          <p:nvSpPr>
            <p:cNvPr id="21520" name="文本框 17">
              <a:extLst>
                <a:ext uri="{FF2B5EF4-FFF2-40B4-BE49-F238E27FC236}">
                  <a16:creationId xmlns:a16="http://schemas.microsoft.com/office/drawing/2014/main" id="{9A3A90A3-4F1C-41C2-AE3C-0B23FC4CC5FC}"/>
                </a:ext>
              </a:extLst>
            </p:cNvPr>
            <p:cNvSpPr txBox="1">
              <a:spLocks noChangeArrowheads="1"/>
            </p:cNvSpPr>
            <p:nvPr/>
          </p:nvSpPr>
          <p:spPr bwMode="auto">
            <a:xfrm>
              <a:off x="1647825" y="2287631"/>
              <a:ext cx="6068812" cy="138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揭示了私有制条件下商品经济的基本矛盾，为从物与物的关系背后揭示人与人的关系提供了理论依据。</a:t>
              </a:r>
            </a:p>
          </p:txBody>
        </p:sp>
        <p:grpSp>
          <p:nvGrpSpPr>
            <p:cNvPr id="21521" name="组合 1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id="{C24BE301-A58A-4686-B221-6659A55D8387}"/>
                </a:ext>
              </a:extLst>
            </p:cNvPr>
            <p:cNvGrpSpPr>
              <a:grpSpLocks/>
            </p:cNvGrpSpPr>
            <p:nvPr/>
          </p:nvGrpSpPr>
          <p:grpSpPr bwMode="auto">
            <a:xfrm>
              <a:off x="520300" y="2506212"/>
              <a:ext cx="946550" cy="946550"/>
              <a:chOff x="3986830" y="3266658"/>
              <a:chExt cx="1728000" cy="1728000"/>
            </a:xfrm>
          </p:grpSpPr>
          <p:grpSp>
            <p:nvGrpSpPr>
              <p:cNvPr id="21522" name="组合 19">
                <a:extLst>
                  <a:ext uri="{FF2B5EF4-FFF2-40B4-BE49-F238E27FC236}">
                    <a16:creationId xmlns:a16="http://schemas.microsoft.com/office/drawing/2014/main" id="{370195CC-CF5A-4C0D-8BC8-EC1DA9FD497D}"/>
                  </a:ext>
                </a:extLst>
              </p:cNvPr>
              <p:cNvGrpSpPr>
                <a:grpSpLocks noChangeAspect="1"/>
              </p:cNvGrpSpPr>
              <p:nvPr/>
            </p:nvGrpSpPr>
            <p:grpSpPr bwMode="auto">
              <a:xfrm>
                <a:off x="3986830" y="3266658"/>
                <a:ext cx="1728000" cy="1728000"/>
                <a:chOff x="2698243" y="4793191"/>
                <a:chExt cx="1810942" cy="1810942"/>
              </a:xfrm>
            </p:grpSpPr>
            <p:sp>
              <p:nvSpPr>
                <p:cNvPr id="22" name="椭圆 21">
                  <a:extLst>
                    <a:ext uri="{FF2B5EF4-FFF2-40B4-BE49-F238E27FC236}">
                      <a16:creationId xmlns:a16="http://schemas.microsoft.com/office/drawing/2014/main" id="{437AF7BD-89E8-4AF8-91B1-EFDA047D6825}"/>
                    </a:ext>
                  </a:extLst>
                </p:cNvPr>
                <p:cNvSpPr/>
                <p:nvPr/>
              </p:nvSpPr>
              <p:spPr>
                <a:xfrm>
                  <a:off x="2698243" y="4793958"/>
                  <a:ext cx="1810226" cy="1809408"/>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23" name="椭圆 22">
                  <a:extLst>
                    <a:ext uri="{FF2B5EF4-FFF2-40B4-BE49-F238E27FC236}">
                      <a16:creationId xmlns:a16="http://schemas.microsoft.com/office/drawing/2014/main" id="{97673CE8-14B5-46A4-890C-8B3BCC90D705}"/>
                    </a:ext>
                  </a:extLst>
                </p:cNvPr>
                <p:cNvSpPr>
                  <a:spLocks noChangeAspect="1"/>
                </p:cNvSpPr>
                <p:nvPr/>
              </p:nvSpPr>
              <p:spPr>
                <a:xfrm>
                  <a:off x="2856182" y="4951826"/>
                  <a:ext cx="1494348" cy="1493673"/>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5" kern="0">
                    <a:solidFill>
                      <a:prstClr val="white"/>
                    </a:solidFill>
                    <a:latin typeface="Calibri" panose="020F0502020204030204"/>
                    <a:ea typeface="宋体" panose="02010600030101010101" pitchFamily="2" charset="-122"/>
                  </a:endParaRPr>
                </a:p>
              </p:txBody>
            </p:sp>
          </p:grpSp>
          <p:sp>
            <p:nvSpPr>
              <p:cNvPr id="21523" name="文本框 20">
                <a:extLst>
                  <a:ext uri="{FF2B5EF4-FFF2-40B4-BE49-F238E27FC236}">
                    <a16:creationId xmlns:a16="http://schemas.microsoft.com/office/drawing/2014/main" id="{0852A72A-5713-4167-B71E-A0368C21A231}"/>
                  </a:ext>
                </a:extLst>
              </p:cNvPr>
              <p:cNvSpPr txBox="1">
                <a:spLocks noChangeArrowheads="1"/>
              </p:cNvSpPr>
              <p:nvPr/>
            </p:nvSpPr>
            <p:spPr bwMode="auto">
              <a:xfrm flipH="1">
                <a:off x="4609938" y="3597633"/>
                <a:ext cx="481098" cy="106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r>
                  <a:rPr lang="en-US" altLang="zh-CN" sz="3200" b="1">
                    <a:solidFill>
                      <a:srgbClr val="4B9710"/>
                    </a:solidFill>
                  </a:rPr>
                  <a:t>2</a:t>
                </a:r>
              </a:p>
            </p:txBody>
          </p:sp>
        </p:grpSp>
      </p:grpSp>
      <p:grpSp>
        <p:nvGrpSpPr>
          <p:cNvPr id="21510" name="组合 23">
            <a:extLst>
              <a:ext uri="{FF2B5EF4-FFF2-40B4-BE49-F238E27FC236}">
                <a16:creationId xmlns:a16="http://schemas.microsoft.com/office/drawing/2014/main" id="{B19AFD87-5DF6-4BAE-89FB-1636DE4E1160}"/>
              </a:ext>
            </a:extLst>
          </p:cNvPr>
          <p:cNvGrpSpPr>
            <a:grpSpLocks/>
          </p:cNvGrpSpPr>
          <p:nvPr/>
        </p:nvGrpSpPr>
        <p:grpSpPr bwMode="auto">
          <a:xfrm>
            <a:off x="1084263" y="5102225"/>
            <a:ext cx="7196137" cy="947738"/>
            <a:chOff x="520300" y="2504718"/>
            <a:chExt cx="7196337" cy="948044"/>
          </a:xfrm>
        </p:grpSpPr>
        <p:sp>
          <p:nvSpPr>
            <p:cNvPr id="21514" name="文本框 24">
              <a:extLst>
                <a:ext uri="{FF2B5EF4-FFF2-40B4-BE49-F238E27FC236}">
                  <a16:creationId xmlns:a16="http://schemas.microsoft.com/office/drawing/2014/main" id="{3527C957-F707-488F-BEEE-B5A7AA4305C5}"/>
                </a:ext>
              </a:extLst>
            </p:cNvPr>
            <p:cNvSpPr txBox="1">
              <a:spLocks noChangeArrowheads="1"/>
            </p:cNvSpPr>
            <p:nvPr/>
          </p:nvSpPr>
          <p:spPr bwMode="auto">
            <a:xfrm>
              <a:off x="1647825" y="2504718"/>
              <a:ext cx="6068812"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揭示了商品经济的一般规律，对理解社会主义市场经济具有指导意义。</a:t>
              </a:r>
            </a:p>
          </p:txBody>
        </p:sp>
        <p:grpSp>
          <p:nvGrpSpPr>
            <p:cNvPr id="21515" name="组合 2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id="{BC33AADD-4505-4D11-BFA3-7961DE903B8A}"/>
                </a:ext>
              </a:extLst>
            </p:cNvPr>
            <p:cNvGrpSpPr>
              <a:grpSpLocks/>
            </p:cNvGrpSpPr>
            <p:nvPr/>
          </p:nvGrpSpPr>
          <p:grpSpPr bwMode="auto">
            <a:xfrm>
              <a:off x="520300" y="2506212"/>
              <a:ext cx="946550" cy="946550"/>
              <a:chOff x="3986830" y="3266658"/>
              <a:chExt cx="1728000" cy="1728000"/>
            </a:xfrm>
          </p:grpSpPr>
          <p:grpSp>
            <p:nvGrpSpPr>
              <p:cNvPr id="21516" name="组合 26">
                <a:extLst>
                  <a:ext uri="{FF2B5EF4-FFF2-40B4-BE49-F238E27FC236}">
                    <a16:creationId xmlns:a16="http://schemas.microsoft.com/office/drawing/2014/main" id="{433780D9-2180-4F32-B9D4-64574EF6D3B6}"/>
                  </a:ext>
                </a:extLst>
              </p:cNvPr>
              <p:cNvGrpSpPr>
                <a:grpSpLocks noChangeAspect="1"/>
              </p:cNvGrpSpPr>
              <p:nvPr/>
            </p:nvGrpSpPr>
            <p:grpSpPr bwMode="auto">
              <a:xfrm>
                <a:off x="3986830" y="3266658"/>
                <a:ext cx="1728000" cy="1728000"/>
                <a:chOff x="2698243" y="4793191"/>
                <a:chExt cx="1810942" cy="1810942"/>
              </a:xfrm>
            </p:grpSpPr>
            <p:sp>
              <p:nvSpPr>
                <p:cNvPr id="29" name="椭圆 28">
                  <a:extLst>
                    <a:ext uri="{FF2B5EF4-FFF2-40B4-BE49-F238E27FC236}">
                      <a16:creationId xmlns:a16="http://schemas.microsoft.com/office/drawing/2014/main" id="{80137F2A-EA33-4F1C-9D3D-9433F3E7664A}"/>
                    </a:ext>
                  </a:extLst>
                </p:cNvPr>
                <p:cNvSpPr/>
                <p:nvPr/>
              </p:nvSpPr>
              <p:spPr>
                <a:xfrm>
                  <a:off x="2698243" y="4793371"/>
                  <a:ext cx="1810226" cy="181076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30" name="椭圆 29">
                  <a:extLst>
                    <a:ext uri="{FF2B5EF4-FFF2-40B4-BE49-F238E27FC236}">
                      <a16:creationId xmlns:a16="http://schemas.microsoft.com/office/drawing/2014/main" id="{AD1CFD50-74D6-47F1-B43D-B5976D82C1DB}"/>
                    </a:ext>
                  </a:extLst>
                </p:cNvPr>
                <p:cNvSpPr>
                  <a:spLocks noChangeAspect="1"/>
                </p:cNvSpPr>
                <p:nvPr/>
              </p:nvSpPr>
              <p:spPr>
                <a:xfrm>
                  <a:off x="2856182" y="4951357"/>
                  <a:ext cx="1494348" cy="1494790"/>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5" kern="0">
                    <a:solidFill>
                      <a:prstClr val="white"/>
                    </a:solidFill>
                    <a:latin typeface="Calibri" panose="020F0502020204030204"/>
                    <a:ea typeface="宋体" panose="02010600030101010101" pitchFamily="2" charset="-122"/>
                  </a:endParaRPr>
                </a:p>
              </p:txBody>
            </p:sp>
          </p:grpSp>
          <p:sp>
            <p:nvSpPr>
              <p:cNvPr id="21517" name="文本框 27">
                <a:extLst>
                  <a:ext uri="{FF2B5EF4-FFF2-40B4-BE49-F238E27FC236}">
                    <a16:creationId xmlns:a16="http://schemas.microsoft.com/office/drawing/2014/main" id="{1C15E5F9-BD1A-45B3-B5E1-9C1061A3B9AC}"/>
                  </a:ext>
                </a:extLst>
              </p:cNvPr>
              <p:cNvSpPr txBox="1">
                <a:spLocks noChangeArrowheads="1"/>
              </p:cNvSpPr>
              <p:nvPr/>
            </p:nvSpPr>
            <p:spPr bwMode="auto">
              <a:xfrm flipH="1">
                <a:off x="4609938" y="3597320"/>
                <a:ext cx="481098" cy="106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r>
                  <a:rPr lang="en-US" altLang="zh-CN" sz="3200" b="1">
                    <a:solidFill>
                      <a:srgbClr val="4B9710"/>
                    </a:solidFill>
                  </a:rPr>
                  <a:t>3</a:t>
                </a:r>
              </a:p>
            </p:txBody>
          </p:sp>
        </p:grpSp>
      </p:grpSp>
      <p:cxnSp>
        <p:nvCxnSpPr>
          <p:cNvPr id="7" name="直接连接符 6">
            <a:extLst>
              <a:ext uri="{FF2B5EF4-FFF2-40B4-BE49-F238E27FC236}">
                <a16:creationId xmlns:a16="http://schemas.microsoft.com/office/drawing/2014/main" id="{59D20C59-477F-41E2-8837-A5E4473232BA}"/>
              </a:ext>
            </a:extLst>
          </p:cNvPr>
          <p:cNvCxnSpPr/>
          <p:nvPr/>
        </p:nvCxnSpPr>
        <p:spPr>
          <a:xfrm>
            <a:off x="2211388" y="3416300"/>
            <a:ext cx="637381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2724F07-047E-4FB0-ACF6-C2AA5FAE14A5}"/>
              </a:ext>
            </a:extLst>
          </p:cNvPr>
          <p:cNvCxnSpPr/>
          <p:nvPr/>
        </p:nvCxnSpPr>
        <p:spPr>
          <a:xfrm>
            <a:off x="2211388" y="5026025"/>
            <a:ext cx="637381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D595C6B-EC6A-4C03-A9F4-1717750A3283}"/>
              </a:ext>
            </a:extLst>
          </p:cNvPr>
          <p:cNvCxnSpPr/>
          <p:nvPr/>
        </p:nvCxnSpPr>
        <p:spPr>
          <a:xfrm>
            <a:off x="2211388" y="6178550"/>
            <a:ext cx="637381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01979A75-282D-45B7-A570-255734FCAFBB}"/>
              </a:ext>
            </a:extLst>
          </p:cNvPr>
          <p:cNvSpPr/>
          <p:nvPr/>
        </p:nvSpPr>
        <p:spPr bwMode="auto">
          <a:xfrm>
            <a:off x="428625" y="1338263"/>
            <a:ext cx="5400675"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深化对马克思劳动价值论的认识</a:t>
            </a:r>
          </a:p>
        </p:txBody>
      </p:sp>
      <p:sp>
        <p:nvSpPr>
          <p:cNvPr id="22531" name="TextBox 3">
            <a:extLst>
              <a:ext uri="{FF2B5EF4-FFF2-40B4-BE49-F238E27FC236}">
                <a16:creationId xmlns:a16="http://schemas.microsoft.com/office/drawing/2014/main" id="{02101DFD-26AE-452C-8B95-61CD1EC7776E}"/>
              </a:ext>
            </a:extLst>
          </p:cNvPr>
          <p:cNvSpPr txBox="1">
            <a:spLocks noChangeArrowheads="1"/>
          </p:cNvSpPr>
          <p:nvPr/>
        </p:nvSpPr>
        <p:spPr bwMode="auto">
          <a:xfrm>
            <a:off x="1698625" y="2482850"/>
            <a:ext cx="48910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None/>
            </a:pPr>
            <a:r>
              <a:rPr lang="zh-CN" altLang="en-US" sz="2400" dirty="0">
                <a:latin typeface="微软雅黑" panose="020B0503020204020204" pitchFamily="34" charset="-122"/>
              </a:rPr>
              <a:t>深化对创造价值的劳动认识，对生产性劳动作出新的界定。</a:t>
            </a:r>
          </a:p>
        </p:txBody>
      </p:sp>
      <p:sp>
        <p:nvSpPr>
          <p:cNvPr id="8" name="文本框 7">
            <a:extLst>
              <a:ext uri="{FF2B5EF4-FFF2-40B4-BE49-F238E27FC236}">
                <a16:creationId xmlns:a16="http://schemas.microsoft.com/office/drawing/2014/main" id="{7D04480E-932D-49FF-8A56-834566E301D8}"/>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四、科学认知马克思劳动价值论</a:t>
            </a:r>
          </a:p>
        </p:txBody>
      </p:sp>
      <p:grpSp>
        <p:nvGrpSpPr>
          <p:cNvPr id="22533" name="组合 4">
            <a:extLst>
              <a:ext uri="{FF2B5EF4-FFF2-40B4-BE49-F238E27FC236}">
                <a16:creationId xmlns:a16="http://schemas.microsoft.com/office/drawing/2014/main" id="{4057F9A9-2D46-4725-B581-30F888F1E857}"/>
              </a:ext>
            </a:extLst>
          </p:cNvPr>
          <p:cNvGrpSpPr>
            <a:grpSpLocks/>
          </p:cNvGrpSpPr>
          <p:nvPr/>
        </p:nvGrpSpPr>
        <p:grpSpPr bwMode="auto">
          <a:xfrm>
            <a:off x="428819" y="2276275"/>
            <a:ext cx="1045770" cy="1192412"/>
            <a:chOff x="108938" y="2440511"/>
            <a:chExt cx="1046679" cy="1193001"/>
          </a:xfrm>
        </p:grpSpPr>
        <p:grpSp>
          <p:nvGrpSpPr>
            <p:cNvPr id="22547" name="组合 9">
              <a:extLst>
                <a:ext uri="{FF2B5EF4-FFF2-40B4-BE49-F238E27FC236}">
                  <a16:creationId xmlns:a16="http://schemas.microsoft.com/office/drawing/2014/main" id="{DEA6671E-30F3-4FF2-87C7-27FA6A95F4F2}"/>
                </a:ext>
              </a:extLst>
            </p:cNvPr>
            <p:cNvGrpSpPr>
              <a:grpSpLocks/>
            </p:cNvGrpSpPr>
            <p:nvPr/>
          </p:nvGrpSpPr>
          <p:grpSpPr bwMode="auto">
            <a:xfrm>
              <a:off x="108938" y="2440511"/>
              <a:ext cx="1046679" cy="1193001"/>
              <a:chOff x="3558540" y="2088976"/>
              <a:chExt cx="2260525" cy="2576537"/>
            </a:xfrm>
          </p:grpSpPr>
          <p:sp>
            <p:nvSpPr>
              <p:cNvPr id="11" name="圆角矩形 29">
                <a:extLst>
                  <a:ext uri="{FF2B5EF4-FFF2-40B4-BE49-F238E27FC236}">
                    <a16:creationId xmlns:a16="http://schemas.microsoft.com/office/drawing/2014/main" id="{A8BF44C7-5A2A-43A6-B7F9-1BCC09E2335A}"/>
                  </a:ext>
                </a:extLst>
              </p:cNvPr>
              <p:cNvSpPr/>
              <p:nvPr/>
            </p:nvSpPr>
            <p:spPr>
              <a:xfrm>
                <a:off x="3825775" y="4559175"/>
                <a:ext cx="1822138" cy="106338"/>
              </a:xfrm>
              <a:prstGeom prst="roundRect">
                <a:avLst>
                  <a:gd name="adj" fmla="val 50000"/>
                </a:avLst>
              </a:prstGeom>
              <a:solidFill>
                <a:srgbClr val="118C3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任意多边形 36">
                <a:extLst>
                  <a:ext uri="{FF2B5EF4-FFF2-40B4-BE49-F238E27FC236}">
                    <a16:creationId xmlns:a16="http://schemas.microsoft.com/office/drawing/2014/main" id="{C7F6767C-2263-4A0D-87E6-38CDF9393690}"/>
                  </a:ext>
                </a:extLst>
              </p:cNvPr>
              <p:cNvSpPr/>
              <p:nvPr/>
            </p:nvSpPr>
            <p:spPr>
              <a:xfrm rot="13500000" flipH="1">
                <a:off x="3537528" y="2109988"/>
                <a:ext cx="2302550" cy="2260525"/>
              </a:xfrm>
              <a:custGeom>
                <a:avLst/>
                <a:gdLst>
                  <a:gd name="connsiteX0" fmla="*/ 852964 w 2301918"/>
                  <a:gd name="connsiteY0" fmla="*/ 2136037 h 2259470"/>
                  <a:gd name="connsiteX1" fmla="*/ 852958 w 2301918"/>
                  <a:gd name="connsiteY1" fmla="*/ 2136030 h 2259470"/>
                  <a:gd name="connsiteX2" fmla="*/ 123441 w 2301918"/>
                  <a:gd name="connsiteY2" fmla="*/ 1406512 h 2259470"/>
                  <a:gd name="connsiteX3" fmla="*/ 123433 w 2301918"/>
                  <a:gd name="connsiteY3" fmla="*/ 1406506 h 2259470"/>
                  <a:gd name="connsiteX4" fmla="*/ 123427 w 2301918"/>
                  <a:gd name="connsiteY4" fmla="*/ 1406498 h 2259470"/>
                  <a:gd name="connsiteX5" fmla="*/ 98928 w 2301918"/>
                  <a:gd name="connsiteY5" fmla="*/ 1381999 h 2259470"/>
                  <a:gd name="connsiteX6" fmla="*/ 101397 w 2301918"/>
                  <a:gd name="connsiteY6" fmla="*/ 1379529 h 2259470"/>
                  <a:gd name="connsiteX7" fmla="*/ 69431 w 2301918"/>
                  <a:gd name="connsiteY7" fmla="*/ 1340396 h 2259470"/>
                  <a:gd name="connsiteX8" fmla="*/ 123433 w 2301918"/>
                  <a:gd name="connsiteY8" fmla="*/ 810517 h 2259470"/>
                  <a:gd name="connsiteX9" fmla="*/ 653312 w 2301918"/>
                  <a:gd name="connsiteY9" fmla="*/ 756515 h 2259470"/>
                  <a:gd name="connsiteX10" fmla="*/ 692446 w 2301918"/>
                  <a:gd name="connsiteY10" fmla="*/ 788481 h 2259470"/>
                  <a:gd name="connsiteX11" fmla="*/ 694917 w 2301918"/>
                  <a:gd name="connsiteY11" fmla="*/ 786010 h 2259470"/>
                  <a:gd name="connsiteX12" fmla="*/ 754052 w 2301918"/>
                  <a:gd name="connsiteY12" fmla="*/ 845145 h 2259470"/>
                  <a:gd name="connsiteX13" fmla="*/ 754052 w 2301918"/>
                  <a:gd name="connsiteY13" fmla="*/ 421437 h 2259470"/>
                  <a:gd name="connsiteX14" fmla="*/ 754051 w 2301918"/>
                  <a:gd name="connsiteY14" fmla="*/ 421428 h 2259470"/>
                  <a:gd name="connsiteX15" fmla="*/ 754052 w 2301918"/>
                  <a:gd name="connsiteY15" fmla="*/ 421420 h 2259470"/>
                  <a:gd name="connsiteX16" fmla="*/ 754052 w 2301918"/>
                  <a:gd name="connsiteY16" fmla="*/ 386771 h 2259470"/>
                  <a:gd name="connsiteX17" fmla="*/ 757545 w 2301918"/>
                  <a:gd name="connsiteY17" fmla="*/ 386771 h 2259470"/>
                  <a:gd name="connsiteX18" fmla="*/ 762613 w 2301918"/>
                  <a:gd name="connsiteY18" fmla="*/ 336496 h 2259470"/>
                  <a:gd name="connsiteX19" fmla="*/ 1175479 w 2301918"/>
                  <a:gd name="connsiteY19" fmla="*/ 0 h 2259470"/>
                  <a:gd name="connsiteX20" fmla="*/ 1588345 w 2301918"/>
                  <a:gd name="connsiteY20" fmla="*/ 336495 h 2259470"/>
                  <a:gd name="connsiteX21" fmla="*/ 1593413 w 2301918"/>
                  <a:gd name="connsiteY21" fmla="*/ 386771 h 2259470"/>
                  <a:gd name="connsiteX22" fmla="*/ 1596908 w 2301918"/>
                  <a:gd name="connsiteY22" fmla="*/ 386771 h 2259470"/>
                  <a:gd name="connsiteX23" fmla="*/ 1596908 w 2301918"/>
                  <a:gd name="connsiteY23" fmla="*/ 796107 h 2259470"/>
                  <a:gd name="connsiteX24" fmla="*/ 1608538 w 2301918"/>
                  <a:gd name="connsiteY24" fmla="*/ 784478 h 2259470"/>
                  <a:gd name="connsiteX25" fmla="*/ 1611162 w 2301918"/>
                  <a:gd name="connsiteY25" fmla="*/ 787102 h 2259470"/>
                  <a:gd name="connsiteX26" fmla="*/ 1648607 w 2301918"/>
                  <a:gd name="connsiteY26" fmla="*/ 756516 h 2259470"/>
                  <a:gd name="connsiteX27" fmla="*/ 2178486 w 2301918"/>
                  <a:gd name="connsiteY27" fmla="*/ 810518 h 2259470"/>
                  <a:gd name="connsiteX28" fmla="*/ 2232487 w 2301918"/>
                  <a:gd name="connsiteY28" fmla="*/ 1340396 h 2259470"/>
                  <a:gd name="connsiteX29" fmla="*/ 2201901 w 2301918"/>
                  <a:gd name="connsiteY29" fmla="*/ 1377841 h 2259470"/>
                  <a:gd name="connsiteX30" fmla="*/ 2204526 w 2301918"/>
                  <a:gd name="connsiteY30" fmla="*/ 1380466 h 2259470"/>
                  <a:gd name="connsiteX31" fmla="*/ 2178486 w 2301918"/>
                  <a:gd name="connsiteY31" fmla="*/ 1406507 h 2259470"/>
                  <a:gd name="connsiteX32" fmla="*/ 1428634 w 2301918"/>
                  <a:gd name="connsiteY32" fmla="*/ 2156358 h 2259470"/>
                  <a:gd name="connsiteX33" fmla="*/ 1426840 w 2301918"/>
                  <a:gd name="connsiteY33" fmla="*/ 2154565 h 2259470"/>
                  <a:gd name="connsiteX34" fmla="*/ 1391549 w 2301918"/>
                  <a:gd name="connsiteY34" fmla="*/ 2184133 h 2259470"/>
                  <a:gd name="connsiteX35" fmla="*/ 919075 w 2301918"/>
                  <a:gd name="connsiteY35" fmla="*/ 2190039 h 2259470"/>
                  <a:gd name="connsiteX36" fmla="*/ 875254 w 2301918"/>
                  <a:gd name="connsiteY36" fmla="*/ 2154245 h 2259470"/>
                  <a:gd name="connsiteX37" fmla="*/ 873214 w 2301918"/>
                  <a:gd name="connsiteY37" fmla="*/ 2156285 h 2259470"/>
                  <a:gd name="connsiteX38" fmla="*/ 852972 w 2301918"/>
                  <a:gd name="connsiteY38" fmla="*/ 2136044 h 22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01918" h="2259470">
                    <a:moveTo>
                      <a:pt x="852964" y="2136037"/>
                    </a:moveTo>
                    <a:lnTo>
                      <a:pt x="852958" y="2136030"/>
                    </a:lnTo>
                    <a:lnTo>
                      <a:pt x="123441" y="1406512"/>
                    </a:lnTo>
                    <a:lnTo>
                      <a:pt x="123433" y="1406506"/>
                    </a:lnTo>
                    <a:lnTo>
                      <a:pt x="123427" y="1406498"/>
                    </a:lnTo>
                    <a:lnTo>
                      <a:pt x="98928" y="1381999"/>
                    </a:lnTo>
                    <a:lnTo>
                      <a:pt x="101397" y="1379529"/>
                    </a:lnTo>
                    <a:lnTo>
                      <a:pt x="69431" y="1340396"/>
                    </a:lnTo>
                    <a:cubicBezTo>
                      <a:pt x="-38573" y="1176818"/>
                      <a:pt x="-20572" y="954522"/>
                      <a:pt x="123433" y="810517"/>
                    </a:cubicBezTo>
                    <a:cubicBezTo>
                      <a:pt x="267439" y="666511"/>
                      <a:pt x="489734" y="648511"/>
                      <a:pt x="653312" y="756515"/>
                    </a:cubicBezTo>
                    <a:lnTo>
                      <a:pt x="692446" y="788481"/>
                    </a:lnTo>
                    <a:lnTo>
                      <a:pt x="694917" y="786010"/>
                    </a:lnTo>
                    <a:lnTo>
                      <a:pt x="754052" y="845145"/>
                    </a:lnTo>
                    <a:lnTo>
                      <a:pt x="754052" y="421437"/>
                    </a:lnTo>
                    <a:lnTo>
                      <a:pt x="754051" y="421428"/>
                    </a:lnTo>
                    <a:lnTo>
                      <a:pt x="754052" y="421420"/>
                    </a:lnTo>
                    <a:lnTo>
                      <a:pt x="754052" y="386771"/>
                    </a:lnTo>
                    <a:lnTo>
                      <a:pt x="757545" y="386771"/>
                    </a:lnTo>
                    <a:lnTo>
                      <a:pt x="762613" y="336496"/>
                    </a:lnTo>
                    <a:cubicBezTo>
                      <a:pt x="801910" y="144458"/>
                      <a:pt x="971824" y="0"/>
                      <a:pt x="1175479" y="0"/>
                    </a:cubicBezTo>
                    <a:cubicBezTo>
                      <a:pt x="1379134" y="0"/>
                      <a:pt x="1549049" y="144458"/>
                      <a:pt x="1588345" y="336495"/>
                    </a:cubicBezTo>
                    <a:lnTo>
                      <a:pt x="1593413" y="386771"/>
                    </a:lnTo>
                    <a:lnTo>
                      <a:pt x="1596908" y="386771"/>
                    </a:lnTo>
                    <a:lnTo>
                      <a:pt x="1596908" y="796107"/>
                    </a:lnTo>
                    <a:lnTo>
                      <a:pt x="1608538" y="784478"/>
                    </a:lnTo>
                    <a:lnTo>
                      <a:pt x="1611162" y="787102"/>
                    </a:lnTo>
                    <a:lnTo>
                      <a:pt x="1648607" y="756516"/>
                    </a:lnTo>
                    <a:cubicBezTo>
                      <a:pt x="1812185" y="648511"/>
                      <a:pt x="2034480" y="666512"/>
                      <a:pt x="2178486" y="810518"/>
                    </a:cubicBezTo>
                    <a:cubicBezTo>
                      <a:pt x="2322491" y="954523"/>
                      <a:pt x="2340492" y="1176818"/>
                      <a:pt x="2232487" y="1340396"/>
                    </a:cubicBezTo>
                    <a:lnTo>
                      <a:pt x="2201901" y="1377841"/>
                    </a:lnTo>
                    <a:lnTo>
                      <a:pt x="2204526" y="1380466"/>
                    </a:lnTo>
                    <a:lnTo>
                      <a:pt x="2178486" y="1406507"/>
                    </a:lnTo>
                    <a:lnTo>
                      <a:pt x="1428634" y="2156358"/>
                    </a:lnTo>
                    <a:lnTo>
                      <a:pt x="1426840" y="2154565"/>
                    </a:lnTo>
                    <a:lnTo>
                      <a:pt x="1391549" y="2184133"/>
                    </a:lnTo>
                    <a:cubicBezTo>
                      <a:pt x="1250292" y="2282574"/>
                      <a:pt x="1062205" y="2284543"/>
                      <a:pt x="919075" y="2190039"/>
                    </a:cubicBezTo>
                    <a:lnTo>
                      <a:pt x="875254" y="2154245"/>
                    </a:lnTo>
                    <a:lnTo>
                      <a:pt x="873214" y="2156285"/>
                    </a:lnTo>
                    <a:lnTo>
                      <a:pt x="852972" y="2136044"/>
                    </a:lnTo>
                    <a:close/>
                  </a:path>
                </a:pathLst>
              </a:custGeom>
              <a:solidFill>
                <a:srgbClr val="118C3B"/>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22548" name="文本框 3">
              <a:extLst>
                <a:ext uri="{FF2B5EF4-FFF2-40B4-BE49-F238E27FC236}">
                  <a16:creationId xmlns:a16="http://schemas.microsoft.com/office/drawing/2014/main" id="{6F087C96-7022-4098-B359-C54442A489FB}"/>
                </a:ext>
              </a:extLst>
            </p:cNvPr>
            <p:cNvSpPr txBox="1">
              <a:spLocks noChangeArrowheads="1"/>
            </p:cNvSpPr>
            <p:nvPr/>
          </p:nvSpPr>
          <p:spPr bwMode="auto">
            <a:xfrm>
              <a:off x="209952" y="2652371"/>
              <a:ext cx="844233" cy="561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en-US" altLang="zh-CN" sz="2800" b="1">
                  <a:solidFill>
                    <a:schemeClr val="bg1"/>
                  </a:solidFill>
                </a:rPr>
                <a:t>1</a:t>
              </a:r>
              <a:endParaRPr lang="zh-CN" altLang="en-US" sz="2800" b="1">
                <a:solidFill>
                  <a:schemeClr val="bg1"/>
                </a:solidFill>
              </a:endParaRPr>
            </a:p>
          </p:txBody>
        </p:sp>
      </p:grpSp>
      <p:sp>
        <p:nvSpPr>
          <p:cNvPr id="22534" name="TextBox 3">
            <a:extLst>
              <a:ext uri="{FF2B5EF4-FFF2-40B4-BE49-F238E27FC236}">
                <a16:creationId xmlns:a16="http://schemas.microsoft.com/office/drawing/2014/main" id="{EB4E642A-9DF1-482A-840B-5A54A908B25B}"/>
              </a:ext>
            </a:extLst>
          </p:cNvPr>
          <p:cNvSpPr txBox="1">
            <a:spLocks noChangeArrowheads="1"/>
          </p:cNvSpPr>
          <p:nvPr/>
        </p:nvSpPr>
        <p:spPr bwMode="auto">
          <a:xfrm>
            <a:off x="1711325" y="3629025"/>
            <a:ext cx="50117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None/>
            </a:pPr>
            <a:r>
              <a:rPr lang="zh-CN" altLang="en-US" sz="2400" dirty="0">
                <a:latin typeface="微软雅黑" panose="020B0503020204020204" pitchFamily="34" charset="-122"/>
              </a:rPr>
              <a:t>深化对</a:t>
            </a:r>
            <a:r>
              <a:rPr lang="zh-CN" altLang="en-US" sz="2400" dirty="0">
                <a:solidFill>
                  <a:srgbClr val="FF0000"/>
                </a:solidFill>
                <a:latin typeface="微软雅黑" panose="020B0503020204020204" pitchFamily="34" charset="-122"/>
              </a:rPr>
              <a:t>科技人员、经营管理人员</a:t>
            </a:r>
            <a:r>
              <a:rPr lang="zh-CN" altLang="en-US" sz="2400" dirty="0">
                <a:latin typeface="微软雅黑" panose="020B0503020204020204" pitchFamily="34" charset="-122"/>
              </a:rPr>
              <a:t>在社会生产和价值创造中所起作用的认识。</a:t>
            </a:r>
          </a:p>
        </p:txBody>
      </p:sp>
      <p:grpSp>
        <p:nvGrpSpPr>
          <p:cNvPr id="22535" name="组合 16">
            <a:extLst>
              <a:ext uri="{FF2B5EF4-FFF2-40B4-BE49-F238E27FC236}">
                <a16:creationId xmlns:a16="http://schemas.microsoft.com/office/drawing/2014/main" id="{94AAEB1F-3771-4387-879A-D48D02571849}"/>
              </a:ext>
            </a:extLst>
          </p:cNvPr>
          <p:cNvGrpSpPr>
            <a:grpSpLocks/>
          </p:cNvGrpSpPr>
          <p:nvPr/>
        </p:nvGrpSpPr>
        <p:grpSpPr bwMode="auto">
          <a:xfrm>
            <a:off x="428185" y="3597722"/>
            <a:ext cx="1047043" cy="1191765"/>
            <a:chOff x="108743" y="2440711"/>
            <a:chExt cx="1047072" cy="1192801"/>
          </a:xfrm>
        </p:grpSpPr>
        <p:grpSp>
          <p:nvGrpSpPr>
            <p:cNvPr id="22543" name="组合 17">
              <a:extLst>
                <a:ext uri="{FF2B5EF4-FFF2-40B4-BE49-F238E27FC236}">
                  <a16:creationId xmlns:a16="http://schemas.microsoft.com/office/drawing/2014/main" id="{06D44C23-07B7-4ADE-A4A2-F0E22F4434EE}"/>
                </a:ext>
              </a:extLst>
            </p:cNvPr>
            <p:cNvGrpSpPr>
              <a:grpSpLocks/>
            </p:cNvGrpSpPr>
            <p:nvPr/>
          </p:nvGrpSpPr>
          <p:grpSpPr bwMode="auto">
            <a:xfrm>
              <a:off x="108743" y="2440711"/>
              <a:ext cx="1047072" cy="1192801"/>
              <a:chOff x="3558117" y="2089407"/>
              <a:chExt cx="2261372" cy="2576104"/>
            </a:xfrm>
          </p:grpSpPr>
          <p:sp>
            <p:nvSpPr>
              <p:cNvPr id="20" name="圆角矩形 29">
                <a:extLst>
                  <a:ext uri="{FF2B5EF4-FFF2-40B4-BE49-F238E27FC236}">
                    <a16:creationId xmlns:a16="http://schemas.microsoft.com/office/drawing/2014/main" id="{49409B33-7809-4671-AD26-CA1E20DEC851}"/>
                  </a:ext>
                </a:extLst>
              </p:cNvPr>
              <p:cNvSpPr/>
              <p:nvPr/>
            </p:nvSpPr>
            <p:spPr>
              <a:xfrm>
                <a:off x="3826501" y="4559133"/>
                <a:ext cx="1820605" cy="106378"/>
              </a:xfrm>
              <a:prstGeom prst="roundRect">
                <a:avLst>
                  <a:gd name="adj" fmla="val 50000"/>
                </a:avLst>
              </a:prstGeom>
              <a:solidFill>
                <a:srgbClr val="118C3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任意多边形 36">
                <a:extLst>
                  <a:ext uri="{FF2B5EF4-FFF2-40B4-BE49-F238E27FC236}">
                    <a16:creationId xmlns:a16="http://schemas.microsoft.com/office/drawing/2014/main" id="{4BBE0678-A414-4B3D-9187-35BA3D4F983A}"/>
                  </a:ext>
                </a:extLst>
              </p:cNvPr>
              <p:cNvSpPr/>
              <p:nvPr/>
            </p:nvSpPr>
            <p:spPr>
              <a:xfrm rot="13500000" flipH="1">
                <a:off x="3538496" y="2109028"/>
                <a:ext cx="2300614" cy="2261372"/>
              </a:xfrm>
              <a:custGeom>
                <a:avLst/>
                <a:gdLst>
                  <a:gd name="connsiteX0" fmla="*/ 852964 w 2301918"/>
                  <a:gd name="connsiteY0" fmla="*/ 2136037 h 2259470"/>
                  <a:gd name="connsiteX1" fmla="*/ 852958 w 2301918"/>
                  <a:gd name="connsiteY1" fmla="*/ 2136030 h 2259470"/>
                  <a:gd name="connsiteX2" fmla="*/ 123441 w 2301918"/>
                  <a:gd name="connsiteY2" fmla="*/ 1406512 h 2259470"/>
                  <a:gd name="connsiteX3" fmla="*/ 123433 w 2301918"/>
                  <a:gd name="connsiteY3" fmla="*/ 1406506 h 2259470"/>
                  <a:gd name="connsiteX4" fmla="*/ 123427 w 2301918"/>
                  <a:gd name="connsiteY4" fmla="*/ 1406498 h 2259470"/>
                  <a:gd name="connsiteX5" fmla="*/ 98928 w 2301918"/>
                  <a:gd name="connsiteY5" fmla="*/ 1381999 h 2259470"/>
                  <a:gd name="connsiteX6" fmla="*/ 101397 w 2301918"/>
                  <a:gd name="connsiteY6" fmla="*/ 1379529 h 2259470"/>
                  <a:gd name="connsiteX7" fmla="*/ 69431 w 2301918"/>
                  <a:gd name="connsiteY7" fmla="*/ 1340396 h 2259470"/>
                  <a:gd name="connsiteX8" fmla="*/ 123433 w 2301918"/>
                  <a:gd name="connsiteY8" fmla="*/ 810517 h 2259470"/>
                  <a:gd name="connsiteX9" fmla="*/ 653312 w 2301918"/>
                  <a:gd name="connsiteY9" fmla="*/ 756515 h 2259470"/>
                  <a:gd name="connsiteX10" fmla="*/ 692446 w 2301918"/>
                  <a:gd name="connsiteY10" fmla="*/ 788481 h 2259470"/>
                  <a:gd name="connsiteX11" fmla="*/ 694917 w 2301918"/>
                  <a:gd name="connsiteY11" fmla="*/ 786010 h 2259470"/>
                  <a:gd name="connsiteX12" fmla="*/ 754052 w 2301918"/>
                  <a:gd name="connsiteY12" fmla="*/ 845145 h 2259470"/>
                  <a:gd name="connsiteX13" fmla="*/ 754052 w 2301918"/>
                  <a:gd name="connsiteY13" fmla="*/ 421437 h 2259470"/>
                  <a:gd name="connsiteX14" fmla="*/ 754051 w 2301918"/>
                  <a:gd name="connsiteY14" fmla="*/ 421428 h 2259470"/>
                  <a:gd name="connsiteX15" fmla="*/ 754052 w 2301918"/>
                  <a:gd name="connsiteY15" fmla="*/ 421420 h 2259470"/>
                  <a:gd name="connsiteX16" fmla="*/ 754052 w 2301918"/>
                  <a:gd name="connsiteY16" fmla="*/ 386771 h 2259470"/>
                  <a:gd name="connsiteX17" fmla="*/ 757545 w 2301918"/>
                  <a:gd name="connsiteY17" fmla="*/ 386771 h 2259470"/>
                  <a:gd name="connsiteX18" fmla="*/ 762613 w 2301918"/>
                  <a:gd name="connsiteY18" fmla="*/ 336496 h 2259470"/>
                  <a:gd name="connsiteX19" fmla="*/ 1175479 w 2301918"/>
                  <a:gd name="connsiteY19" fmla="*/ 0 h 2259470"/>
                  <a:gd name="connsiteX20" fmla="*/ 1588345 w 2301918"/>
                  <a:gd name="connsiteY20" fmla="*/ 336495 h 2259470"/>
                  <a:gd name="connsiteX21" fmla="*/ 1593413 w 2301918"/>
                  <a:gd name="connsiteY21" fmla="*/ 386771 h 2259470"/>
                  <a:gd name="connsiteX22" fmla="*/ 1596908 w 2301918"/>
                  <a:gd name="connsiteY22" fmla="*/ 386771 h 2259470"/>
                  <a:gd name="connsiteX23" fmla="*/ 1596908 w 2301918"/>
                  <a:gd name="connsiteY23" fmla="*/ 796107 h 2259470"/>
                  <a:gd name="connsiteX24" fmla="*/ 1608538 w 2301918"/>
                  <a:gd name="connsiteY24" fmla="*/ 784478 h 2259470"/>
                  <a:gd name="connsiteX25" fmla="*/ 1611162 w 2301918"/>
                  <a:gd name="connsiteY25" fmla="*/ 787102 h 2259470"/>
                  <a:gd name="connsiteX26" fmla="*/ 1648607 w 2301918"/>
                  <a:gd name="connsiteY26" fmla="*/ 756516 h 2259470"/>
                  <a:gd name="connsiteX27" fmla="*/ 2178486 w 2301918"/>
                  <a:gd name="connsiteY27" fmla="*/ 810518 h 2259470"/>
                  <a:gd name="connsiteX28" fmla="*/ 2232487 w 2301918"/>
                  <a:gd name="connsiteY28" fmla="*/ 1340396 h 2259470"/>
                  <a:gd name="connsiteX29" fmla="*/ 2201901 w 2301918"/>
                  <a:gd name="connsiteY29" fmla="*/ 1377841 h 2259470"/>
                  <a:gd name="connsiteX30" fmla="*/ 2204526 w 2301918"/>
                  <a:gd name="connsiteY30" fmla="*/ 1380466 h 2259470"/>
                  <a:gd name="connsiteX31" fmla="*/ 2178486 w 2301918"/>
                  <a:gd name="connsiteY31" fmla="*/ 1406507 h 2259470"/>
                  <a:gd name="connsiteX32" fmla="*/ 1428634 w 2301918"/>
                  <a:gd name="connsiteY32" fmla="*/ 2156358 h 2259470"/>
                  <a:gd name="connsiteX33" fmla="*/ 1426840 w 2301918"/>
                  <a:gd name="connsiteY33" fmla="*/ 2154565 h 2259470"/>
                  <a:gd name="connsiteX34" fmla="*/ 1391549 w 2301918"/>
                  <a:gd name="connsiteY34" fmla="*/ 2184133 h 2259470"/>
                  <a:gd name="connsiteX35" fmla="*/ 919075 w 2301918"/>
                  <a:gd name="connsiteY35" fmla="*/ 2190039 h 2259470"/>
                  <a:gd name="connsiteX36" fmla="*/ 875254 w 2301918"/>
                  <a:gd name="connsiteY36" fmla="*/ 2154245 h 2259470"/>
                  <a:gd name="connsiteX37" fmla="*/ 873214 w 2301918"/>
                  <a:gd name="connsiteY37" fmla="*/ 2156285 h 2259470"/>
                  <a:gd name="connsiteX38" fmla="*/ 852972 w 2301918"/>
                  <a:gd name="connsiteY38" fmla="*/ 2136044 h 22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01918" h="2259470">
                    <a:moveTo>
                      <a:pt x="852964" y="2136037"/>
                    </a:moveTo>
                    <a:lnTo>
                      <a:pt x="852958" y="2136030"/>
                    </a:lnTo>
                    <a:lnTo>
                      <a:pt x="123441" y="1406512"/>
                    </a:lnTo>
                    <a:lnTo>
                      <a:pt x="123433" y="1406506"/>
                    </a:lnTo>
                    <a:lnTo>
                      <a:pt x="123427" y="1406498"/>
                    </a:lnTo>
                    <a:lnTo>
                      <a:pt x="98928" y="1381999"/>
                    </a:lnTo>
                    <a:lnTo>
                      <a:pt x="101397" y="1379529"/>
                    </a:lnTo>
                    <a:lnTo>
                      <a:pt x="69431" y="1340396"/>
                    </a:lnTo>
                    <a:cubicBezTo>
                      <a:pt x="-38573" y="1176818"/>
                      <a:pt x="-20572" y="954522"/>
                      <a:pt x="123433" y="810517"/>
                    </a:cubicBezTo>
                    <a:cubicBezTo>
                      <a:pt x="267439" y="666511"/>
                      <a:pt x="489734" y="648511"/>
                      <a:pt x="653312" y="756515"/>
                    </a:cubicBezTo>
                    <a:lnTo>
                      <a:pt x="692446" y="788481"/>
                    </a:lnTo>
                    <a:lnTo>
                      <a:pt x="694917" y="786010"/>
                    </a:lnTo>
                    <a:lnTo>
                      <a:pt x="754052" y="845145"/>
                    </a:lnTo>
                    <a:lnTo>
                      <a:pt x="754052" y="421437"/>
                    </a:lnTo>
                    <a:lnTo>
                      <a:pt x="754051" y="421428"/>
                    </a:lnTo>
                    <a:lnTo>
                      <a:pt x="754052" y="421420"/>
                    </a:lnTo>
                    <a:lnTo>
                      <a:pt x="754052" y="386771"/>
                    </a:lnTo>
                    <a:lnTo>
                      <a:pt x="757545" y="386771"/>
                    </a:lnTo>
                    <a:lnTo>
                      <a:pt x="762613" y="336496"/>
                    </a:lnTo>
                    <a:cubicBezTo>
                      <a:pt x="801910" y="144458"/>
                      <a:pt x="971824" y="0"/>
                      <a:pt x="1175479" y="0"/>
                    </a:cubicBezTo>
                    <a:cubicBezTo>
                      <a:pt x="1379134" y="0"/>
                      <a:pt x="1549049" y="144458"/>
                      <a:pt x="1588345" y="336495"/>
                    </a:cubicBezTo>
                    <a:lnTo>
                      <a:pt x="1593413" y="386771"/>
                    </a:lnTo>
                    <a:lnTo>
                      <a:pt x="1596908" y="386771"/>
                    </a:lnTo>
                    <a:lnTo>
                      <a:pt x="1596908" y="796107"/>
                    </a:lnTo>
                    <a:lnTo>
                      <a:pt x="1608538" y="784478"/>
                    </a:lnTo>
                    <a:lnTo>
                      <a:pt x="1611162" y="787102"/>
                    </a:lnTo>
                    <a:lnTo>
                      <a:pt x="1648607" y="756516"/>
                    </a:lnTo>
                    <a:cubicBezTo>
                      <a:pt x="1812185" y="648511"/>
                      <a:pt x="2034480" y="666512"/>
                      <a:pt x="2178486" y="810518"/>
                    </a:cubicBezTo>
                    <a:cubicBezTo>
                      <a:pt x="2322491" y="954523"/>
                      <a:pt x="2340492" y="1176818"/>
                      <a:pt x="2232487" y="1340396"/>
                    </a:cubicBezTo>
                    <a:lnTo>
                      <a:pt x="2201901" y="1377841"/>
                    </a:lnTo>
                    <a:lnTo>
                      <a:pt x="2204526" y="1380466"/>
                    </a:lnTo>
                    <a:lnTo>
                      <a:pt x="2178486" y="1406507"/>
                    </a:lnTo>
                    <a:lnTo>
                      <a:pt x="1428634" y="2156358"/>
                    </a:lnTo>
                    <a:lnTo>
                      <a:pt x="1426840" y="2154565"/>
                    </a:lnTo>
                    <a:lnTo>
                      <a:pt x="1391549" y="2184133"/>
                    </a:lnTo>
                    <a:cubicBezTo>
                      <a:pt x="1250292" y="2282574"/>
                      <a:pt x="1062205" y="2284543"/>
                      <a:pt x="919075" y="2190039"/>
                    </a:cubicBezTo>
                    <a:lnTo>
                      <a:pt x="875254" y="2154245"/>
                    </a:lnTo>
                    <a:lnTo>
                      <a:pt x="873214" y="2156285"/>
                    </a:lnTo>
                    <a:lnTo>
                      <a:pt x="852972" y="2136044"/>
                    </a:lnTo>
                    <a:close/>
                  </a:path>
                </a:pathLst>
              </a:custGeom>
              <a:solidFill>
                <a:srgbClr val="118C3B"/>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22544" name="文本框 18">
              <a:extLst>
                <a:ext uri="{FF2B5EF4-FFF2-40B4-BE49-F238E27FC236}">
                  <a16:creationId xmlns:a16="http://schemas.microsoft.com/office/drawing/2014/main" id="{BE5E5514-D73D-430C-BEAB-E0AE0AB8EEA5}"/>
                </a:ext>
              </a:extLst>
            </p:cNvPr>
            <p:cNvSpPr txBox="1">
              <a:spLocks noChangeArrowheads="1"/>
            </p:cNvSpPr>
            <p:nvPr/>
          </p:nvSpPr>
          <p:spPr bwMode="auto">
            <a:xfrm>
              <a:off x="209952" y="2652371"/>
              <a:ext cx="844233" cy="561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en-US" altLang="zh-CN" sz="2800" b="1">
                  <a:solidFill>
                    <a:schemeClr val="bg1"/>
                  </a:solidFill>
                </a:rPr>
                <a:t>2</a:t>
              </a:r>
              <a:endParaRPr lang="zh-CN" altLang="en-US" sz="2800" b="1">
                <a:solidFill>
                  <a:schemeClr val="bg1"/>
                </a:solidFill>
              </a:endParaRPr>
            </a:p>
          </p:txBody>
        </p:sp>
      </p:grpSp>
      <p:sp>
        <p:nvSpPr>
          <p:cNvPr id="22536" name="TextBox 3">
            <a:extLst>
              <a:ext uri="{FF2B5EF4-FFF2-40B4-BE49-F238E27FC236}">
                <a16:creationId xmlns:a16="http://schemas.microsoft.com/office/drawing/2014/main" id="{2D254367-2BF8-40AF-999E-196C532ADC9F}"/>
              </a:ext>
            </a:extLst>
          </p:cNvPr>
          <p:cNvSpPr txBox="1">
            <a:spLocks noChangeArrowheads="1"/>
          </p:cNvSpPr>
          <p:nvPr/>
        </p:nvSpPr>
        <p:spPr bwMode="auto">
          <a:xfrm>
            <a:off x="1724025" y="5249863"/>
            <a:ext cx="50974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None/>
            </a:pPr>
            <a:r>
              <a:rPr lang="zh-CN" altLang="en-US" sz="2400">
                <a:latin typeface="微软雅黑" panose="020B0503020204020204" pitchFamily="34" charset="-122"/>
              </a:rPr>
              <a:t>深化对价值创造与价值分配的关系的认识。</a:t>
            </a:r>
          </a:p>
        </p:txBody>
      </p:sp>
      <p:grpSp>
        <p:nvGrpSpPr>
          <p:cNvPr id="22537" name="组合 22">
            <a:extLst>
              <a:ext uri="{FF2B5EF4-FFF2-40B4-BE49-F238E27FC236}">
                <a16:creationId xmlns:a16="http://schemas.microsoft.com/office/drawing/2014/main" id="{EBD8DA6E-8477-4692-96BD-1BE67A6C0813}"/>
              </a:ext>
            </a:extLst>
          </p:cNvPr>
          <p:cNvGrpSpPr>
            <a:grpSpLocks/>
          </p:cNvGrpSpPr>
          <p:nvPr/>
        </p:nvGrpSpPr>
        <p:grpSpPr bwMode="auto">
          <a:xfrm>
            <a:off x="428185" y="4918522"/>
            <a:ext cx="1047043" cy="1191765"/>
            <a:chOff x="108743" y="2440711"/>
            <a:chExt cx="1047072" cy="1192801"/>
          </a:xfrm>
        </p:grpSpPr>
        <p:grpSp>
          <p:nvGrpSpPr>
            <p:cNvPr id="22539" name="组合 23">
              <a:extLst>
                <a:ext uri="{FF2B5EF4-FFF2-40B4-BE49-F238E27FC236}">
                  <a16:creationId xmlns:a16="http://schemas.microsoft.com/office/drawing/2014/main" id="{0CA545B1-F4F5-477B-A1C2-D58E050CCBDF}"/>
                </a:ext>
              </a:extLst>
            </p:cNvPr>
            <p:cNvGrpSpPr>
              <a:grpSpLocks/>
            </p:cNvGrpSpPr>
            <p:nvPr/>
          </p:nvGrpSpPr>
          <p:grpSpPr bwMode="auto">
            <a:xfrm>
              <a:off x="108743" y="2440711"/>
              <a:ext cx="1047072" cy="1192801"/>
              <a:chOff x="3558117" y="2089407"/>
              <a:chExt cx="2261372" cy="2576104"/>
            </a:xfrm>
          </p:grpSpPr>
          <p:sp>
            <p:nvSpPr>
              <p:cNvPr id="26" name="圆角矩形 29">
                <a:extLst>
                  <a:ext uri="{FF2B5EF4-FFF2-40B4-BE49-F238E27FC236}">
                    <a16:creationId xmlns:a16="http://schemas.microsoft.com/office/drawing/2014/main" id="{E3E88E6A-10CC-4179-B4B2-F5AF38D1D676}"/>
                  </a:ext>
                </a:extLst>
              </p:cNvPr>
              <p:cNvSpPr/>
              <p:nvPr/>
            </p:nvSpPr>
            <p:spPr>
              <a:xfrm>
                <a:off x="3826501" y="4559133"/>
                <a:ext cx="1820605" cy="106378"/>
              </a:xfrm>
              <a:prstGeom prst="roundRect">
                <a:avLst>
                  <a:gd name="adj" fmla="val 50000"/>
                </a:avLst>
              </a:prstGeom>
              <a:solidFill>
                <a:srgbClr val="118C3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任意多边形 36">
                <a:extLst>
                  <a:ext uri="{FF2B5EF4-FFF2-40B4-BE49-F238E27FC236}">
                    <a16:creationId xmlns:a16="http://schemas.microsoft.com/office/drawing/2014/main" id="{3AB3FCEE-2A8C-490F-A4A7-60F958C578F6}"/>
                  </a:ext>
                </a:extLst>
              </p:cNvPr>
              <p:cNvSpPr/>
              <p:nvPr/>
            </p:nvSpPr>
            <p:spPr>
              <a:xfrm rot="13500000" flipH="1">
                <a:off x="3538496" y="2109028"/>
                <a:ext cx="2300614" cy="2261372"/>
              </a:xfrm>
              <a:custGeom>
                <a:avLst/>
                <a:gdLst>
                  <a:gd name="connsiteX0" fmla="*/ 852964 w 2301918"/>
                  <a:gd name="connsiteY0" fmla="*/ 2136037 h 2259470"/>
                  <a:gd name="connsiteX1" fmla="*/ 852958 w 2301918"/>
                  <a:gd name="connsiteY1" fmla="*/ 2136030 h 2259470"/>
                  <a:gd name="connsiteX2" fmla="*/ 123441 w 2301918"/>
                  <a:gd name="connsiteY2" fmla="*/ 1406512 h 2259470"/>
                  <a:gd name="connsiteX3" fmla="*/ 123433 w 2301918"/>
                  <a:gd name="connsiteY3" fmla="*/ 1406506 h 2259470"/>
                  <a:gd name="connsiteX4" fmla="*/ 123427 w 2301918"/>
                  <a:gd name="connsiteY4" fmla="*/ 1406498 h 2259470"/>
                  <a:gd name="connsiteX5" fmla="*/ 98928 w 2301918"/>
                  <a:gd name="connsiteY5" fmla="*/ 1381999 h 2259470"/>
                  <a:gd name="connsiteX6" fmla="*/ 101397 w 2301918"/>
                  <a:gd name="connsiteY6" fmla="*/ 1379529 h 2259470"/>
                  <a:gd name="connsiteX7" fmla="*/ 69431 w 2301918"/>
                  <a:gd name="connsiteY7" fmla="*/ 1340396 h 2259470"/>
                  <a:gd name="connsiteX8" fmla="*/ 123433 w 2301918"/>
                  <a:gd name="connsiteY8" fmla="*/ 810517 h 2259470"/>
                  <a:gd name="connsiteX9" fmla="*/ 653312 w 2301918"/>
                  <a:gd name="connsiteY9" fmla="*/ 756515 h 2259470"/>
                  <a:gd name="connsiteX10" fmla="*/ 692446 w 2301918"/>
                  <a:gd name="connsiteY10" fmla="*/ 788481 h 2259470"/>
                  <a:gd name="connsiteX11" fmla="*/ 694917 w 2301918"/>
                  <a:gd name="connsiteY11" fmla="*/ 786010 h 2259470"/>
                  <a:gd name="connsiteX12" fmla="*/ 754052 w 2301918"/>
                  <a:gd name="connsiteY12" fmla="*/ 845145 h 2259470"/>
                  <a:gd name="connsiteX13" fmla="*/ 754052 w 2301918"/>
                  <a:gd name="connsiteY13" fmla="*/ 421437 h 2259470"/>
                  <a:gd name="connsiteX14" fmla="*/ 754051 w 2301918"/>
                  <a:gd name="connsiteY14" fmla="*/ 421428 h 2259470"/>
                  <a:gd name="connsiteX15" fmla="*/ 754052 w 2301918"/>
                  <a:gd name="connsiteY15" fmla="*/ 421420 h 2259470"/>
                  <a:gd name="connsiteX16" fmla="*/ 754052 w 2301918"/>
                  <a:gd name="connsiteY16" fmla="*/ 386771 h 2259470"/>
                  <a:gd name="connsiteX17" fmla="*/ 757545 w 2301918"/>
                  <a:gd name="connsiteY17" fmla="*/ 386771 h 2259470"/>
                  <a:gd name="connsiteX18" fmla="*/ 762613 w 2301918"/>
                  <a:gd name="connsiteY18" fmla="*/ 336496 h 2259470"/>
                  <a:gd name="connsiteX19" fmla="*/ 1175479 w 2301918"/>
                  <a:gd name="connsiteY19" fmla="*/ 0 h 2259470"/>
                  <a:gd name="connsiteX20" fmla="*/ 1588345 w 2301918"/>
                  <a:gd name="connsiteY20" fmla="*/ 336495 h 2259470"/>
                  <a:gd name="connsiteX21" fmla="*/ 1593413 w 2301918"/>
                  <a:gd name="connsiteY21" fmla="*/ 386771 h 2259470"/>
                  <a:gd name="connsiteX22" fmla="*/ 1596908 w 2301918"/>
                  <a:gd name="connsiteY22" fmla="*/ 386771 h 2259470"/>
                  <a:gd name="connsiteX23" fmla="*/ 1596908 w 2301918"/>
                  <a:gd name="connsiteY23" fmla="*/ 796107 h 2259470"/>
                  <a:gd name="connsiteX24" fmla="*/ 1608538 w 2301918"/>
                  <a:gd name="connsiteY24" fmla="*/ 784478 h 2259470"/>
                  <a:gd name="connsiteX25" fmla="*/ 1611162 w 2301918"/>
                  <a:gd name="connsiteY25" fmla="*/ 787102 h 2259470"/>
                  <a:gd name="connsiteX26" fmla="*/ 1648607 w 2301918"/>
                  <a:gd name="connsiteY26" fmla="*/ 756516 h 2259470"/>
                  <a:gd name="connsiteX27" fmla="*/ 2178486 w 2301918"/>
                  <a:gd name="connsiteY27" fmla="*/ 810518 h 2259470"/>
                  <a:gd name="connsiteX28" fmla="*/ 2232487 w 2301918"/>
                  <a:gd name="connsiteY28" fmla="*/ 1340396 h 2259470"/>
                  <a:gd name="connsiteX29" fmla="*/ 2201901 w 2301918"/>
                  <a:gd name="connsiteY29" fmla="*/ 1377841 h 2259470"/>
                  <a:gd name="connsiteX30" fmla="*/ 2204526 w 2301918"/>
                  <a:gd name="connsiteY30" fmla="*/ 1380466 h 2259470"/>
                  <a:gd name="connsiteX31" fmla="*/ 2178486 w 2301918"/>
                  <a:gd name="connsiteY31" fmla="*/ 1406507 h 2259470"/>
                  <a:gd name="connsiteX32" fmla="*/ 1428634 w 2301918"/>
                  <a:gd name="connsiteY32" fmla="*/ 2156358 h 2259470"/>
                  <a:gd name="connsiteX33" fmla="*/ 1426840 w 2301918"/>
                  <a:gd name="connsiteY33" fmla="*/ 2154565 h 2259470"/>
                  <a:gd name="connsiteX34" fmla="*/ 1391549 w 2301918"/>
                  <a:gd name="connsiteY34" fmla="*/ 2184133 h 2259470"/>
                  <a:gd name="connsiteX35" fmla="*/ 919075 w 2301918"/>
                  <a:gd name="connsiteY35" fmla="*/ 2190039 h 2259470"/>
                  <a:gd name="connsiteX36" fmla="*/ 875254 w 2301918"/>
                  <a:gd name="connsiteY36" fmla="*/ 2154245 h 2259470"/>
                  <a:gd name="connsiteX37" fmla="*/ 873214 w 2301918"/>
                  <a:gd name="connsiteY37" fmla="*/ 2156285 h 2259470"/>
                  <a:gd name="connsiteX38" fmla="*/ 852972 w 2301918"/>
                  <a:gd name="connsiteY38" fmla="*/ 2136044 h 22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01918" h="2259470">
                    <a:moveTo>
                      <a:pt x="852964" y="2136037"/>
                    </a:moveTo>
                    <a:lnTo>
                      <a:pt x="852958" y="2136030"/>
                    </a:lnTo>
                    <a:lnTo>
                      <a:pt x="123441" y="1406512"/>
                    </a:lnTo>
                    <a:lnTo>
                      <a:pt x="123433" y="1406506"/>
                    </a:lnTo>
                    <a:lnTo>
                      <a:pt x="123427" y="1406498"/>
                    </a:lnTo>
                    <a:lnTo>
                      <a:pt x="98928" y="1381999"/>
                    </a:lnTo>
                    <a:lnTo>
                      <a:pt x="101397" y="1379529"/>
                    </a:lnTo>
                    <a:lnTo>
                      <a:pt x="69431" y="1340396"/>
                    </a:lnTo>
                    <a:cubicBezTo>
                      <a:pt x="-38573" y="1176818"/>
                      <a:pt x="-20572" y="954522"/>
                      <a:pt x="123433" y="810517"/>
                    </a:cubicBezTo>
                    <a:cubicBezTo>
                      <a:pt x="267439" y="666511"/>
                      <a:pt x="489734" y="648511"/>
                      <a:pt x="653312" y="756515"/>
                    </a:cubicBezTo>
                    <a:lnTo>
                      <a:pt x="692446" y="788481"/>
                    </a:lnTo>
                    <a:lnTo>
                      <a:pt x="694917" y="786010"/>
                    </a:lnTo>
                    <a:lnTo>
                      <a:pt x="754052" y="845145"/>
                    </a:lnTo>
                    <a:lnTo>
                      <a:pt x="754052" y="421437"/>
                    </a:lnTo>
                    <a:lnTo>
                      <a:pt x="754051" y="421428"/>
                    </a:lnTo>
                    <a:lnTo>
                      <a:pt x="754052" y="421420"/>
                    </a:lnTo>
                    <a:lnTo>
                      <a:pt x="754052" y="386771"/>
                    </a:lnTo>
                    <a:lnTo>
                      <a:pt x="757545" y="386771"/>
                    </a:lnTo>
                    <a:lnTo>
                      <a:pt x="762613" y="336496"/>
                    </a:lnTo>
                    <a:cubicBezTo>
                      <a:pt x="801910" y="144458"/>
                      <a:pt x="971824" y="0"/>
                      <a:pt x="1175479" y="0"/>
                    </a:cubicBezTo>
                    <a:cubicBezTo>
                      <a:pt x="1379134" y="0"/>
                      <a:pt x="1549049" y="144458"/>
                      <a:pt x="1588345" y="336495"/>
                    </a:cubicBezTo>
                    <a:lnTo>
                      <a:pt x="1593413" y="386771"/>
                    </a:lnTo>
                    <a:lnTo>
                      <a:pt x="1596908" y="386771"/>
                    </a:lnTo>
                    <a:lnTo>
                      <a:pt x="1596908" y="796107"/>
                    </a:lnTo>
                    <a:lnTo>
                      <a:pt x="1608538" y="784478"/>
                    </a:lnTo>
                    <a:lnTo>
                      <a:pt x="1611162" y="787102"/>
                    </a:lnTo>
                    <a:lnTo>
                      <a:pt x="1648607" y="756516"/>
                    </a:lnTo>
                    <a:cubicBezTo>
                      <a:pt x="1812185" y="648511"/>
                      <a:pt x="2034480" y="666512"/>
                      <a:pt x="2178486" y="810518"/>
                    </a:cubicBezTo>
                    <a:cubicBezTo>
                      <a:pt x="2322491" y="954523"/>
                      <a:pt x="2340492" y="1176818"/>
                      <a:pt x="2232487" y="1340396"/>
                    </a:cubicBezTo>
                    <a:lnTo>
                      <a:pt x="2201901" y="1377841"/>
                    </a:lnTo>
                    <a:lnTo>
                      <a:pt x="2204526" y="1380466"/>
                    </a:lnTo>
                    <a:lnTo>
                      <a:pt x="2178486" y="1406507"/>
                    </a:lnTo>
                    <a:lnTo>
                      <a:pt x="1428634" y="2156358"/>
                    </a:lnTo>
                    <a:lnTo>
                      <a:pt x="1426840" y="2154565"/>
                    </a:lnTo>
                    <a:lnTo>
                      <a:pt x="1391549" y="2184133"/>
                    </a:lnTo>
                    <a:cubicBezTo>
                      <a:pt x="1250292" y="2282574"/>
                      <a:pt x="1062205" y="2284543"/>
                      <a:pt x="919075" y="2190039"/>
                    </a:cubicBezTo>
                    <a:lnTo>
                      <a:pt x="875254" y="2154245"/>
                    </a:lnTo>
                    <a:lnTo>
                      <a:pt x="873214" y="2156285"/>
                    </a:lnTo>
                    <a:lnTo>
                      <a:pt x="852972" y="2136044"/>
                    </a:lnTo>
                    <a:close/>
                  </a:path>
                </a:pathLst>
              </a:custGeom>
              <a:solidFill>
                <a:srgbClr val="118C3B"/>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22540" name="文本框 24">
              <a:extLst>
                <a:ext uri="{FF2B5EF4-FFF2-40B4-BE49-F238E27FC236}">
                  <a16:creationId xmlns:a16="http://schemas.microsoft.com/office/drawing/2014/main" id="{094CB663-E587-402D-AC36-2D904E269FF0}"/>
                </a:ext>
              </a:extLst>
            </p:cNvPr>
            <p:cNvSpPr txBox="1">
              <a:spLocks noChangeArrowheads="1"/>
            </p:cNvSpPr>
            <p:nvPr/>
          </p:nvSpPr>
          <p:spPr bwMode="auto">
            <a:xfrm>
              <a:off x="209952" y="2652371"/>
              <a:ext cx="844233" cy="561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en-US" altLang="zh-CN" sz="2800" b="1">
                  <a:solidFill>
                    <a:schemeClr val="bg1"/>
                  </a:solidFill>
                </a:rPr>
                <a:t>3</a:t>
              </a:r>
              <a:endParaRPr lang="zh-CN" altLang="en-US" sz="2800" b="1">
                <a:solidFill>
                  <a:schemeClr val="bg1"/>
                </a:solidFill>
              </a:endParaRPr>
            </a:p>
          </p:txBody>
        </p:sp>
      </p:grpSp>
      <p:pic>
        <p:nvPicPr>
          <p:cNvPr id="13" name="图片 12">
            <a:extLst>
              <a:ext uri="{FF2B5EF4-FFF2-40B4-BE49-F238E27FC236}">
                <a16:creationId xmlns:a16="http://schemas.microsoft.com/office/drawing/2014/main" id="{EA8A30BF-ED5B-43DD-B852-4831493B30BE}"/>
              </a:ext>
            </a:extLst>
          </p:cNvPr>
          <p:cNvPicPr>
            <a:picLocks noChangeAspect="1"/>
          </p:cNvPicPr>
          <p:nvPr/>
        </p:nvPicPr>
        <p:blipFill>
          <a:blip r:embed="rId2" cstate="print"/>
          <a:stretch>
            <a:fillRect/>
          </a:stretch>
        </p:blipFill>
        <p:spPr>
          <a:xfrm>
            <a:off x="6822139" y="3039367"/>
            <a:ext cx="2275915" cy="2000410"/>
          </a:xfrm>
          <a:prstGeom prst="ellipse">
            <a:avLst/>
          </a:prstGeom>
          <a:ln>
            <a:noFill/>
          </a:ln>
          <a:effectLst>
            <a:softEdge rad="112500"/>
          </a:effec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4">
            <a:extLst>
              <a:ext uri="{FF2B5EF4-FFF2-40B4-BE49-F238E27FC236}">
                <a16:creationId xmlns:a16="http://schemas.microsoft.com/office/drawing/2014/main" id="{6C7E9670-8205-479E-BE40-4BCDEED897FA}"/>
              </a:ext>
            </a:extLst>
          </p:cNvPr>
          <p:cNvSpPr txBox="1">
            <a:spLocks noChangeArrowheads="1"/>
          </p:cNvSpPr>
          <p:nvPr/>
        </p:nvSpPr>
        <p:spPr bwMode="auto">
          <a:xfrm>
            <a:off x="120650" y="3536950"/>
            <a:ext cx="61595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0099"/>
                </a:solidFill>
              </a:rPr>
              <a:t>劳动价值论</a:t>
            </a:r>
          </a:p>
        </p:txBody>
      </p:sp>
      <p:sp>
        <p:nvSpPr>
          <p:cNvPr id="9220" name="Text Box 10">
            <a:extLst>
              <a:ext uri="{FF2B5EF4-FFF2-40B4-BE49-F238E27FC236}">
                <a16:creationId xmlns:a16="http://schemas.microsoft.com/office/drawing/2014/main" id="{EAB68624-A80F-43BB-9A7B-143762B11209}"/>
              </a:ext>
            </a:extLst>
          </p:cNvPr>
          <p:cNvSpPr txBox="1">
            <a:spLocks noChangeArrowheads="1"/>
          </p:cNvSpPr>
          <p:nvPr/>
        </p:nvSpPr>
        <p:spPr bwMode="auto">
          <a:xfrm>
            <a:off x="3498850" y="188436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000099"/>
                </a:solidFill>
              </a:rPr>
              <a:t>使用价值</a:t>
            </a:r>
          </a:p>
        </p:txBody>
      </p:sp>
      <p:sp>
        <p:nvSpPr>
          <p:cNvPr id="9221" name="Text Box 11">
            <a:extLst>
              <a:ext uri="{FF2B5EF4-FFF2-40B4-BE49-F238E27FC236}">
                <a16:creationId xmlns:a16="http://schemas.microsoft.com/office/drawing/2014/main" id="{D00035F5-D4B2-465D-B58C-19081BBD7990}"/>
              </a:ext>
            </a:extLst>
          </p:cNvPr>
          <p:cNvSpPr txBox="1">
            <a:spLocks noChangeArrowheads="1"/>
          </p:cNvSpPr>
          <p:nvPr/>
        </p:nvSpPr>
        <p:spPr bwMode="auto">
          <a:xfrm>
            <a:off x="3589338" y="3322638"/>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000099"/>
                </a:solidFill>
              </a:rPr>
              <a:t>价值</a:t>
            </a:r>
          </a:p>
        </p:txBody>
      </p:sp>
      <p:sp>
        <p:nvSpPr>
          <p:cNvPr id="9222" name="Text Box 13">
            <a:extLst>
              <a:ext uri="{FF2B5EF4-FFF2-40B4-BE49-F238E27FC236}">
                <a16:creationId xmlns:a16="http://schemas.microsoft.com/office/drawing/2014/main" id="{B09DADEA-6198-4E57-80E1-97E322446BD9}"/>
              </a:ext>
            </a:extLst>
          </p:cNvPr>
          <p:cNvSpPr txBox="1">
            <a:spLocks noChangeArrowheads="1"/>
          </p:cNvSpPr>
          <p:nvPr/>
        </p:nvSpPr>
        <p:spPr bwMode="auto">
          <a:xfrm>
            <a:off x="3498850" y="253206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FF0000"/>
                </a:solidFill>
              </a:rPr>
              <a:t>交换价值</a:t>
            </a:r>
          </a:p>
        </p:txBody>
      </p:sp>
      <p:sp>
        <p:nvSpPr>
          <p:cNvPr id="9223" name="Text Box 14">
            <a:extLst>
              <a:ext uri="{FF2B5EF4-FFF2-40B4-BE49-F238E27FC236}">
                <a16:creationId xmlns:a16="http://schemas.microsoft.com/office/drawing/2014/main" id="{B5A11E16-9791-4BD1-A927-0CF8070C35E0}"/>
              </a:ext>
            </a:extLst>
          </p:cNvPr>
          <p:cNvSpPr txBox="1">
            <a:spLocks noChangeArrowheads="1"/>
          </p:cNvSpPr>
          <p:nvPr/>
        </p:nvSpPr>
        <p:spPr bwMode="auto">
          <a:xfrm>
            <a:off x="5392738" y="1901825"/>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具体劳动</a:t>
            </a:r>
          </a:p>
        </p:txBody>
      </p:sp>
      <p:sp>
        <p:nvSpPr>
          <p:cNvPr id="9224" name="Text Box 15">
            <a:extLst>
              <a:ext uri="{FF2B5EF4-FFF2-40B4-BE49-F238E27FC236}">
                <a16:creationId xmlns:a16="http://schemas.microsoft.com/office/drawing/2014/main" id="{0C59BF40-1CB9-409D-B402-D0F6929029BB}"/>
              </a:ext>
            </a:extLst>
          </p:cNvPr>
          <p:cNvSpPr txBox="1">
            <a:spLocks noChangeArrowheads="1"/>
          </p:cNvSpPr>
          <p:nvPr/>
        </p:nvSpPr>
        <p:spPr bwMode="auto">
          <a:xfrm>
            <a:off x="5392738" y="330676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抽象劳动</a:t>
            </a:r>
          </a:p>
        </p:txBody>
      </p:sp>
      <p:sp>
        <p:nvSpPr>
          <p:cNvPr id="9225" name="Text Box 16">
            <a:extLst>
              <a:ext uri="{FF2B5EF4-FFF2-40B4-BE49-F238E27FC236}">
                <a16:creationId xmlns:a16="http://schemas.microsoft.com/office/drawing/2014/main" id="{6B482251-2B9A-4911-B8F6-E2F38396C407}"/>
              </a:ext>
            </a:extLst>
          </p:cNvPr>
          <p:cNvSpPr txBox="1">
            <a:spLocks noChangeArrowheads="1"/>
          </p:cNvSpPr>
          <p:nvPr/>
        </p:nvSpPr>
        <p:spPr bwMode="auto">
          <a:xfrm>
            <a:off x="901700" y="3938588"/>
            <a:ext cx="21256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99"/>
                </a:solidFill>
                <a:hlinkClick r:id="" action="ppaction://noaction"/>
              </a:rPr>
              <a:t>价值量</a:t>
            </a:r>
            <a:r>
              <a:rPr lang="zh-CN" altLang="en-US" sz="2400" b="1" dirty="0">
                <a:solidFill>
                  <a:srgbClr val="000099"/>
                </a:solidFill>
              </a:rPr>
              <a:t>的决定</a:t>
            </a:r>
          </a:p>
        </p:txBody>
      </p:sp>
      <p:sp>
        <p:nvSpPr>
          <p:cNvPr id="9226" name="Text Box 17">
            <a:extLst>
              <a:ext uri="{FF2B5EF4-FFF2-40B4-BE49-F238E27FC236}">
                <a16:creationId xmlns:a16="http://schemas.microsoft.com/office/drawing/2014/main" id="{0C295060-FA32-4AB7-8589-B55733FCB256}"/>
              </a:ext>
            </a:extLst>
          </p:cNvPr>
          <p:cNvSpPr txBox="1">
            <a:spLocks noChangeArrowheads="1"/>
          </p:cNvSpPr>
          <p:nvPr/>
        </p:nvSpPr>
        <p:spPr bwMode="auto">
          <a:xfrm>
            <a:off x="881063" y="2378075"/>
            <a:ext cx="24526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chemeClr val="tx2"/>
                </a:solidFill>
                <a:hlinkClick r:id="" action="ppaction://noaction"/>
              </a:rPr>
              <a:t>价值实体的形成</a:t>
            </a:r>
            <a:r>
              <a:rPr lang="en-US" altLang="zh-CN" sz="2400" b="1" dirty="0">
                <a:solidFill>
                  <a:srgbClr val="000099"/>
                </a:solidFill>
              </a:rPr>
              <a:t>:</a:t>
            </a:r>
            <a:endParaRPr lang="zh-CN" altLang="en-US" sz="2400" b="1" dirty="0">
              <a:solidFill>
                <a:srgbClr val="000099"/>
              </a:solidFill>
            </a:endParaRPr>
          </a:p>
        </p:txBody>
      </p:sp>
      <p:sp>
        <p:nvSpPr>
          <p:cNvPr id="9227" name="Line 18">
            <a:extLst>
              <a:ext uri="{FF2B5EF4-FFF2-40B4-BE49-F238E27FC236}">
                <a16:creationId xmlns:a16="http://schemas.microsoft.com/office/drawing/2014/main" id="{C8894EBE-17BE-44A4-A4D8-9F53221A9705}"/>
              </a:ext>
            </a:extLst>
          </p:cNvPr>
          <p:cNvSpPr>
            <a:spLocks noChangeShapeType="1"/>
          </p:cNvSpPr>
          <p:nvPr/>
        </p:nvSpPr>
        <p:spPr bwMode="auto">
          <a:xfrm>
            <a:off x="-11113" y="901700"/>
            <a:ext cx="9144001"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8" name="Text Box 19">
            <a:extLst>
              <a:ext uri="{FF2B5EF4-FFF2-40B4-BE49-F238E27FC236}">
                <a16:creationId xmlns:a16="http://schemas.microsoft.com/office/drawing/2014/main" id="{16FB525B-8488-4A4B-994A-EF0CE3DF77B8}"/>
              </a:ext>
            </a:extLst>
          </p:cNvPr>
          <p:cNvSpPr txBox="1">
            <a:spLocks noChangeArrowheads="1"/>
          </p:cNvSpPr>
          <p:nvPr/>
        </p:nvSpPr>
        <p:spPr bwMode="auto">
          <a:xfrm>
            <a:off x="3487738" y="3951288"/>
            <a:ext cx="202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000099"/>
                </a:solidFill>
              </a:rPr>
              <a:t>社会必要劳动时间</a:t>
            </a:r>
          </a:p>
        </p:txBody>
      </p:sp>
      <p:sp>
        <p:nvSpPr>
          <p:cNvPr id="9229" name="Text Box 20">
            <a:extLst>
              <a:ext uri="{FF2B5EF4-FFF2-40B4-BE49-F238E27FC236}">
                <a16:creationId xmlns:a16="http://schemas.microsoft.com/office/drawing/2014/main" id="{51851A0A-988A-4752-B936-0D71BF6746AB}"/>
              </a:ext>
            </a:extLst>
          </p:cNvPr>
          <p:cNvSpPr txBox="1">
            <a:spLocks noChangeArrowheads="1"/>
          </p:cNvSpPr>
          <p:nvPr/>
        </p:nvSpPr>
        <p:spPr bwMode="auto">
          <a:xfrm>
            <a:off x="6062663" y="3986213"/>
            <a:ext cx="1335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000099"/>
                </a:solidFill>
              </a:rPr>
              <a:t>劳动生产率</a:t>
            </a:r>
          </a:p>
        </p:txBody>
      </p:sp>
      <p:sp>
        <p:nvSpPr>
          <p:cNvPr id="9230" name="Text Box 22">
            <a:extLst>
              <a:ext uri="{FF2B5EF4-FFF2-40B4-BE49-F238E27FC236}">
                <a16:creationId xmlns:a16="http://schemas.microsoft.com/office/drawing/2014/main" id="{157E821C-F62C-4231-AE7A-8A9F41121F54}"/>
              </a:ext>
            </a:extLst>
          </p:cNvPr>
          <p:cNvSpPr txBox="1">
            <a:spLocks noChangeArrowheads="1"/>
          </p:cNvSpPr>
          <p:nvPr/>
        </p:nvSpPr>
        <p:spPr bwMode="auto">
          <a:xfrm>
            <a:off x="2781300" y="5094288"/>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内容</a:t>
            </a:r>
          </a:p>
        </p:txBody>
      </p:sp>
      <p:sp>
        <p:nvSpPr>
          <p:cNvPr id="9231" name="Text Box 23">
            <a:extLst>
              <a:ext uri="{FF2B5EF4-FFF2-40B4-BE49-F238E27FC236}">
                <a16:creationId xmlns:a16="http://schemas.microsoft.com/office/drawing/2014/main" id="{315C2CE9-23D2-436E-939A-A3CA13CD2667}"/>
              </a:ext>
            </a:extLst>
          </p:cNvPr>
          <p:cNvSpPr txBox="1">
            <a:spLocks noChangeArrowheads="1"/>
          </p:cNvSpPr>
          <p:nvPr/>
        </p:nvSpPr>
        <p:spPr bwMode="auto">
          <a:xfrm>
            <a:off x="3911600" y="5094288"/>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形式</a:t>
            </a:r>
          </a:p>
        </p:txBody>
      </p:sp>
      <p:sp>
        <p:nvSpPr>
          <p:cNvPr id="9232" name="Text Box 24">
            <a:extLst>
              <a:ext uri="{FF2B5EF4-FFF2-40B4-BE49-F238E27FC236}">
                <a16:creationId xmlns:a16="http://schemas.microsoft.com/office/drawing/2014/main" id="{5585788E-08E8-4907-AA8B-527F4DA04AA3}"/>
              </a:ext>
            </a:extLst>
          </p:cNvPr>
          <p:cNvSpPr txBox="1">
            <a:spLocks noChangeArrowheads="1"/>
          </p:cNvSpPr>
          <p:nvPr/>
        </p:nvSpPr>
        <p:spPr bwMode="auto">
          <a:xfrm>
            <a:off x="4932363" y="5094288"/>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作用</a:t>
            </a:r>
          </a:p>
        </p:txBody>
      </p:sp>
      <p:sp>
        <p:nvSpPr>
          <p:cNvPr id="9233" name="Text Box 25">
            <a:extLst>
              <a:ext uri="{FF2B5EF4-FFF2-40B4-BE49-F238E27FC236}">
                <a16:creationId xmlns:a16="http://schemas.microsoft.com/office/drawing/2014/main" id="{B9F7ED71-FDAB-467C-A6AE-ED745AFB30F9}"/>
              </a:ext>
            </a:extLst>
          </p:cNvPr>
          <p:cNvSpPr txBox="1">
            <a:spLocks noChangeArrowheads="1"/>
          </p:cNvSpPr>
          <p:nvPr/>
        </p:nvSpPr>
        <p:spPr bwMode="auto">
          <a:xfrm>
            <a:off x="7413625" y="187801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个别劳动</a:t>
            </a:r>
          </a:p>
        </p:txBody>
      </p:sp>
      <p:sp>
        <p:nvSpPr>
          <p:cNvPr id="9234" name="Text Box 26">
            <a:extLst>
              <a:ext uri="{FF2B5EF4-FFF2-40B4-BE49-F238E27FC236}">
                <a16:creationId xmlns:a16="http://schemas.microsoft.com/office/drawing/2014/main" id="{59873C8C-C65D-4F3E-BA30-8A46F89F1F7E}"/>
              </a:ext>
            </a:extLst>
          </p:cNvPr>
          <p:cNvSpPr txBox="1">
            <a:spLocks noChangeArrowheads="1"/>
          </p:cNvSpPr>
          <p:nvPr/>
        </p:nvSpPr>
        <p:spPr bwMode="auto">
          <a:xfrm>
            <a:off x="7470775" y="3325813"/>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社会劳动</a:t>
            </a:r>
          </a:p>
        </p:txBody>
      </p:sp>
      <p:sp>
        <p:nvSpPr>
          <p:cNvPr id="9235" name="AutoShape 30">
            <a:extLst>
              <a:ext uri="{FF2B5EF4-FFF2-40B4-BE49-F238E27FC236}">
                <a16:creationId xmlns:a16="http://schemas.microsoft.com/office/drawing/2014/main" id="{F7355B1C-73AF-4C96-AB88-4DEE04941EFE}"/>
              </a:ext>
            </a:extLst>
          </p:cNvPr>
          <p:cNvSpPr>
            <a:spLocks/>
          </p:cNvSpPr>
          <p:nvPr/>
        </p:nvSpPr>
        <p:spPr bwMode="auto">
          <a:xfrm>
            <a:off x="3254375" y="2089150"/>
            <a:ext cx="125413" cy="1449388"/>
          </a:xfrm>
          <a:prstGeom prst="leftBrace">
            <a:avLst>
              <a:gd name="adj1" fmla="val 70893"/>
              <a:gd name="adj2" fmla="val 50000"/>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36" name="Line 36">
            <a:extLst>
              <a:ext uri="{FF2B5EF4-FFF2-40B4-BE49-F238E27FC236}">
                <a16:creationId xmlns:a16="http://schemas.microsoft.com/office/drawing/2014/main" id="{E0222214-BBEF-4B94-ABB2-9FD417109F6F}"/>
              </a:ext>
            </a:extLst>
          </p:cNvPr>
          <p:cNvSpPr>
            <a:spLocks noChangeShapeType="1"/>
          </p:cNvSpPr>
          <p:nvPr/>
        </p:nvSpPr>
        <p:spPr bwMode="auto">
          <a:xfrm>
            <a:off x="4614863" y="2052638"/>
            <a:ext cx="503237"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7" name="Line 37">
            <a:extLst>
              <a:ext uri="{FF2B5EF4-FFF2-40B4-BE49-F238E27FC236}">
                <a16:creationId xmlns:a16="http://schemas.microsoft.com/office/drawing/2014/main" id="{0276E68B-1D5F-4E94-B737-98014FD5B363}"/>
              </a:ext>
            </a:extLst>
          </p:cNvPr>
          <p:cNvSpPr>
            <a:spLocks noChangeShapeType="1"/>
          </p:cNvSpPr>
          <p:nvPr/>
        </p:nvSpPr>
        <p:spPr bwMode="auto">
          <a:xfrm>
            <a:off x="6497638" y="2052638"/>
            <a:ext cx="79216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8" name="Line 38">
            <a:extLst>
              <a:ext uri="{FF2B5EF4-FFF2-40B4-BE49-F238E27FC236}">
                <a16:creationId xmlns:a16="http://schemas.microsoft.com/office/drawing/2014/main" id="{DD9C23EC-6A07-492C-854F-AFA03CA1CB81}"/>
              </a:ext>
            </a:extLst>
          </p:cNvPr>
          <p:cNvSpPr>
            <a:spLocks noChangeShapeType="1"/>
          </p:cNvSpPr>
          <p:nvPr/>
        </p:nvSpPr>
        <p:spPr bwMode="auto">
          <a:xfrm>
            <a:off x="4430713" y="3505200"/>
            <a:ext cx="79216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9" name="Line 39">
            <a:extLst>
              <a:ext uri="{FF2B5EF4-FFF2-40B4-BE49-F238E27FC236}">
                <a16:creationId xmlns:a16="http://schemas.microsoft.com/office/drawing/2014/main" id="{6577ECF6-86F7-42D0-A9EA-DF605A65A2DD}"/>
              </a:ext>
            </a:extLst>
          </p:cNvPr>
          <p:cNvSpPr>
            <a:spLocks noChangeShapeType="1"/>
          </p:cNvSpPr>
          <p:nvPr/>
        </p:nvSpPr>
        <p:spPr bwMode="auto">
          <a:xfrm>
            <a:off x="6510338" y="3490913"/>
            <a:ext cx="86360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40" name="Line 40">
            <a:extLst>
              <a:ext uri="{FF2B5EF4-FFF2-40B4-BE49-F238E27FC236}">
                <a16:creationId xmlns:a16="http://schemas.microsoft.com/office/drawing/2014/main" id="{183DF2FA-09F0-4F82-9058-502DBFB5B3AF}"/>
              </a:ext>
            </a:extLst>
          </p:cNvPr>
          <p:cNvSpPr>
            <a:spLocks noChangeShapeType="1"/>
          </p:cNvSpPr>
          <p:nvPr/>
        </p:nvSpPr>
        <p:spPr bwMode="auto">
          <a:xfrm>
            <a:off x="2943225" y="4149725"/>
            <a:ext cx="288925"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41" name="Line 41">
            <a:extLst>
              <a:ext uri="{FF2B5EF4-FFF2-40B4-BE49-F238E27FC236}">
                <a16:creationId xmlns:a16="http://schemas.microsoft.com/office/drawing/2014/main" id="{C0B2D4D5-3948-4D2E-83E2-D9E4E4104D3A}"/>
              </a:ext>
            </a:extLst>
          </p:cNvPr>
          <p:cNvSpPr>
            <a:spLocks noChangeShapeType="1"/>
          </p:cNvSpPr>
          <p:nvPr/>
        </p:nvSpPr>
        <p:spPr bwMode="auto">
          <a:xfrm>
            <a:off x="5508625" y="4141788"/>
            <a:ext cx="360363"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42" name="Line 42">
            <a:extLst>
              <a:ext uri="{FF2B5EF4-FFF2-40B4-BE49-F238E27FC236}">
                <a16:creationId xmlns:a16="http://schemas.microsoft.com/office/drawing/2014/main" id="{5C6EB361-001E-4575-9B09-B83E9BCE27E1}"/>
              </a:ext>
            </a:extLst>
          </p:cNvPr>
          <p:cNvSpPr>
            <a:spLocks noChangeShapeType="1"/>
          </p:cNvSpPr>
          <p:nvPr/>
        </p:nvSpPr>
        <p:spPr bwMode="auto">
          <a:xfrm>
            <a:off x="3933825" y="2200275"/>
            <a:ext cx="0" cy="3587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3" name="Line 43">
            <a:extLst>
              <a:ext uri="{FF2B5EF4-FFF2-40B4-BE49-F238E27FC236}">
                <a16:creationId xmlns:a16="http://schemas.microsoft.com/office/drawing/2014/main" id="{3ADD924E-1A94-40F6-9E56-D87A4872C2EA}"/>
              </a:ext>
            </a:extLst>
          </p:cNvPr>
          <p:cNvSpPr>
            <a:spLocks noChangeShapeType="1"/>
          </p:cNvSpPr>
          <p:nvPr/>
        </p:nvSpPr>
        <p:spPr bwMode="auto">
          <a:xfrm flipV="1">
            <a:off x="3956050" y="2955925"/>
            <a:ext cx="0" cy="28733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4" name="Text Box 7">
            <a:extLst>
              <a:ext uri="{FF2B5EF4-FFF2-40B4-BE49-F238E27FC236}">
                <a16:creationId xmlns:a16="http://schemas.microsoft.com/office/drawing/2014/main" id="{D8C9707F-D1E6-4FD4-8D32-74D796DBAC5B}"/>
              </a:ext>
            </a:extLst>
          </p:cNvPr>
          <p:cNvSpPr txBox="1">
            <a:spLocks noChangeArrowheads="1"/>
          </p:cNvSpPr>
          <p:nvPr/>
        </p:nvSpPr>
        <p:spPr bwMode="auto">
          <a:xfrm>
            <a:off x="855663" y="4537732"/>
            <a:ext cx="3500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99"/>
                </a:solidFill>
                <a:hlinkClick r:id="" action="ppaction://noaction"/>
              </a:rPr>
              <a:t>价值形式和货币的起源</a:t>
            </a:r>
            <a:endParaRPr lang="zh-CN" altLang="en-US" sz="2400" b="1" dirty="0">
              <a:solidFill>
                <a:srgbClr val="000099"/>
              </a:solidFill>
            </a:endParaRPr>
          </a:p>
        </p:txBody>
      </p:sp>
      <p:sp>
        <p:nvSpPr>
          <p:cNvPr id="9245" name="Text Box 7">
            <a:extLst>
              <a:ext uri="{FF2B5EF4-FFF2-40B4-BE49-F238E27FC236}">
                <a16:creationId xmlns:a16="http://schemas.microsoft.com/office/drawing/2014/main" id="{18D8F2D9-289F-4E65-AA86-9D3376DC975F}"/>
              </a:ext>
            </a:extLst>
          </p:cNvPr>
          <p:cNvSpPr txBox="1">
            <a:spLocks noChangeArrowheads="1"/>
          </p:cNvSpPr>
          <p:nvPr/>
        </p:nvSpPr>
        <p:spPr bwMode="auto">
          <a:xfrm>
            <a:off x="881063" y="5957888"/>
            <a:ext cx="4500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000099"/>
                </a:solidFill>
                <a:hlinkClick r:id="" action="ppaction://noaction"/>
              </a:rPr>
              <a:t>马克思劳动价值论的意义</a:t>
            </a:r>
            <a:r>
              <a:rPr lang="zh-CN" altLang="en-US" sz="2400" b="1">
                <a:solidFill>
                  <a:srgbClr val="000099"/>
                </a:solidFill>
              </a:rPr>
              <a:t>及发展</a:t>
            </a:r>
          </a:p>
        </p:txBody>
      </p:sp>
      <p:sp>
        <p:nvSpPr>
          <p:cNvPr id="9246" name="AutoShape 30">
            <a:extLst>
              <a:ext uri="{FF2B5EF4-FFF2-40B4-BE49-F238E27FC236}">
                <a16:creationId xmlns:a16="http://schemas.microsoft.com/office/drawing/2014/main" id="{F6C0D44F-E565-405A-B6B6-967C35660F2C}"/>
              </a:ext>
            </a:extLst>
          </p:cNvPr>
          <p:cNvSpPr>
            <a:spLocks/>
          </p:cNvSpPr>
          <p:nvPr/>
        </p:nvSpPr>
        <p:spPr bwMode="auto">
          <a:xfrm>
            <a:off x="731838" y="2532063"/>
            <a:ext cx="123825" cy="3776662"/>
          </a:xfrm>
          <a:prstGeom prst="leftBrace">
            <a:avLst>
              <a:gd name="adj1" fmla="val 71449"/>
              <a:gd name="adj2" fmla="val 50000"/>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47" name="Text Box 7">
            <a:extLst>
              <a:ext uri="{FF2B5EF4-FFF2-40B4-BE49-F238E27FC236}">
                <a16:creationId xmlns:a16="http://schemas.microsoft.com/office/drawing/2014/main" id="{E500F328-7ABA-43EC-A599-15C570D8E0B3}"/>
              </a:ext>
            </a:extLst>
          </p:cNvPr>
          <p:cNvSpPr txBox="1">
            <a:spLocks noChangeArrowheads="1"/>
          </p:cNvSpPr>
          <p:nvPr/>
        </p:nvSpPr>
        <p:spPr bwMode="auto">
          <a:xfrm>
            <a:off x="865188" y="5046610"/>
            <a:ext cx="4357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99"/>
                </a:solidFill>
                <a:hlinkClick r:id="" action="ppaction://noaction"/>
              </a:rPr>
              <a:t>价值规律</a:t>
            </a:r>
            <a:endParaRPr lang="zh-CN" altLang="en-US" sz="2400" b="1" dirty="0">
              <a:solidFill>
                <a:srgbClr val="000099"/>
              </a:solidFill>
            </a:endParaRPr>
          </a:p>
        </p:txBody>
      </p:sp>
      <p:sp>
        <p:nvSpPr>
          <p:cNvPr id="9248" name="Text Box 7">
            <a:extLst>
              <a:ext uri="{FF2B5EF4-FFF2-40B4-BE49-F238E27FC236}">
                <a16:creationId xmlns:a16="http://schemas.microsoft.com/office/drawing/2014/main" id="{6217515E-9421-4773-88C6-E5BD74E2AC08}"/>
              </a:ext>
            </a:extLst>
          </p:cNvPr>
          <p:cNvSpPr txBox="1">
            <a:spLocks noChangeArrowheads="1"/>
          </p:cNvSpPr>
          <p:nvPr/>
        </p:nvSpPr>
        <p:spPr bwMode="auto">
          <a:xfrm>
            <a:off x="3103563" y="1449387"/>
            <a:ext cx="134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dirty="0">
                <a:solidFill>
                  <a:srgbClr val="000099"/>
                </a:solidFill>
              </a:rPr>
              <a:t>①社会分工</a:t>
            </a:r>
          </a:p>
        </p:txBody>
      </p:sp>
      <p:sp>
        <p:nvSpPr>
          <p:cNvPr id="9249" name="Text Box 8">
            <a:extLst>
              <a:ext uri="{FF2B5EF4-FFF2-40B4-BE49-F238E27FC236}">
                <a16:creationId xmlns:a16="http://schemas.microsoft.com/office/drawing/2014/main" id="{7A4FD5C9-F3F4-4BD3-AFED-614B7EB40E21}"/>
              </a:ext>
            </a:extLst>
          </p:cNvPr>
          <p:cNvSpPr txBox="1">
            <a:spLocks noChangeArrowheads="1"/>
          </p:cNvSpPr>
          <p:nvPr/>
        </p:nvSpPr>
        <p:spPr bwMode="auto">
          <a:xfrm>
            <a:off x="4843463" y="1479550"/>
            <a:ext cx="2741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000099"/>
                </a:solidFill>
              </a:rPr>
              <a:t>②产品属于不同的所有者</a:t>
            </a:r>
          </a:p>
        </p:txBody>
      </p:sp>
      <p:sp>
        <p:nvSpPr>
          <p:cNvPr id="9250" name="Text Box 17">
            <a:extLst>
              <a:ext uri="{FF2B5EF4-FFF2-40B4-BE49-F238E27FC236}">
                <a16:creationId xmlns:a16="http://schemas.microsoft.com/office/drawing/2014/main" id="{FBC4E237-F60A-454C-9A2E-28EF7B3101DE}"/>
              </a:ext>
            </a:extLst>
          </p:cNvPr>
          <p:cNvSpPr txBox="1">
            <a:spLocks noChangeArrowheads="1"/>
          </p:cNvSpPr>
          <p:nvPr/>
        </p:nvSpPr>
        <p:spPr bwMode="auto">
          <a:xfrm>
            <a:off x="265113" y="1411287"/>
            <a:ext cx="2762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chemeClr val="tx2"/>
                </a:solidFill>
                <a:hlinkClick r:id="rId3" action="ppaction://hlinksldjump"/>
              </a:rPr>
              <a:t>商品经济产生条件</a:t>
            </a:r>
            <a:r>
              <a:rPr lang="en-US" altLang="zh-CN" sz="2400" b="1" dirty="0">
                <a:solidFill>
                  <a:schemeClr val="tx2"/>
                </a:solidFill>
              </a:rPr>
              <a:t>:</a:t>
            </a:r>
            <a:endParaRPr lang="zh-CN" altLang="en-US" sz="2400" b="1" dirty="0">
              <a:solidFill>
                <a:schemeClr val="tx2"/>
              </a:solidFill>
            </a:endParaRPr>
          </a:p>
        </p:txBody>
      </p:sp>
      <p:sp>
        <p:nvSpPr>
          <p:cNvPr id="3" name="标题 2">
            <a:extLst>
              <a:ext uri="{FF2B5EF4-FFF2-40B4-BE49-F238E27FC236}">
                <a16:creationId xmlns:a16="http://schemas.microsoft.com/office/drawing/2014/main" id="{6222F021-2640-4946-ADE0-8D28A190E1FE}"/>
              </a:ext>
            </a:extLst>
          </p:cNvPr>
          <p:cNvSpPr>
            <a:spLocks noGrp="1"/>
          </p:cNvSpPr>
          <p:nvPr>
            <p:ph type="title"/>
          </p:nvPr>
        </p:nvSpPr>
        <p:spPr/>
        <p:txBody>
          <a:bodyPr/>
          <a:lstStyle/>
          <a:p>
            <a:endParaRPr lang="zh-CN" altLang="en-US" dirty="0"/>
          </a:p>
        </p:txBody>
      </p:sp>
      <p:sp>
        <p:nvSpPr>
          <p:cNvPr id="37" name="文本框 36">
            <a:extLst>
              <a:ext uri="{FF2B5EF4-FFF2-40B4-BE49-F238E27FC236}">
                <a16:creationId xmlns:a16="http://schemas.microsoft.com/office/drawing/2014/main" id="{F18F7B72-D6E8-4EFF-A601-AF903894EB80}"/>
              </a:ext>
            </a:extLst>
          </p:cNvPr>
          <p:cNvSpPr txBox="1"/>
          <p:nvPr/>
        </p:nvSpPr>
        <p:spPr>
          <a:xfrm>
            <a:off x="0" y="278636"/>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简单总结</a:t>
            </a:r>
          </a:p>
        </p:txBody>
      </p:sp>
      <p:sp>
        <p:nvSpPr>
          <p:cNvPr id="40" name="Text Box 17">
            <a:extLst>
              <a:ext uri="{FF2B5EF4-FFF2-40B4-BE49-F238E27FC236}">
                <a16:creationId xmlns:a16="http://schemas.microsoft.com/office/drawing/2014/main" id="{EE7AEE2E-08A2-46BB-8A66-D0DED504D050}"/>
              </a:ext>
            </a:extLst>
          </p:cNvPr>
          <p:cNvSpPr txBox="1">
            <a:spLocks noChangeArrowheads="1"/>
          </p:cNvSpPr>
          <p:nvPr/>
        </p:nvSpPr>
        <p:spPr bwMode="auto">
          <a:xfrm>
            <a:off x="265113" y="1010710"/>
            <a:ext cx="2659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chemeClr val="tx2"/>
                </a:solidFill>
              </a:rPr>
              <a:t>自然经济。。。。</a:t>
            </a:r>
          </a:p>
        </p:txBody>
      </p:sp>
      <p:sp>
        <p:nvSpPr>
          <p:cNvPr id="38" name="Text Box 7">
            <a:extLst>
              <a:ext uri="{FF2B5EF4-FFF2-40B4-BE49-F238E27FC236}">
                <a16:creationId xmlns:a16="http://schemas.microsoft.com/office/drawing/2014/main" id="{E500F328-7ABA-43EC-A599-15C570D8E0B3}"/>
              </a:ext>
            </a:extLst>
          </p:cNvPr>
          <p:cNvSpPr txBox="1">
            <a:spLocks noChangeArrowheads="1"/>
          </p:cNvSpPr>
          <p:nvPr/>
        </p:nvSpPr>
        <p:spPr bwMode="auto">
          <a:xfrm>
            <a:off x="848518" y="5539085"/>
            <a:ext cx="4357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99"/>
                </a:solidFill>
                <a:hlinkClick r:id="" action="ppaction://noaction"/>
              </a:rPr>
              <a:t>私有制商品经济的基本矛盾</a:t>
            </a:r>
            <a:endParaRPr lang="zh-CN" altLang="en-US" sz="2400" b="1" dirty="0">
              <a:solidFill>
                <a:srgbClr val="000099"/>
              </a:solidFill>
            </a:endParaRPr>
          </a:p>
        </p:txBody>
      </p:sp>
    </p:spTree>
    <p:extLst>
      <p:ext uri="{BB962C8B-B14F-4D97-AF65-F5344CB8AC3E}">
        <p14:creationId xmlns:p14="http://schemas.microsoft.com/office/powerpoint/2010/main" val="11696640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3ED0E58F-7BBE-419F-AAE8-0B2059F35F4C}"/>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23555" name="图片 10">
            <a:extLst>
              <a:ext uri="{FF2B5EF4-FFF2-40B4-BE49-F238E27FC236}">
                <a16:creationId xmlns:a16="http://schemas.microsoft.com/office/drawing/2014/main" id="{52001874-D203-484E-A65F-64791C8B8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B1CEF585-3AB4-4DEE-A49F-AF32E6E9567F}"/>
              </a:ext>
            </a:extLst>
          </p:cNvPr>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资本主义经济制度的本质</a:t>
            </a:r>
          </a:p>
        </p:txBody>
      </p:sp>
      <p:sp>
        <p:nvSpPr>
          <p:cNvPr id="13" name="1">
            <a:extLst>
              <a:ext uri="{FF2B5EF4-FFF2-40B4-BE49-F238E27FC236}">
                <a16:creationId xmlns:a16="http://schemas.microsoft.com/office/drawing/2014/main" id="{B27AECB2-2888-4B5B-9141-66DBB36B5CFB}"/>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第二节</a:t>
            </a:r>
          </a:p>
        </p:txBody>
      </p:sp>
      <p:sp>
        <p:nvSpPr>
          <p:cNvPr id="2" name="文本框 1">
            <a:hlinkClick r:id="rId4" action="ppaction://hlinksldjump"/>
            <a:extLst>
              <a:ext uri="{FF2B5EF4-FFF2-40B4-BE49-F238E27FC236}">
                <a16:creationId xmlns:a16="http://schemas.microsoft.com/office/drawing/2014/main" id="{26903F8F-02FB-4F11-A4CB-BD2F8D577F5C}"/>
              </a:ext>
            </a:extLst>
          </p:cNvPr>
          <p:cNvSpPr txBox="1"/>
          <p:nvPr/>
        </p:nvSpPr>
        <p:spPr>
          <a:xfrm>
            <a:off x="219075" y="163513"/>
            <a:ext cx="1911350" cy="368300"/>
          </a:xfrm>
          <a:prstGeom prst="rect">
            <a:avLst/>
          </a:prstGeom>
          <a:noFill/>
        </p:spPr>
        <p:txBody>
          <a:bodyPr>
            <a:spAutoFit/>
          </a:bodyPr>
          <a:lstStyle/>
          <a:p>
            <a:pPr>
              <a:defRPr/>
            </a:pPr>
            <a:r>
              <a:rPr lang="zh-CN" altLang="en-US" b="1" dirty="0">
                <a:solidFill>
                  <a:srgbClr val="FFFF00"/>
                </a:solidFill>
                <a:effectLst>
                  <a:outerShdw blurRad="38100" dist="38100" dir="2700000" algn="tl">
                    <a:srgbClr val="000000">
                      <a:alpha val="43137"/>
                    </a:srgbClr>
                  </a:outerShdw>
                </a:effectLst>
                <a:sym typeface="+mn-ea"/>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3.61111E-6 -2.96296E-6 L 0.3158 -2.96296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ïşlîḓe">
            <a:extLst>
              <a:ext uri="{FF2B5EF4-FFF2-40B4-BE49-F238E27FC236}">
                <a16:creationId xmlns:a16="http://schemas.microsoft.com/office/drawing/2014/main" id="{916FC5CA-06A2-4025-A24D-83F5B0DAFCAD}"/>
              </a:ext>
            </a:extLst>
          </p:cNvPr>
          <p:cNvGrpSpPr>
            <a:grpSpLocks/>
          </p:cNvGrpSpPr>
          <p:nvPr/>
        </p:nvGrpSpPr>
        <p:grpSpPr bwMode="auto">
          <a:xfrm>
            <a:off x="2214563" y="1909763"/>
            <a:ext cx="4714875" cy="2686050"/>
            <a:chOff x="2448694" y="1658841"/>
            <a:chExt cx="7294609" cy="4153896"/>
          </a:xfrm>
        </p:grpSpPr>
        <p:grpSp>
          <p:nvGrpSpPr>
            <p:cNvPr id="25610" name="íşļiḋê">
              <a:extLst>
                <a:ext uri="{FF2B5EF4-FFF2-40B4-BE49-F238E27FC236}">
                  <a16:creationId xmlns:a16="http://schemas.microsoft.com/office/drawing/2014/main" id="{F2504021-D368-452A-AA72-2B4E2C54AAD5}"/>
                </a:ext>
              </a:extLst>
            </p:cNvPr>
            <p:cNvGrpSpPr>
              <a:grpSpLocks/>
            </p:cNvGrpSpPr>
            <p:nvPr/>
          </p:nvGrpSpPr>
          <p:grpSpPr bwMode="auto">
            <a:xfrm>
              <a:off x="2448694" y="1658841"/>
              <a:ext cx="7294609" cy="4153896"/>
              <a:chOff x="8540751" y="4843463"/>
              <a:chExt cx="8012112" cy="4562475"/>
            </a:xfrm>
          </p:grpSpPr>
          <p:sp>
            <p:nvSpPr>
              <p:cNvPr id="11" name="iṡḷídê">
                <a:extLst>
                  <a:ext uri="{FF2B5EF4-FFF2-40B4-BE49-F238E27FC236}">
                    <a16:creationId xmlns:a16="http://schemas.microsoft.com/office/drawing/2014/main" id="{EA66D732-AD12-4624-A4F8-3CCFBE8D088D}"/>
                  </a:ext>
                </a:extLst>
              </p:cNvPr>
              <p:cNvSpPr/>
              <p:nvPr/>
            </p:nvSpPr>
            <p:spPr bwMode="auto">
              <a:xfrm>
                <a:off x="9323078" y="4843463"/>
                <a:ext cx="6479829" cy="4422257"/>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2" name="ïsľîḓè">
                <a:extLst>
                  <a:ext uri="{FF2B5EF4-FFF2-40B4-BE49-F238E27FC236}">
                    <a16:creationId xmlns:a16="http://schemas.microsoft.com/office/drawing/2014/main" id="{988A9029-44FF-40FF-8214-32974EDBDAD0}"/>
                  </a:ext>
                </a:extLst>
              </p:cNvPr>
              <p:cNvSpPr/>
              <p:nvPr/>
            </p:nvSpPr>
            <p:spPr bwMode="auto">
              <a:xfrm>
                <a:off x="8543448" y="9168646"/>
                <a:ext cx="8006717" cy="14291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rgbClr val="FFFFFF">
                  <a:lumMod val="95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4" name="íṣliḑè">
                <a:extLst>
                  <a:ext uri="{FF2B5EF4-FFF2-40B4-BE49-F238E27FC236}">
                    <a16:creationId xmlns:a16="http://schemas.microsoft.com/office/drawing/2014/main" id="{F65D3514-C366-4FDF-9424-F00573F74CF6}"/>
                  </a:ext>
                </a:extLst>
              </p:cNvPr>
              <p:cNvSpPr/>
              <p:nvPr/>
            </p:nvSpPr>
            <p:spPr bwMode="auto">
              <a:xfrm>
                <a:off x="8543448" y="9168646"/>
                <a:ext cx="8006717" cy="237292"/>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rgbClr val="778495"/>
                </a:solidFill>
                <a:miter lim="800000"/>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5" name="ïṥḻíḓè">
                <a:extLst>
                  <a:ext uri="{FF2B5EF4-FFF2-40B4-BE49-F238E27FC236}">
                    <a16:creationId xmlns:a16="http://schemas.microsoft.com/office/drawing/2014/main" id="{BACE351A-649E-44B2-BF3F-0DB666A5DB58}"/>
                  </a:ext>
                </a:extLst>
              </p:cNvPr>
              <p:cNvSpPr/>
              <p:nvPr/>
            </p:nvSpPr>
            <p:spPr bwMode="auto">
              <a:xfrm>
                <a:off x="8540751" y="9311560"/>
                <a:ext cx="8012112" cy="94378"/>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6" name="íşḻíďê">
                <a:extLst>
                  <a:ext uri="{FF2B5EF4-FFF2-40B4-BE49-F238E27FC236}">
                    <a16:creationId xmlns:a16="http://schemas.microsoft.com/office/drawing/2014/main" id="{C697536D-80D2-45B6-8172-F0C615B87FBC}"/>
                  </a:ext>
                </a:extLst>
              </p:cNvPr>
              <p:cNvSpPr/>
              <p:nvPr/>
            </p:nvSpPr>
            <p:spPr bwMode="auto">
              <a:xfrm>
                <a:off x="11980293" y="9168646"/>
                <a:ext cx="1141120" cy="88984"/>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7" name="iṩļîdè">
                <a:extLst>
                  <a:ext uri="{FF2B5EF4-FFF2-40B4-BE49-F238E27FC236}">
                    <a16:creationId xmlns:a16="http://schemas.microsoft.com/office/drawing/2014/main" id="{18B9C65A-3450-4F13-82AB-CC892513C802}"/>
                  </a:ext>
                </a:extLst>
              </p:cNvPr>
              <p:cNvSpPr/>
              <p:nvPr/>
            </p:nvSpPr>
            <p:spPr bwMode="auto">
              <a:xfrm>
                <a:off x="12571086" y="4937840"/>
                <a:ext cx="37768" cy="35055"/>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grpSp>
        <p:sp>
          <p:nvSpPr>
            <p:cNvPr id="10" name="íṩ1îḋé">
              <a:extLst>
                <a:ext uri="{FF2B5EF4-FFF2-40B4-BE49-F238E27FC236}">
                  <a16:creationId xmlns:a16="http://schemas.microsoft.com/office/drawing/2014/main" id="{F19E28D4-CF85-4842-BA81-A0084BFD31F3}"/>
                </a:ext>
              </a:extLst>
            </p:cNvPr>
            <p:cNvSpPr/>
            <p:nvPr/>
          </p:nvSpPr>
          <p:spPr>
            <a:xfrm>
              <a:off x="3386923" y="1980448"/>
              <a:ext cx="5418151" cy="3417390"/>
            </a:xfrm>
            <a:prstGeom prst="rect">
              <a:avLst/>
            </a:prstGeom>
            <a:solidFill>
              <a:srgbClr val="FFFFFF"/>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kern="0">
                <a:solidFill>
                  <a:srgbClr val="FFFFFF"/>
                </a:solidFill>
                <a:latin typeface="+mn-ea"/>
                <a:ea typeface="+mn-ea"/>
              </a:endParaRPr>
            </a:p>
          </p:txBody>
        </p:sp>
      </p:grpSp>
      <p:graphicFrame>
        <p:nvGraphicFramePr>
          <p:cNvPr id="25603" name="Object 7">
            <a:extLst>
              <a:ext uri="{FF2B5EF4-FFF2-40B4-BE49-F238E27FC236}">
                <a16:creationId xmlns:a16="http://schemas.microsoft.com/office/drawing/2014/main" id="{BAD98F16-5E2B-424A-8BB6-D5393015B2EC}"/>
              </a:ext>
            </a:extLst>
          </p:cNvPr>
          <p:cNvGraphicFramePr>
            <a:graphicFrameLocks noChangeAspect="1"/>
          </p:cNvGraphicFramePr>
          <p:nvPr/>
        </p:nvGraphicFramePr>
        <p:xfrm>
          <a:off x="2773363" y="2097088"/>
          <a:ext cx="3617912" cy="2260600"/>
        </p:xfrm>
        <a:graphic>
          <a:graphicData uri="http://schemas.openxmlformats.org/presentationml/2006/ole">
            <mc:AlternateContent xmlns:mc="http://schemas.openxmlformats.org/markup-compatibility/2006">
              <mc:Choice xmlns:v="urn:schemas-microsoft-com:vml" Requires="v">
                <p:oleObj spid="_x0000_s25767" r:id="rId3" imgW="4013280" imgH="2970000" progId="">
                  <p:embed/>
                </p:oleObj>
              </mc:Choice>
              <mc:Fallback>
                <p:oleObj r:id="rId3" imgW="4013280" imgH="297000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2097088"/>
                        <a:ext cx="3617912"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5604" name="组合 28">
            <a:extLst>
              <a:ext uri="{FF2B5EF4-FFF2-40B4-BE49-F238E27FC236}">
                <a16:creationId xmlns:a16="http://schemas.microsoft.com/office/drawing/2014/main" id="{11333311-2709-40FB-82FD-28111180BB21}"/>
              </a:ext>
            </a:extLst>
          </p:cNvPr>
          <p:cNvGrpSpPr>
            <a:grpSpLocks/>
          </p:cNvGrpSpPr>
          <p:nvPr/>
        </p:nvGrpSpPr>
        <p:grpSpPr bwMode="auto">
          <a:xfrm>
            <a:off x="2305050" y="4933950"/>
            <a:ext cx="4533900" cy="877888"/>
            <a:chOff x="2594249" y="2412339"/>
            <a:chExt cx="4534778" cy="877689"/>
          </a:xfrm>
        </p:grpSpPr>
        <p:sp>
          <p:nvSpPr>
            <p:cNvPr id="20" name="文本框 19">
              <a:extLst>
                <a:ext uri="{FF2B5EF4-FFF2-40B4-BE49-F238E27FC236}">
                  <a16:creationId xmlns:a16="http://schemas.microsoft.com/office/drawing/2014/main" id="{3E845CC3-BA0E-43FF-823F-A795CA3EE079}"/>
                </a:ext>
              </a:extLst>
            </p:cNvPr>
            <p:cNvSpPr txBox="1"/>
            <p:nvPr/>
          </p:nvSpPr>
          <p:spPr>
            <a:xfrm>
              <a:off x="2594249" y="2412339"/>
              <a:ext cx="4534778" cy="461560"/>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2400" b="1" dirty="0">
                  <a:latin typeface="+mn-ea"/>
                  <a:ea typeface="+mn-ea"/>
                </a:rPr>
                <a:t>摩登时代（</a:t>
              </a:r>
              <a:r>
                <a:rPr lang="en-US" altLang="zh-CN" sz="2400" b="1" dirty="0">
                  <a:latin typeface="+mn-ea"/>
                  <a:ea typeface="+mn-ea"/>
                </a:rPr>
                <a:t>Work at Last!</a:t>
              </a:r>
              <a:r>
                <a:rPr lang="zh-CN" altLang="en-US" sz="2400" b="1" dirty="0">
                  <a:latin typeface="+mn-ea"/>
                  <a:ea typeface="+mn-ea"/>
                </a:rPr>
                <a:t>）</a:t>
              </a:r>
            </a:p>
          </p:txBody>
        </p:sp>
        <p:sp>
          <p:nvSpPr>
            <p:cNvPr id="21" name="文本框 20">
              <a:extLst>
                <a:ext uri="{FF2B5EF4-FFF2-40B4-BE49-F238E27FC236}">
                  <a16:creationId xmlns:a16="http://schemas.microsoft.com/office/drawing/2014/main" id="{3E8E0320-2E1C-4FA3-9058-89174DC1A63E}"/>
                </a:ext>
              </a:extLst>
            </p:cNvPr>
            <p:cNvSpPr txBox="1"/>
            <p:nvPr/>
          </p:nvSpPr>
          <p:spPr>
            <a:xfrm>
              <a:off x="3110534" y="2905884"/>
              <a:ext cx="3379964" cy="384144"/>
            </a:xfrm>
            <a:prstGeom prst="rect">
              <a:avLst/>
            </a:prstGeom>
            <a:noFill/>
          </p:spPr>
          <p:txBody>
            <a:bodyPr>
              <a:spAutoFit/>
              <a:scene3d>
                <a:camera prst="orthographicFront"/>
                <a:lightRig rig="threePt" dir="t"/>
              </a:scene3d>
              <a:sp3d contourW="12700"/>
            </a:bodyPr>
            <a:lstStyle/>
            <a:p>
              <a:pPr algn="ctr" eaLnBrk="1" fontAlgn="auto" hangingPunct="1">
                <a:lnSpc>
                  <a:spcPct val="114000"/>
                </a:lnSpc>
                <a:spcBef>
                  <a:spcPts val="0"/>
                </a:spcBef>
                <a:spcAft>
                  <a:spcPts val="0"/>
                </a:spcAft>
                <a:defRPr/>
              </a:pPr>
              <a:r>
                <a:rPr lang="zh-CN" altLang="en-US" dirty="0">
                  <a:solidFill>
                    <a:srgbClr val="000000">
                      <a:lumMod val="65000"/>
                      <a:lumOff val="35000"/>
                    </a:srgbClr>
                  </a:solidFill>
                  <a:latin typeface="+mn-ea"/>
                  <a:ea typeface="+mn-ea"/>
                </a:rPr>
                <a:t>点击按钮播放</a:t>
              </a:r>
              <a:endParaRPr lang="en-US" altLang="zh-CN" dirty="0">
                <a:solidFill>
                  <a:srgbClr val="000000">
                    <a:lumMod val="65000"/>
                    <a:lumOff val="35000"/>
                  </a:srgbClr>
                </a:solidFill>
                <a:latin typeface="+mn-ea"/>
                <a:ea typeface="+mn-ea"/>
              </a:endParaRPr>
            </a:p>
          </p:txBody>
        </p:sp>
      </p:grpSp>
      <p:pic>
        <p:nvPicPr>
          <p:cNvPr id="25605" name="图片 2">
            <a:hlinkClick r:id="rId5" action="ppaction://hlinkfile"/>
            <a:extLst>
              <a:ext uri="{FF2B5EF4-FFF2-40B4-BE49-F238E27FC236}">
                <a16:creationId xmlns:a16="http://schemas.microsoft.com/office/drawing/2014/main" id="{65D7AA5A-A3E2-45E4-ABD4-C411DD2598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7363" y="2928938"/>
            <a:ext cx="5492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5D4BEC6F-B1E1-403C-AE96-FDB01876B8B7}"/>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视频</a:t>
            </a:r>
          </a:p>
        </p:txBody>
      </p:sp>
      <p:pic>
        <p:nvPicPr>
          <p:cNvPr id="25607" name="图片 16">
            <a:hlinkClick r:id="rId7" action="ppaction://hlinksldjump"/>
            <a:extLst>
              <a:ext uri="{FF2B5EF4-FFF2-40B4-BE49-F238E27FC236}">
                <a16:creationId xmlns:a16="http://schemas.microsoft.com/office/drawing/2014/main" id="{E460CA51-3125-4DC8-AF45-9567AC5EB8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578" name="图片 3">
            <a:extLst>
              <a:ext uri="{FF2B5EF4-FFF2-40B4-BE49-F238E27FC236}">
                <a16:creationId xmlns:a16="http://schemas.microsoft.com/office/drawing/2014/main" id="{A4D96653-1CAD-45D4-8BBC-C299678BD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0DF57589-A40C-43C7-A60E-1877F2089A15}"/>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58720D54-8D24-4D0B-8F95-B6F2F02218DC}"/>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CEDB09AE-77B3-464F-ACD5-C72651E1C8B7}"/>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CA8111D0-251F-433A-8CD1-03539E67DF14}"/>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285E4932-1534-4829-8343-877463F5FE83}"/>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4" action="ppaction://hlinksldjump"/>
            <a:extLst>
              <a:ext uri="{FF2B5EF4-FFF2-40B4-BE49-F238E27FC236}">
                <a16:creationId xmlns:a16="http://schemas.microsoft.com/office/drawing/2014/main" id="{C0C1069A-A789-49F1-9C62-79E8D5DD8E24}"/>
              </a:ext>
            </a:extLst>
          </p:cNvPr>
          <p:cNvSpPr txBox="1"/>
          <p:nvPr/>
        </p:nvSpPr>
        <p:spPr>
          <a:xfrm>
            <a:off x="1119598" y="2423467"/>
            <a:ext cx="7127053" cy="461664"/>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一、资本主义经济制度的产生</a:t>
            </a:r>
          </a:p>
        </p:txBody>
      </p:sp>
      <p:sp>
        <p:nvSpPr>
          <p:cNvPr id="114" name="文本框 113">
            <a:hlinkClick r:id="rId5" action="ppaction://hlinksldjump"/>
            <a:extLst>
              <a:ext uri="{FF2B5EF4-FFF2-40B4-BE49-F238E27FC236}">
                <a16:creationId xmlns:a16="http://schemas.microsoft.com/office/drawing/2014/main" id="{767217B1-D47B-461C-9490-CBEF2CA4B656}"/>
              </a:ext>
            </a:extLst>
          </p:cNvPr>
          <p:cNvSpPr txBox="1"/>
          <p:nvPr/>
        </p:nvSpPr>
        <p:spPr>
          <a:xfrm>
            <a:off x="1119598" y="3196462"/>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二、劳动力成为商品与货币转化为资本</a:t>
            </a:r>
          </a:p>
        </p:txBody>
      </p:sp>
      <p:sp>
        <p:nvSpPr>
          <p:cNvPr id="115" name="文本框 114">
            <a:hlinkClick r:id="rId6" action="ppaction://hlinksldjump"/>
            <a:extLst>
              <a:ext uri="{FF2B5EF4-FFF2-40B4-BE49-F238E27FC236}">
                <a16:creationId xmlns:a16="http://schemas.microsoft.com/office/drawing/2014/main" id="{A4267E6E-EC68-4843-9632-FE67DD9A55B6}"/>
              </a:ext>
            </a:extLst>
          </p:cNvPr>
          <p:cNvSpPr txBox="1"/>
          <p:nvPr/>
        </p:nvSpPr>
        <p:spPr>
          <a:xfrm>
            <a:off x="1119598" y="3969457"/>
            <a:ext cx="7127053" cy="461664"/>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三、资本主义所有制</a:t>
            </a:r>
          </a:p>
        </p:txBody>
      </p:sp>
      <p:pic>
        <p:nvPicPr>
          <p:cNvPr id="24583" name="图片 115">
            <a:hlinkClick r:id="rId7" action="ppaction://hlinksldjump"/>
            <a:extLst>
              <a:ext uri="{FF2B5EF4-FFF2-40B4-BE49-F238E27FC236}">
                <a16:creationId xmlns:a16="http://schemas.microsoft.com/office/drawing/2014/main" id="{B9E41D7E-8968-4A26-9511-1361EFBBD8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hlinkClick r:id="rId9" action="ppaction://hlinksldjump"/>
            <a:extLst>
              <a:ext uri="{FF2B5EF4-FFF2-40B4-BE49-F238E27FC236}">
                <a16:creationId xmlns:a16="http://schemas.microsoft.com/office/drawing/2014/main" id="{6C975B85-3434-4143-9680-73362BFC4860}"/>
              </a:ext>
            </a:extLst>
          </p:cNvPr>
          <p:cNvSpPr txBox="1"/>
          <p:nvPr/>
        </p:nvSpPr>
        <p:spPr>
          <a:xfrm>
            <a:off x="1119598" y="4742452"/>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四、生产剩余价值是资本主义生产方式的绝对规律</a:t>
            </a:r>
          </a:p>
        </p:txBody>
      </p:sp>
      <p:sp>
        <p:nvSpPr>
          <p:cNvPr id="15" name="文本框 14">
            <a:hlinkClick r:id="rId10" action="ppaction://hlinksldjump"/>
            <a:extLst>
              <a:ext uri="{FF2B5EF4-FFF2-40B4-BE49-F238E27FC236}">
                <a16:creationId xmlns:a16="http://schemas.microsoft.com/office/drawing/2014/main" id="{101FE90E-D7CE-4857-891F-656592AD3A4A}"/>
              </a:ext>
            </a:extLst>
          </p:cNvPr>
          <p:cNvSpPr txBox="1"/>
          <p:nvPr/>
        </p:nvSpPr>
        <p:spPr>
          <a:xfrm>
            <a:off x="1119598" y="5515447"/>
            <a:ext cx="7127053" cy="461664"/>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五、资本主义基本矛盾与经济危机</a:t>
            </a:r>
          </a:p>
        </p:txBody>
      </p:sp>
      <p:grpSp>
        <p:nvGrpSpPr>
          <p:cNvPr id="3" name="组合 15">
            <a:extLst>
              <a:ext uri="{FF2B5EF4-FFF2-40B4-BE49-F238E27FC236}">
                <a16:creationId xmlns:a16="http://schemas.microsoft.com/office/drawing/2014/main" id="{3F291E24-920A-4185-B1B7-1D2C026A2213}"/>
              </a:ext>
            </a:extLst>
          </p:cNvPr>
          <p:cNvGrpSpPr>
            <a:grpSpLocks/>
          </p:cNvGrpSpPr>
          <p:nvPr/>
        </p:nvGrpSpPr>
        <p:grpSpPr bwMode="auto">
          <a:xfrm>
            <a:off x="0" y="0"/>
            <a:ext cx="9144000" cy="2084388"/>
            <a:chOff x="0" y="0"/>
            <a:chExt cx="9144000" cy="2084388"/>
          </a:xfrm>
        </p:grpSpPr>
        <p:pic>
          <p:nvPicPr>
            <p:cNvPr id="24587" name="图片 60">
              <a:extLst>
                <a:ext uri="{FF2B5EF4-FFF2-40B4-BE49-F238E27FC236}">
                  <a16:creationId xmlns:a16="http://schemas.microsoft.com/office/drawing/2014/main" id="{46285C4F-0FF9-491B-AA7B-5FE47765F5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C4C008EE-8D09-4644-98B6-40527DE52732}"/>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02</a:t>
              </a:r>
              <a:endParaRPr lang="zh-CN" altLang="en-US" sz="4800" b="1" i="1" kern="0" dirty="0">
                <a:solidFill>
                  <a:srgbClr val="014D23"/>
                </a:solidFill>
                <a:latin typeface="+mn-lt"/>
                <a:ea typeface="+mn-ea"/>
                <a:cs typeface="经典综艺体简" pitchFamily="49" charset="-122"/>
                <a:sym typeface="+mn-ea"/>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2"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000"/>
                            </p:stCondLst>
                            <p:childTnLst>
                              <p:par>
                                <p:cTn id="34" presetID="2" presetClass="entr" presetSubtype="2"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2">
            <a:extLst>
              <a:ext uri="{FF2B5EF4-FFF2-40B4-BE49-F238E27FC236}">
                <a16:creationId xmlns:a16="http://schemas.microsoft.com/office/drawing/2014/main" id="{B7E4E275-A786-40F1-8CB7-70D3135D8629}"/>
              </a:ext>
            </a:extLst>
          </p:cNvPr>
          <p:cNvGrpSpPr>
            <a:grpSpLocks/>
          </p:cNvGrpSpPr>
          <p:nvPr/>
        </p:nvGrpSpPr>
        <p:grpSpPr bwMode="auto">
          <a:xfrm>
            <a:off x="3159125" y="2657475"/>
            <a:ext cx="2789238" cy="2767013"/>
            <a:chOff x="4186031" y="1535050"/>
            <a:chExt cx="3819939" cy="3787900"/>
          </a:xfrm>
        </p:grpSpPr>
        <p:grpSp>
          <p:nvGrpSpPr>
            <p:cNvPr id="26638" name="Group 19">
              <a:extLst>
                <a:ext uri="{FF2B5EF4-FFF2-40B4-BE49-F238E27FC236}">
                  <a16:creationId xmlns:a16="http://schemas.microsoft.com/office/drawing/2014/main" id="{E383CF71-91D0-48A7-9BD2-CC2F7E87CB38}"/>
                </a:ext>
              </a:extLst>
            </p:cNvPr>
            <p:cNvGrpSpPr>
              <a:grpSpLocks/>
            </p:cNvGrpSpPr>
            <p:nvPr/>
          </p:nvGrpSpPr>
          <p:grpSpPr bwMode="auto">
            <a:xfrm>
              <a:off x="5343484" y="3543299"/>
              <a:ext cx="1527448" cy="1779651"/>
              <a:chOff x="5343484" y="3543299"/>
              <a:chExt cx="1527448" cy="1779651"/>
            </a:xfrm>
          </p:grpSpPr>
          <p:sp>
            <p:nvSpPr>
              <p:cNvPr id="26649" name="Rectangle 1">
                <a:extLst>
                  <a:ext uri="{FF2B5EF4-FFF2-40B4-BE49-F238E27FC236}">
                    <a16:creationId xmlns:a16="http://schemas.microsoft.com/office/drawing/2014/main" id="{4ADE1852-4C91-4C61-AC7B-9D582BEDEE5B}"/>
                  </a:ext>
                </a:extLst>
              </p:cNvPr>
              <p:cNvSpPr>
                <a:spLocks noChangeArrowheads="1"/>
              </p:cNvSpPr>
              <p:nvPr/>
            </p:nvSpPr>
            <p:spPr bwMode="auto">
              <a:xfrm>
                <a:off x="5386968" y="4266569"/>
                <a:ext cx="1483964" cy="1056381"/>
              </a:xfrm>
              <a:prstGeom prst="rect">
                <a:avLst/>
              </a:prstGeom>
              <a:solidFill>
                <a:srgbClr val="778495"/>
              </a:solidFill>
              <a:ln>
                <a:noFill/>
              </a:ln>
              <a:extLst>
                <a:ext uri="{91240B29-F687-4F45-9708-019B960494DF}">
                  <a14:hiddenLine xmlns:a14="http://schemas.microsoft.com/office/drawing/2010/main" w="762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zh-CN" sz="2400" b="1">
                  <a:solidFill>
                    <a:schemeClr val="bg1"/>
                  </a:solidFill>
                </a:endParaRPr>
              </a:p>
            </p:txBody>
          </p:sp>
          <p:sp>
            <p:nvSpPr>
              <p:cNvPr id="26650" name="Isosceles Triangle 12">
                <a:extLst>
                  <a:ext uri="{FF2B5EF4-FFF2-40B4-BE49-F238E27FC236}">
                    <a16:creationId xmlns:a16="http://schemas.microsoft.com/office/drawing/2014/main" id="{DDA0693E-7ED0-43DE-99B8-4C88C3A1F7CE}"/>
                  </a:ext>
                </a:extLst>
              </p:cNvPr>
              <p:cNvSpPr>
                <a:spLocks noChangeArrowheads="1"/>
              </p:cNvSpPr>
              <p:nvPr/>
            </p:nvSpPr>
            <p:spPr bwMode="auto">
              <a:xfrm>
                <a:off x="5343484" y="3543299"/>
                <a:ext cx="1483963" cy="723269"/>
              </a:xfrm>
              <a:prstGeom prst="triangle">
                <a:avLst>
                  <a:gd name="adj" fmla="val 50000"/>
                </a:avLst>
              </a:prstGeom>
              <a:solidFill>
                <a:srgbClr val="586371"/>
              </a:solidFill>
              <a:ln>
                <a:noFill/>
              </a:ln>
              <a:extLst>
                <a:ext uri="{91240B29-F687-4F45-9708-019B960494DF}">
                  <a14:hiddenLine xmlns:a14="http://schemas.microsoft.com/office/drawing/2010/main" w="762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endParaRPr lang="zh-CN" altLang="zh-CN">
                  <a:solidFill>
                    <a:srgbClr val="FFFFFF"/>
                  </a:solidFill>
                </a:endParaRPr>
              </a:p>
            </p:txBody>
          </p:sp>
        </p:grpSp>
        <p:grpSp>
          <p:nvGrpSpPr>
            <p:cNvPr id="26639" name="Group 18">
              <a:extLst>
                <a:ext uri="{FF2B5EF4-FFF2-40B4-BE49-F238E27FC236}">
                  <a16:creationId xmlns:a16="http://schemas.microsoft.com/office/drawing/2014/main" id="{18BC671E-3656-4109-85B2-1CC399419472}"/>
                </a:ext>
              </a:extLst>
            </p:cNvPr>
            <p:cNvGrpSpPr>
              <a:grpSpLocks/>
            </p:cNvGrpSpPr>
            <p:nvPr/>
          </p:nvGrpSpPr>
          <p:grpSpPr bwMode="auto">
            <a:xfrm>
              <a:off x="5343484" y="1535050"/>
              <a:ext cx="1483964" cy="1779650"/>
              <a:chOff x="5343484" y="1535050"/>
              <a:chExt cx="1483964" cy="1779650"/>
            </a:xfrm>
          </p:grpSpPr>
          <p:sp>
            <p:nvSpPr>
              <p:cNvPr id="26647" name="Rectangle 2">
                <a:extLst>
                  <a:ext uri="{FF2B5EF4-FFF2-40B4-BE49-F238E27FC236}">
                    <a16:creationId xmlns:a16="http://schemas.microsoft.com/office/drawing/2014/main" id="{4127BD47-99A3-495D-AD55-3DC088E9C5EA}"/>
                  </a:ext>
                </a:extLst>
              </p:cNvPr>
              <p:cNvSpPr>
                <a:spLocks noChangeArrowheads="1"/>
              </p:cNvSpPr>
              <p:nvPr/>
            </p:nvSpPr>
            <p:spPr bwMode="auto">
              <a:xfrm>
                <a:off x="5343485" y="1535050"/>
                <a:ext cx="1483963" cy="1056381"/>
              </a:xfrm>
              <a:prstGeom prst="rect">
                <a:avLst/>
              </a:prstGeom>
              <a:solidFill>
                <a:srgbClr val="4276AA"/>
              </a:solidFill>
              <a:ln>
                <a:noFill/>
              </a:ln>
              <a:extLst>
                <a:ext uri="{91240B29-F687-4F45-9708-019B960494DF}">
                  <a14:hiddenLine xmlns:a14="http://schemas.microsoft.com/office/drawing/2010/main" w="762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endParaRPr lang="zh-CN" altLang="zh-CN">
                  <a:solidFill>
                    <a:srgbClr val="FFFFFF"/>
                  </a:solidFill>
                </a:endParaRPr>
              </a:p>
            </p:txBody>
          </p:sp>
          <p:sp>
            <p:nvSpPr>
              <p:cNvPr id="26648" name="Isosceles Triangle 13">
                <a:extLst>
                  <a:ext uri="{FF2B5EF4-FFF2-40B4-BE49-F238E27FC236}">
                    <a16:creationId xmlns:a16="http://schemas.microsoft.com/office/drawing/2014/main" id="{20911DC5-B603-48E5-A0CF-FDCB74D64A04}"/>
                  </a:ext>
                </a:extLst>
              </p:cNvPr>
              <p:cNvSpPr>
                <a:spLocks noChangeArrowheads="1"/>
              </p:cNvSpPr>
              <p:nvPr/>
            </p:nvSpPr>
            <p:spPr bwMode="auto">
              <a:xfrm flipV="1">
                <a:off x="5343484" y="2591431"/>
                <a:ext cx="1483963" cy="723269"/>
              </a:xfrm>
              <a:prstGeom prst="triangle">
                <a:avLst>
                  <a:gd name="adj" fmla="val 50000"/>
                </a:avLst>
              </a:prstGeom>
              <a:solidFill>
                <a:srgbClr val="31597F"/>
              </a:solidFill>
              <a:ln>
                <a:noFill/>
              </a:ln>
              <a:extLst>
                <a:ext uri="{91240B29-F687-4F45-9708-019B960494DF}">
                  <a14:hiddenLine xmlns:a14="http://schemas.microsoft.com/office/drawing/2010/main" w="762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endParaRPr lang="zh-CN" altLang="zh-CN">
                  <a:solidFill>
                    <a:srgbClr val="FFFFFF"/>
                  </a:solidFill>
                </a:endParaRPr>
              </a:p>
            </p:txBody>
          </p:sp>
        </p:grpSp>
        <p:grpSp>
          <p:nvGrpSpPr>
            <p:cNvPr id="26640" name="Group 16">
              <a:extLst>
                <a:ext uri="{FF2B5EF4-FFF2-40B4-BE49-F238E27FC236}">
                  <a16:creationId xmlns:a16="http://schemas.microsoft.com/office/drawing/2014/main" id="{E9BEDCC7-AA2A-4FCA-BC7B-6F9F80096D62}"/>
                </a:ext>
              </a:extLst>
            </p:cNvPr>
            <p:cNvGrpSpPr>
              <a:grpSpLocks/>
            </p:cNvGrpSpPr>
            <p:nvPr/>
          </p:nvGrpSpPr>
          <p:grpSpPr bwMode="auto">
            <a:xfrm>
              <a:off x="6225130" y="2690760"/>
              <a:ext cx="1780840" cy="1483963"/>
              <a:chOff x="6225130" y="2690760"/>
              <a:chExt cx="1780840" cy="1483963"/>
            </a:xfrm>
          </p:grpSpPr>
          <p:sp>
            <p:nvSpPr>
              <p:cNvPr id="26645" name="Rectangle 4">
                <a:extLst>
                  <a:ext uri="{FF2B5EF4-FFF2-40B4-BE49-F238E27FC236}">
                    <a16:creationId xmlns:a16="http://schemas.microsoft.com/office/drawing/2014/main" id="{88226B37-193E-4149-8D25-3787B8CB6147}"/>
                  </a:ext>
                </a:extLst>
              </p:cNvPr>
              <p:cNvSpPr>
                <a:spLocks noChangeArrowheads="1"/>
              </p:cNvSpPr>
              <p:nvPr/>
            </p:nvSpPr>
            <p:spPr bwMode="auto">
              <a:xfrm>
                <a:off x="6948401" y="2691257"/>
                <a:ext cx="1057569" cy="1482973"/>
              </a:xfrm>
              <a:prstGeom prst="rect">
                <a:avLst/>
              </a:prstGeom>
              <a:solidFill>
                <a:srgbClr val="5268A5"/>
              </a:solidFill>
              <a:ln>
                <a:noFill/>
              </a:ln>
              <a:extLst>
                <a:ext uri="{91240B29-F687-4F45-9708-019B960494DF}">
                  <a14:hiddenLine xmlns:a14="http://schemas.microsoft.com/office/drawing/2010/main" w="762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endParaRPr lang="zh-CN" altLang="zh-CN" sz="2400" b="1">
                  <a:solidFill>
                    <a:schemeClr val="bg1"/>
                  </a:solidFill>
                </a:endParaRPr>
              </a:p>
            </p:txBody>
          </p:sp>
          <p:sp>
            <p:nvSpPr>
              <p:cNvPr id="26646" name="Isosceles Triangle 14">
                <a:extLst>
                  <a:ext uri="{FF2B5EF4-FFF2-40B4-BE49-F238E27FC236}">
                    <a16:creationId xmlns:a16="http://schemas.microsoft.com/office/drawing/2014/main" id="{6D315737-B0E0-412F-AC61-39AC482616CE}"/>
                  </a:ext>
                </a:extLst>
              </p:cNvPr>
              <p:cNvSpPr>
                <a:spLocks noChangeArrowheads="1"/>
              </p:cNvSpPr>
              <p:nvPr/>
            </p:nvSpPr>
            <p:spPr bwMode="auto">
              <a:xfrm rot="5400000" flipV="1">
                <a:off x="5844783" y="3071107"/>
                <a:ext cx="1483963" cy="723270"/>
              </a:xfrm>
              <a:prstGeom prst="triangle">
                <a:avLst>
                  <a:gd name="adj" fmla="val 50000"/>
                </a:avLst>
              </a:prstGeom>
              <a:solidFill>
                <a:srgbClr val="3E4E7C"/>
              </a:solidFill>
              <a:ln>
                <a:noFill/>
              </a:ln>
              <a:extLst>
                <a:ext uri="{91240B29-F687-4F45-9708-019B960494DF}">
                  <a14:hiddenLine xmlns:a14="http://schemas.microsoft.com/office/drawing/2010/main" w="762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endParaRPr lang="zh-CN" altLang="zh-CN">
                  <a:solidFill>
                    <a:srgbClr val="FFFFFF"/>
                  </a:solidFill>
                </a:endParaRPr>
              </a:p>
            </p:txBody>
          </p:sp>
        </p:grpSp>
        <p:grpSp>
          <p:nvGrpSpPr>
            <p:cNvPr id="26641" name="Group 17">
              <a:extLst>
                <a:ext uri="{FF2B5EF4-FFF2-40B4-BE49-F238E27FC236}">
                  <a16:creationId xmlns:a16="http://schemas.microsoft.com/office/drawing/2014/main" id="{E97228C5-82DF-45BF-9393-5B1AA8DAE3E0}"/>
                </a:ext>
              </a:extLst>
            </p:cNvPr>
            <p:cNvGrpSpPr>
              <a:grpSpLocks/>
            </p:cNvGrpSpPr>
            <p:nvPr/>
          </p:nvGrpSpPr>
          <p:grpSpPr bwMode="auto">
            <a:xfrm>
              <a:off x="4186031" y="2690760"/>
              <a:ext cx="1780838" cy="1483963"/>
              <a:chOff x="4186031" y="2690760"/>
              <a:chExt cx="1780838" cy="1483963"/>
            </a:xfrm>
          </p:grpSpPr>
          <p:sp>
            <p:nvSpPr>
              <p:cNvPr id="26643" name="Rectangle 5">
                <a:extLst>
                  <a:ext uri="{FF2B5EF4-FFF2-40B4-BE49-F238E27FC236}">
                    <a16:creationId xmlns:a16="http://schemas.microsoft.com/office/drawing/2014/main" id="{716092AF-A89C-4219-9FDB-9D07C52CAF62}"/>
                  </a:ext>
                </a:extLst>
              </p:cNvPr>
              <p:cNvSpPr>
                <a:spLocks noChangeArrowheads="1"/>
              </p:cNvSpPr>
              <p:nvPr/>
            </p:nvSpPr>
            <p:spPr bwMode="auto">
              <a:xfrm>
                <a:off x="4186031" y="2691257"/>
                <a:ext cx="1057569" cy="1482973"/>
              </a:xfrm>
              <a:prstGeom prst="rect">
                <a:avLst/>
              </a:prstGeom>
              <a:solidFill>
                <a:srgbClr val="178AA1"/>
              </a:solidFill>
              <a:ln>
                <a:noFill/>
              </a:ln>
              <a:extLst>
                <a:ext uri="{91240B29-F687-4F45-9708-019B960494DF}">
                  <a14:hiddenLine xmlns:a14="http://schemas.microsoft.com/office/drawing/2010/main" w="762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en-US" altLang="zh-CN" sz="2400" b="1">
                  <a:solidFill>
                    <a:schemeClr val="bg1"/>
                  </a:solidFill>
                </a:endParaRPr>
              </a:p>
              <a:p>
                <a:pPr algn="ctr">
                  <a:buFont typeface="Arial" panose="020B0604020202020204" pitchFamily="34" charset="0"/>
                  <a:buNone/>
                </a:pPr>
                <a:endParaRPr lang="zh-CN" altLang="zh-CN" sz="2400" b="1">
                  <a:solidFill>
                    <a:schemeClr val="bg1"/>
                  </a:solidFill>
                </a:endParaRPr>
              </a:p>
            </p:txBody>
          </p:sp>
          <p:sp>
            <p:nvSpPr>
              <p:cNvPr id="26644" name="Isosceles Triangle 15">
                <a:extLst>
                  <a:ext uri="{FF2B5EF4-FFF2-40B4-BE49-F238E27FC236}">
                    <a16:creationId xmlns:a16="http://schemas.microsoft.com/office/drawing/2014/main" id="{FF4303B7-5EB9-43DD-A351-6DB0EDFF9424}"/>
                  </a:ext>
                </a:extLst>
              </p:cNvPr>
              <p:cNvSpPr>
                <a:spLocks noChangeArrowheads="1"/>
              </p:cNvSpPr>
              <p:nvPr/>
            </p:nvSpPr>
            <p:spPr bwMode="auto">
              <a:xfrm rot="16200000" flipH="1" flipV="1">
                <a:off x="4863252" y="3071107"/>
                <a:ext cx="1483963" cy="723270"/>
              </a:xfrm>
              <a:prstGeom prst="triangle">
                <a:avLst>
                  <a:gd name="adj" fmla="val 50000"/>
                </a:avLst>
              </a:prstGeom>
              <a:solidFill>
                <a:srgbClr val="116879"/>
              </a:solidFill>
              <a:ln>
                <a:noFill/>
              </a:ln>
              <a:extLst>
                <a:ext uri="{91240B29-F687-4F45-9708-019B960494DF}">
                  <a14:hiddenLine xmlns:a14="http://schemas.microsoft.com/office/drawing/2010/main" w="76200">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endParaRPr lang="zh-CN" altLang="zh-CN">
                  <a:solidFill>
                    <a:srgbClr val="FFFFFF"/>
                  </a:solidFill>
                </a:endParaRPr>
              </a:p>
            </p:txBody>
          </p:sp>
        </p:grpSp>
        <p:sp>
          <p:nvSpPr>
            <p:cNvPr id="26642" name="Oval 20">
              <a:extLst>
                <a:ext uri="{FF2B5EF4-FFF2-40B4-BE49-F238E27FC236}">
                  <a16:creationId xmlns:a16="http://schemas.microsoft.com/office/drawing/2014/main" id="{93359011-ECDB-4146-85CE-1C345AE71265}"/>
                </a:ext>
              </a:extLst>
            </p:cNvPr>
            <p:cNvSpPr>
              <a:spLocks noChangeArrowheads="1"/>
            </p:cNvSpPr>
            <p:nvPr/>
          </p:nvSpPr>
          <p:spPr bwMode="auto">
            <a:xfrm>
              <a:off x="5524500" y="2857500"/>
              <a:ext cx="1143000" cy="1143000"/>
            </a:xfrm>
            <a:prstGeom prst="ellipse">
              <a:avLst/>
            </a:prstGeom>
            <a:solidFill>
              <a:srgbClr val="FFFFFF"/>
            </a:solidFill>
            <a:ln w="76200">
              <a:solidFill>
                <a:srgbClr val="E4E6EA"/>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defTabSz="914400" eaLnBrk="1" hangingPunct="1">
                <a:buFont typeface="Arial" panose="020B0604020202020204" pitchFamily="34" charset="0"/>
                <a:buNone/>
              </a:pPr>
              <a:endParaRPr lang="zh-CN" altLang="zh-CN">
                <a:solidFill>
                  <a:srgbClr val="FFFFFF"/>
                </a:solidFill>
              </a:endParaRPr>
            </a:p>
          </p:txBody>
        </p:sp>
      </p:grpSp>
      <p:sp>
        <p:nvSpPr>
          <p:cNvPr id="8" name="圆角矩形 15">
            <a:extLst>
              <a:ext uri="{FF2B5EF4-FFF2-40B4-BE49-F238E27FC236}">
                <a16:creationId xmlns:a16="http://schemas.microsoft.com/office/drawing/2014/main" id="{46227930-53FC-427B-BE0A-B9F07CFCBDE3}"/>
              </a:ext>
            </a:extLst>
          </p:cNvPr>
          <p:cNvSpPr/>
          <p:nvPr/>
        </p:nvSpPr>
        <p:spPr bwMode="auto">
          <a:xfrm>
            <a:off x="296863" y="1041400"/>
            <a:ext cx="54006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前资本主义社会形态的演进和更替</a:t>
            </a:r>
          </a:p>
        </p:txBody>
      </p:sp>
      <p:sp>
        <p:nvSpPr>
          <p:cNvPr id="7" name="文本框 6">
            <a:extLst>
              <a:ext uri="{FF2B5EF4-FFF2-40B4-BE49-F238E27FC236}">
                <a16:creationId xmlns:a16="http://schemas.microsoft.com/office/drawing/2014/main" id="{43608411-E999-46FF-9D65-2358EB139819}"/>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一、资本主义经济制度的产生</a:t>
            </a:r>
          </a:p>
        </p:txBody>
      </p:sp>
      <p:sp>
        <p:nvSpPr>
          <p:cNvPr id="26629" name="WordArt 3">
            <a:extLst>
              <a:ext uri="{FF2B5EF4-FFF2-40B4-BE49-F238E27FC236}">
                <a16:creationId xmlns:a16="http://schemas.microsoft.com/office/drawing/2014/main" id="{EC43A5E1-BA78-4004-B44B-C7F34D6BFF83}"/>
              </a:ext>
            </a:extLst>
          </p:cNvPr>
          <p:cNvSpPr>
            <a:spLocks noChangeArrowheads="1" noChangeShapeType="1" noTextEdit="1"/>
          </p:cNvSpPr>
          <p:nvPr/>
        </p:nvSpPr>
        <p:spPr bwMode="auto">
          <a:xfrm>
            <a:off x="1939925" y="204788"/>
            <a:ext cx="5264150" cy="4318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endParaRPr lang="zh-CN" altLang="en-US" b="1" kern="10" spc="-90">
              <a:gradFill rotWithShape="1">
                <a:gsLst>
                  <a:gs pos="0">
                    <a:srgbClr val="CEB99A"/>
                  </a:gs>
                  <a:gs pos="100000">
                    <a:srgbClr val="FFFFFF"/>
                  </a:gs>
                </a:gsLst>
                <a:lin ang="5400000" scaled="1"/>
              </a:gradFill>
              <a:effectLst>
                <a:outerShdw dist="17961" dir="2700000" algn="ctr" rotWithShape="0">
                  <a:srgbClr val="000000"/>
                </a:outerShdw>
              </a:effectLst>
              <a:latin typeface="微软雅黑" panose="020B0503020204020204" pitchFamily="34" charset="-122"/>
            </a:endParaRPr>
          </a:p>
        </p:txBody>
      </p:sp>
      <p:sp>
        <p:nvSpPr>
          <p:cNvPr id="26630" name="文本框 1">
            <a:extLst>
              <a:ext uri="{FF2B5EF4-FFF2-40B4-BE49-F238E27FC236}">
                <a16:creationId xmlns:a16="http://schemas.microsoft.com/office/drawing/2014/main" id="{D941986C-EC5D-4359-A9B6-CE0E79CEE470}"/>
              </a:ext>
            </a:extLst>
          </p:cNvPr>
          <p:cNvSpPr txBox="1">
            <a:spLocks noChangeArrowheads="1"/>
          </p:cNvSpPr>
          <p:nvPr/>
        </p:nvSpPr>
        <p:spPr bwMode="auto">
          <a:xfrm>
            <a:off x="4090988" y="2643188"/>
            <a:ext cx="9080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sz="2400" b="1" dirty="0">
                <a:solidFill>
                  <a:schemeClr val="bg1"/>
                </a:solidFill>
              </a:rPr>
              <a:t>原始</a:t>
            </a:r>
            <a:endParaRPr lang="en-US" altLang="zh-CN" sz="2400" b="1" dirty="0">
              <a:solidFill>
                <a:schemeClr val="bg1"/>
              </a:solidFill>
            </a:endParaRPr>
          </a:p>
          <a:p>
            <a:pPr algn="ctr">
              <a:buFont typeface="Arial" panose="020B0604020202020204" pitchFamily="34" charset="0"/>
              <a:buNone/>
            </a:pPr>
            <a:r>
              <a:rPr lang="zh-CN" altLang="en-US" sz="2400" b="1" dirty="0">
                <a:solidFill>
                  <a:schemeClr val="bg1"/>
                </a:solidFill>
              </a:rPr>
              <a:t>社会</a:t>
            </a:r>
          </a:p>
        </p:txBody>
      </p:sp>
      <p:sp>
        <p:nvSpPr>
          <p:cNvPr id="26631" name="文本框 2">
            <a:extLst>
              <a:ext uri="{FF2B5EF4-FFF2-40B4-BE49-F238E27FC236}">
                <a16:creationId xmlns:a16="http://schemas.microsoft.com/office/drawing/2014/main" id="{5BA299B0-DC7E-4DAB-BF87-EDBE22B13E56}"/>
              </a:ext>
            </a:extLst>
          </p:cNvPr>
          <p:cNvSpPr txBox="1">
            <a:spLocks noChangeArrowheads="1"/>
          </p:cNvSpPr>
          <p:nvPr/>
        </p:nvSpPr>
        <p:spPr bwMode="auto">
          <a:xfrm>
            <a:off x="3159125" y="1698625"/>
            <a:ext cx="3135313"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是人类社会发展中的第一个社会形态</a:t>
            </a:r>
          </a:p>
        </p:txBody>
      </p:sp>
      <p:sp>
        <p:nvSpPr>
          <p:cNvPr id="26632" name="文本框 28">
            <a:extLst>
              <a:ext uri="{FF2B5EF4-FFF2-40B4-BE49-F238E27FC236}">
                <a16:creationId xmlns:a16="http://schemas.microsoft.com/office/drawing/2014/main" id="{DF6B5890-BE4C-4520-9A09-0B6129016ABA}"/>
              </a:ext>
            </a:extLst>
          </p:cNvPr>
          <p:cNvSpPr txBox="1">
            <a:spLocks noChangeArrowheads="1"/>
          </p:cNvSpPr>
          <p:nvPr/>
        </p:nvSpPr>
        <p:spPr bwMode="auto">
          <a:xfrm>
            <a:off x="277813" y="3570288"/>
            <a:ext cx="2732087"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是人类历史上第一个阶级剥削社会</a:t>
            </a:r>
          </a:p>
        </p:txBody>
      </p:sp>
      <p:sp>
        <p:nvSpPr>
          <p:cNvPr id="26633" name="文本框 29">
            <a:extLst>
              <a:ext uri="{FF2B5EF4-FFF2-40B4-BE49-F238E27FC236}">
                <a16:creationId xmlns:a16="http://schemas.microsoft.com/office/drawing/2014/main" id="{84332150-A4F5-4597-9D0C-A8C8799C90B2}"/>
              </a:ext>
            </a:extLst>
          </p:cNvPr>
          <p:cNvSpPr txBox="1">
            <a:spLocks noChangeArrowheads="1"/>
          </p:cNvSpPr>
          <p:nvPr/>
        </p:nvSpPr>
        <p:spPr bwMode="auto">
          <a:xfrm>
            <a:off x="2632075" y="5424488"/>
            <a:ext cx="4249738"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zh-CN" altLang="en-US" sz="2400"/>
              <a:t>的生产关系以封建主占有土地等生产资料和不完全占有农民（农奴）为基本特征</a:t>
            </a:r>
          </a:p>
        </p:txBody>
      </p:sp>
      <p:sp>
        <p:nvSpPr>
          <p:cNvPr id="26634" name="文本框 24">
            <a:extLst>
              <a:ext uri="{FF2B5EF4-FFF2-40B4-BE49-F238E27FC236}">
                <a16:creationId xmlns:a16="http://schemas.microsoft.com/office/drawing/2014/main" id="{DC195A6B-77A4-4533-B6AF-B0BA468354F2}"/>
              </a:ext>
            </a:extLst>
          </p:cNvPr>
          <p:cNvSpPr txBox="1">
            <a:spLocks noChangeArrowheads="1"/>
          </p:cNvSpPr>
          <p:nvPr/>
        </p:nvSpPr>
        <p:spPr bwMode="auto">
          <a:xfrm>
            <a:off x="5981700" y="3535363"/>
            <a:ext cx="3135313"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雇佣劳动关系出现，封建社会走向灭亡</a:t>
            </a:r>
          </a:p>
        </p:txBody>
      </p:sp>
      <p:sp>
        <p:nvSpPr>
          <p:cNvPr id="26635" name="文本框 25">
            <a:extLst>
              <a:ext uri="{FF2B5EF4-FFF2-40B4-BE49-F238E27FC236}">
                <a16:creationId xmlns:a16="http://schemas.microsoft.com/office/drawing/2014/main" id="{3A937C88-E376-41F8-89A8-92DC737643E0}"/>
              </a:ext>
            </a:extLst>
          </p:cNvPr>
          <p:cNvSpPr txBox="1">
            <a:spLocks noChangeArrowheads="1"/>
          </p:cNvSpPr>
          <p:nvPr/>
        </p:nvSpPr>
        <p:spPr bwMode="auto">
          <a:xfrm>
            <a:off x="3076575" y="3644900"/>
            <a:ext cx="9382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sz="2400" b="1">
                <a:solidFill>
                  <a:schemeClr val="bg1"/>
                </a:solidFill>
              </a:rPr>
              <a:t>奴隶</a:t>
            </a:r>
            <a:endParaRPr lang="en-US" altLang="zh-CN" sz="2400" b="1">
              <a:solidFill>
                <a:schemeClr val="bg1"/>
              </a:solidFill>
            </a:endParaRPr>
          </a:p>
          <a:p>
            <a:pPr algn="ctr">
              <a:buFont typeface="Arial" panose="020B0604020202020204" pitchFamily="34" charset="0"/>
              <a:buNone/>
            </a:pPr>
            <a:r>
              <a:rPr lang="zh-CN" altLang="en-US" sz="2400" b="1">
                <a:solidFill>
                  <a:schemeClr val="bg1"/>
                </a:solidFill>
              </a:rPr>
              <a:t>社会</a:t>
            </a:r>
          </a:p>
        </p:txBody>
      </p:sp>
      <p:sp>
        <p:nvSpPr>
          <p:cNvPr id="26636" name="文本框 32">
            <a:extLst>
              <a:ext uri="{FF2B5EF4-FFF2-40B4-BE49-F238E27FC236}">
                <a16:creationId xmlns:a16="http://schemas.microsoft.com/office/drawing/2014/main" id="{1C5502A4-93AF-4069-B421-13768A78D451}"/>
              </a:ext>
            </a:extLst>
          </p:cNvPr>
          <p:cNvSpPr txBox="1">
            <a:spLocks noChangeArrowheads="1"/>
          </p:cNvSpPr>
          <p:nvPr/>
        </p:nvSpPr>
        <p:spPr bwMode="auto">
          <a:xfrm>
            <a:off x="4135438" y="4622800"/>
            <a:ext cx="9366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sz="2400" b="1">
                <a:solidFill>
                  <a:schemeClr val="bg1"/>
                </a:solidFill>
              </a:rPr>
              <a:t>封建</a:t>
            </a:r>
            <a:endParaRPr lang="en-US" altLang="zh-CN" sz="2400" b="1">
              <a:solidFill>
                <a:schemeClr val="bg1"/>
              </a:solidFill>
            </a:endParaRPr>
          </a:p>
          <a:p>
            <a:pPr algn="ctr">
              <a:buFont typeface="Arial" panose="020B0604020202020204" pitchFamily="34" charset="0"/>
              <a:buNone/>
            </a:pPr>
            <a:r>
              <a:rPr lang="zh-CN" altLang="en-US" sz="2400" b="1">
                <a:solidFill>
                  <a:schemeClr val="bg1"/>
                </a:solidFill>
              </a:rPr>
              <a:t>社会</a:t>
            </a:r>
          </a:p>
        </p:txBody>
      </p:sp>
      <p:sp>
        <p:nvSpPr>
          <p:cNvPr id="26637" name="文本框 1">
            <a:extLst>
              <a:ext uri="{FF2B5EF4-FFF2-40B4-BE49-F238E27FC236}">
                <a16:creationId xmlns:a16="http://schemas.microsoft.com/office/drawing/2014/main" id="{3BD9F11D-A271-4534-A37F-D95F3A90F86A}"/>
              </a:ext>
            </a:extLst>
          </p:cNvPr>
          <p:cNvSpPr txBox="1">
            <a:spLocks noChangeArrowheads="1"/>
          </p:cNvSpPr>
          <p:nvPr/>
        </p:nvSpPr>
        <p:spPr bwMode="auto">
          <a:xfrm>
            <a:off x="5106988" y="3644900"/>
            <a:ext cx="908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sz="2400" b="1">
                <a:solidFill>
                  <a:schemeClr val="bg1"/>
                </a:solidFill>
              </a:rPr>
              <a:t>资本主义</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5">
            <a:extLst>
              <a:ext uri="{FF2B5EF4-FFF2-40B4-BE49-F238E27FC236}">
                <a16:creationId xmlns:a16="http://schemas.microsoft.com/office/drawing/2014/main" id="{3FC8B609-8C6B-4C57-B5F0-9DFEB9A90398}"/>
              </a:ext>
            </a:extLst>
          </p:cNvPr>
          <p:cNvSpPr/>
          <p:nvPr/>
        </p:nvSpPr>
        <p:spPr bwMode="auto">
          <a:xfrm>
            <a:off x="331788" y="1252538"/>
            <a:ext cx="39258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资本主义生产关系的产生</a:t>
            </a:r>
          </a:p>
        </p:txBody>
      </p:sp>
      <p:pic>
        <p:nvPicPr>
          <p:cNvPr id="27651" name="Picture 14" descr="http://a3.att.hudong.com/81/24/01300000691717126336249149775_s.jpg">
            <a:extLst>
              <a:ext uri="{FF2B5EF4-FFF2-40B4-BE49-F238E27FC236}">
                <a16:creationId xmlns:a16="http://schemas.microsoft.com/office/drawing/2014/main" id="{40DA2C8F-B5DC-491E-A051-102B33CEC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113" y="3857625"/>
            <a:ext cx="4256087"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AutoShape 6">
            <a:extLst>
              <a:ext uri="{FF2B5EF4-FFF2-40B4-BE49-F238E27FC236}">
                <a16:creationId xmlns:a16="http://schemas.microsoft.com/office/drawing/2014/main" id="{890DE73A-674B-4070-A744-42AAE0274095}"/>
              </a:ext>
            </a:extLst>
          </p:cNvPr>
          <p:cNvSpPr>
            <a:spLocks noChangeArrowheads="1"/>
          </p:cNvSpPr>
          <p:nvPr/>
        </p:nvSpPr>
        <p:spPr bwMode="auto">
          <a:xfrm>
            <a:off x="5570538" y="3367088"/>
            <a:ext cx="936625" cy="142875"/>
          </a:xfrm>
          <a:prstGeom prst="leftArrow">
            <a:avLst>
              <a:gd name="adj1" fmla="val 50000"/>
              <a:gd name="adj2" fmla="val 13275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latin typeface="黑体" panose="02010609060101010101" pitchFamily="49" charset="-122"/>
              <a:ea typeface="黑体" panose="02010609060101010101" pitchFamily="49" charset="-122"/>
            </a:endParaRPr>
          </a:p>
        </p:txBody>
      </p:sp>
      <p:sp>
        <p:nvSpPr>
          <p:cNvPr id="27653" name="AutoShape 7">
            <a:extLst>
              <a:ext uri="{FF2B5EF4-FFF2-40B4-BE49-F238E27FC236}">
                <a16:creationId xmlns:a16="http://schemas.microsoft.com/office/drawing/2014/main" id="{192B87E5-58CD-4C7B-B777-4C8C3432D7D1}"/>
              </a:ext>
            </a:extLst>
          </p:cNvPr>
          <p:cNvSpPr>
            <a:spLocks noChangeArrowheads="1"/>
          </p:cNvSpPr>
          <p:nvPr/>
        </p:nvSpPr>
        <p:spPr bwMode="auto">
          <a:xfrm>
            <a:off x="1847850" y="3443288"/>
            <a:ext cx="1008063" cy="144462"/>
          </a:xfrm>
          <a:prstGeom prst="leftArrow">
            <a:avLst>
              <a:gd name="adj1" fmla="val 50000"/>
              <a:gd name="adj2" fmla="val 131065"/>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latin typeface="黑体" panose="02010609060101010101" pitchFamily="49" charset="-122"/>
              <a:ea typeface="黑体" panose="02010609060101010101" pitchFamily="49" charset="-122"/>
            </a:endParaRPr>
          </a:p>
        </p:txBody>
      </p:sp>
      <p:sp>
        <p:nvSpPr>
          <p:cNvPr id="2" name="Text Box 8">
            <a:extLst>
              <a:ext uri="{FF2B5EF4-FFF2-40B4-BE49-F238E27FC236}">
                <a16:creationId xmlns:a16="http://schemas.microsoft.com/office/drawing/2014/main" id="{86C292BA-6C39-42E7-9665-8661764B042C}"/>
              </a:ext>
            </a:extLst>
          </p:cNvPr>
          <p:cNvSpPr txBox="1">
            <a:spLocks noChangeArrowheads="1"/>
          </p:cNvSpPr>
          <p:nvPr/>
        </p:nvSpPr>
        <p:spPr bwMode="auto">
          <a:xfrm>
            <a:off x="1847850" y="4070350"/>
            <a:ext cx="1100138" cy="369888"/>
          </a:xfrm>
          <a:prstGeom prst="rect">
            <a:avLst/>
          </a:prstGeom>
          <a:no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b="1" dirty="0">
                <a:latin typeface="+mj-ea"/>
                <a:ea typeface="+mj-ea"/>
                <a:sym typeface="+mn-ea"/>
              </a:rPr>
              <a:t>自发萌芽</a:t>
            </a:r>
          </a:p>
        </p:txBody>
      </p:sp>
      <p:sp>
        <p:nvSpPr>
          <p:cNvPr id="26630" name="Text Box 9">
            <a:extLst>
              <a:ext uri="{FF2B5EF4-FFF2-40B4-BE49-F238E27FC236}">
                <a16:creationId xmlns:a16="http://schemas.microsoft.com/office/drawing/2014/main" id="{3DD961A3-613C-4539-AADD-A52D180B59FB}"/>
              </a:ext>
            </a:extLst>
          </p:cNvPr>
          <p:cNvSpPr txBox="1">
            <a:spLocks noChangeArrowheads="1"/>
          </p:cNvSpPr>
          <p:nvPr/>
        </p:nvSpPr>
        <p:spPr bwMode="auto">
          <a:xfrm>
            <a:off x="5511800" y="2897188"/>
            <a:ext cx="1223963" cy="369887"/>
          </a:xfrm>
          <a:prstGeom prst="rect">
            <a:avLst/>
          </a:prstGeom>
          <a:no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b="1" dirty="0">
                <a:latin typeface="+mj-ea"/>
                <a:ea typeface="+mj-ea"/>
                <a:sym typeface="+mn-ea"/>
              </a:rPr>
              <a:t>自觉形成</a:t>
            </a:r>
          </a:p>
        </p:txBody>
      </p:sp>
      <p:sp>
        <p:nvSpPr>
          <p:cNvPr id="26631" name="TextBox 10">
            <a:extLst>
              <a:ext uri="{FF2B5EF4-FFF2-40B4-BE49-F238E27FC236}">
                <a16:creationId xmlns:a16="http://schemas.microsoft.com/office/drawing/2014/main" id="{978BEE72-6176-49D3-BC2D-212F1BC62A18}"/>
              </a:ext>
            </a:extLst>
          </p:cNvPr>
          <p:cNvSpPr txBox="1">
            <a:spLocks noChangeArrowheads="1"/>
          </p:cNvSpPr>
          <p:nvPr/>
        </p:nvSpPr>
        <p:spPr bwMode="auto">
          <a:xfrm>
            <a:off x="331788" y="3267075"/>
            <a:ext cx="1381125" cy="666750"/>
          </a:xfrm>
          <a:prstGeom prst="rect">
            <a:avLst/>
          </a:prstGeom>
          <a:solidFill>
            <a:schemeClr val="accent4">
              <a:lumMod val="40000"/>
              <a:lumOff val="60000"/>
            </a:schemeClr>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dirty="0">
                <a:latin typeface="+mj-ea"/>
                <a:ea typeface="+mj-ea"/>
                <a:sym typeface="+mn-ea"/>
              </a:rPr>
              <a:t>生产力</a:t>
            </a:r>
          </a:p>
        </p:txBody>
      </p:sp>
      <p:sp>
        <p:nvSpPr>
          <p:cNvPr id="26632" name="TextBox 11">
            <a:extLst>
              <a:ext uri="{FF2B5EF4-FFF2-40B4-BE49-F238E27FC236}">
                <a16:creationId xmlns:a16="http://schemas.microsoft.com/office/drawing/2014/main" id="{5CDA609E-CB1B-41AB-BF7C-54C4595C899A}"/>
              </a:ext>
            </a:extLst>
          </p:cNvPr>
          <p:cNvSpPr txBox="1">
            <a:spLocks noChangeArrowheads="1"/>
          </p:cNvSpPr>
          <p:nvPr/>
        </p:nvSpPr>
        <p:spPr bwMode="auto">
          <a:xfrm>
            <a:off x="6891338" y="3192463"/>
            <a:ext cx="1685925" cy="576262"/>
          </a:xfrm>
          <a:prstGeom prst="rect">
            <a:avLst/>
          </a:prstGeom>
          <a:solidFill>
            <a:schemeClr val="accent4">
              <a:lumMod val="40000"/>
              <a:lumOff val="60000"/>
            </a:schemeClr>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dirty="0">
                <a:latin typeface="+mj-ea"/>
                <a:ea typeface="+mj-ea"/>
                <a:sym typeface="+mn-ea"/>
              </a:rPr>
              <a:t>上层建筑</a:t>
            </a:r>
          </a:p>
        </p:txBody>
      </p:sp>
      <p:sp>
        <p:nvSpPr>
          <p:cNvPr id="26633" name="TextBox 12">
            <a:extLst>
              <a:ext uri="{FF2B5EF4-FFF2-40B4-BE49-F238E27FC236}">
                <a16:creationId xmlns:a16="http://schemas.microsoft.com/office/drawing/2014/main" id="{29AA06F9-554F-498B-AF25-01A5FF63179A}"/>
              </a:ext>
            </a:extLst>
          </p:cNvPr>
          <p:cNvSpPr txBox="1">
            <a:spLocks noChangeArrowheads="1"/>
          </p:cNvSpPr>
          <p:nvPr/>
        </p:nvSpPr>
        <p:spPr bwMode="auto">
          <a:xfrm>
            <a:off x="2992438" y="3103563"/>
            <a:ext cx="2384425" cy="966787"/>
          </a:xfrm>
          <a:prstGeom prst="rect">
            <a:avLst/>
          </a:prstGeom>
          <a:solidFill>
            <a:schemeClr val="accent4">
              <a:lumMod val="40000"/>
              <a:lumOff val="60000"/>
            </a:schemeClr>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dirty="0">
                <a:latin typeface="+mj-ea"/>
                <a:ea typeface="+mj-ea"/>
                <a:sym typeface="+mn-ea"/>
              </a:rPr>
              <a:t>（经济基础）</a:t>
            </a:r>
            <a:endParaRPr lang="en-US" altLang="zh-CN" sz="2400" dirty="0">
              <a:latin typeface="+mj-ea"/>
              <a:ea typeface="+mj-ea"/>
              <a:sym typeface="+mn-ea"/>
            </a:endParaRPr>
          </a:p>
          <a:p>
            <a:pPr algn="ctr">
              <a:defRPr/>
            </a:pPr>
            <a:r>
              <a:rPr lang="zh-CN" altLang="en-US" sz="2400" dirty="0">
                <a:latin typeface="+mj-ea"/>
                <a:ea typeface="+mj-ea"/>
                <a:sym typeface="+mn-ea"/>
              </a:rPr>
              <a:t>生产关系</a:t>
            </a:r>
          </a:p>
        </p:txBody>
      </p:sp>
      <p:sp>
        <p:nvSpPr>
          <p:cNvPr id="27659" name="右箭头 15">
            <a:extLst>
              <a:ext uri="{FF2B5EF4-FFF2-40B4-BE49-F238E27FC236}">
                <a16:creationId xmlns:a16="http://schemas.microsoft.com/office/drawing/2014/main" id="{EEEADC45-4A3E-4B71-856F-0EEAD80AF4EA}"/>
              </a:ext>
            </a:extLst>
          </p:cNvPr>
          <p:cNvSpPr>
            <a:spLocks noChangeArrowheads="1"/>
          </p:cNvSpPr>
          <p:nvPr/>
        </p:nvSpPr>
        <p:spPr bwMode="auto">
          <a:xfrm>
            <a:off x="1847850" y="3659188"/>
            <a:ext cx="1008063" cy="144462"/>
          </a:xfrm>
          <a:prstGeom prst="rightArrow">
            <a:avLst>
              <a:gd name="adj1" fmla="val 50000"/>
              <a:gd name="adj2" fmla="val 49686"/>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latin typeface="黑体" panose="02010609060101010101" pitchFamily="49" charset="-122"/>
              <a:ea typeface="黑体" panose="02010609060101010101" pitchFamily="49" charset="-122"/>
            </a:endParaRPr>
          </a:p>
        </p:txBody>
      </p:sp>
      <p:sp>
        <p:nvSpPr>
          <p:cNvPr id="27660" name="右箭头 16">
            <a:extLst>
              <a:ext uri="{FF2B5EF4-FFF2-40B4-BE49-F238E27FC236}">
                <a16:creationId xmlns:a16="http://schemas.microsoft.com/office/drawing/2014/main" id="{EF364351-E963-4593-BCEE-3735B8927284}"/>
              </a:ext>
            </a:extLst>
          </p:cNvPr>
          <p:cNvSpPr>
            <a:spLocks noChangeArrowheads="1"/>
          </p:cNvSpPr>
          <p:nvPr/>
        </p:nvSpPr>
        <p:spPr bwMode="auto">
          <a:xfrm>
            <a:off x="5570538" y="3582988"/>
            <a:ext cx="936625" cy="144462"/>
          </a:xfrm>
          <a:prstGeom prst="rightArrow">
            <a:avLst>
              <a:gd name="adj1" fmla="val 50000"/>
              <a:gd name="adj2" fmla="val 49707"/>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0CAAAC55-E8A3-42B9-8DC6-6A44195C900C}"/>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一、资本主义经济制度的产生</a:t>
            </a:r>
          </a:p>
        </p:txBody>
      </p:sp>
      <p:sp>
        <p:nvSpPr>
          <p:cNvPr id="27662" name="文本框 1">
            <a:extLst>
              <a:ext uri="{FF2B5EF4-FFF2-40B4-BE49-F238E27FC236}">
                <a16:creationId xmlns:a16="http://schemas.microsoft.com/office/drawing/2014/main" id="{903D9280-4ECC-45BF-A92C-99DFB6C14E0C}"/>
              </a:ext>
            </a:extLst>
          </p:cNvPr>
          <p:cNvSpPr txBox="1">
            <a:spLocks noChangeArrowheads="1"/>
          </p:cNvSpPr>
          <p:nvPr/>
        </p:nvSpPr>
        <p:spPr bwMode="auto">
          <a:xfrm>
            <a:off x="638175" y="2117725"/>
            <a:ext cx="793908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dirty="0"/>
              <a:t>资本主义生产关系的形成是</a:t>
            </a:r>
            <a:r>
              <a:rPr lang="zh-CN" altLang="en-US" sz="2400" dirty="0">
                <a:solidFill>
                  <a:srgbClr val="FF0000"/>
                </a:solidFill>
              </a:rPr>
              <a:t>社会基本矛盾运动</a:t>
            </a:r>
            <a:r>
              <a:rPr lang="zh-CN" altLang="en-US" sz="2400" dirty="0"/>
              <a:t>的结果。</a:t>
            </a: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D9F7E51-AFE7-4635-A8AB-514F36D3C662}"/>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一、资本主义经济制度的产生</a:t>
            </a:r>
          </a:p>
        </p:txBody>
      </p:sp>
      <p:sp>
        <p:nvSpPr>
          <p:cNvPr id="13" name="圆角矩形 15">
            <a:extLst>
              <a:ext uri="{FF2B5EF4-FFF2-40B4-BE49-F238E27FC236}">
                <a16:creationId xmlns:a16="http://schemas.microsoft.com/office/drawing/2014/main" id="{798E3392-9F7A-4967-BB3C-6F860FDEAFE9}"/>
              </a:ext>
            </a:extLst>
          </p:cNvPr>
          <p:cNvSpPr/>
          <p:nvPr/>
        </p:nvSpPr>
        <p:spPr bwMode="auto">
          <a:xfrm>
            <a:off x="323850" y="1092200"/>
            <a:ext cx="431165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资本主义生产关系的自发萌芽</a:t>
            </a:r>
          </a:p>
        </p:txBody>
      </p:sp>
      <p:sp>
        <p:nvSpPr>
          <p:cNvPr id="28677" name="文本框 1">
            <a:extLst>
              <a:ext uri="{FF2B5EF4-FFF2-40B4-BE49-F238E27FC236}">
                <a16:creationId xmlns:a16="http://schemas.microsoft.com/office/drawing/2014/main" id="{E50474D8-1BDE-4101-B6CA-F3899D746F27}"/>
              </a:ext>
            </a:extLst>
          </p:cNvPr>
          <p:cNvSpPr txBox="1">
            <a:spLocks noChangeArrowheads="1"/>
          </p:cNvSpPr>
          <p:nvPr/>
        </p:nvSpPr>
        <p:spPr bwMode="auto">
          <a:xfrm>
            <a:off x="1044575" y="1824038"/>
            <a:ext cx="7054850"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资本主义</a:t>
            </a:r>
            <a:r>
              <a:rPr lang="zh-CN" altLang="en-US" sz="2400" b="1" dirty="0">
                <a:solidFill>
                  <a:srgbClr val="FF0000"/>
                </a:solidFill>
              </a:rPr>
              <a:t>萌芽</a:t>
            </a:r>
            <a:r>
              <a:rPr lang="zh-CN" altLang="en-US" sz="2400" dirty="0"/>
              <a:t>于</a:t>
            </a:r>
            <a:r>
              <a:rPr lang="en-US" altLang="zh-CN" sz="2400" dirty="0"/>
              <a:t>14</a:t>
            </a:r>
            <a:r>
              <a:rPr lang="zh-CN" altLang="en-US" sz="2400" dirty="0"/>
              <a:t>世纪末</a:t>
            </a:r>
            <a:r>
              <a:rPr lang="en-US" altLang="zh-CN" sz="2400" dirty="0"/>
              <a:t>15</a:t>
            </a:r>
            <a:r>
              <a:rPr lang="zh-CN" altLang="en-US" sz="2400" dirty="0"/>
              <a:t>世纪初在地中海沿岸的一些城市出现，其途径有两个：</a:t>
            </a:r>
            <a:r>
              <a:rPr lang="zh-CN" altLang="en-US" sz="2400" b="1" dirty="0">
                <a:solidFill>
                  <a:srgbClr val="014D23"/>
                </a:solidFill>
              </a:rPr>
              <a:t>一是</a:t>
            </a:r>
            <a:r>
              <a:rPr lang="zh-CN" altLang="en-US" sz="2400" dirty="0"/>
              <a:t>从小商品经济分化出来；</a:t>
            </a:r>
            <a:r>
              <a:rPr lang="zh-CN" altLang="en-US" sz="2400" b="1" dirty="0">
                <a:solidFill>
                  <a:srgbClr val="014D23"/>
                </a:solidFill>
              </a:rPr>
              <a:t>二是</a:t>
            </a:r>
            <a:r>
              <a:rPr lang="zh-CN" altLang="en-US" sz="2400" dirty="0"/>
              <a:t>从商人和高利贷者转化而成。</a:t>
            </a:r>
          </a:p>
        </p:txBody>
      </p:sp>
      <p:grpSp>
        <p:nvGrpSpPr>
          <p:cNvPr id="33" name="组合 2">
            <a:extLst>
              <a:ext uri="{FF2B5EF4-FFF2-40B4-BE49-F238E27FC236}">
                <a16:creationId xmlns:a16="http://schemas.microsoft.com/office/drawing/2014/main" id="{546AF87B-C71A-4CA3-9957-F0E1AF54523F}"/>
              </a:ext>
            </a:extLst>
          </p:cNvPr>
          <p:cNvGrpSpPr>
            <a:grpSpLocks/>
          </p:cNvGrpSpPr>
          <p:nvPr/>
        </p:nvGrpSpPr>
        <p:grpSpPr bwMode="auto">
          <a:xfrm>
            <a:off x="1824038" y="3308350"/>
            <a:ext cx="5495925" cy="3167063"/>
            <a:chOff x="1900518" y="3285136"/>
            <a:chExt cx="5495365" cy="3166927"/>
          </a:xfrm>
        </p:grpSpPr>
        <p:sp>
          <p:nvSpPr>
            <p:cNvPr id="35" name="任意多边形 3">
              <a:extLst>
                <a:ext uri="{FF2B5EF4-FFF2-40B4-BE49-F238E27FC236}">
                  <a16:creationId xmlns:a16="http://schemas.microsoft.com/office/drawing/2014/main" id="{1F2CA764-E8D8-4A96-80BE-A5BC77C67613}"/>
                </a:ext>
              </a:extLst>
            </p:cNvPr>
            <p:cNvSpPr/>
            <p:nvPr/>
          </p:nvSpPr>
          <p:spPr>
            <a:xfrm>
              <a:off x="1903693" y="3285136"/>
              <a:ext cx="2739746" cy="1208036"/>
            </a:xfrm>
            <a:custGeom>
              <a:avLst/>
              <a:gdLst>
                <a:gd name="connsiteX0" fmla="*/ 0 w 1034437"/>
                <a:gd name="connsiteY0" fmla="*/ 517219 h 1034437"/>
                <a:gd name="connsiteX1" fmla="*/ 517219 w 1034437"/>
                <a:gd name="connsiteY1" fmla="*/ 0 h 1034437"/>
                <a:gd name="connsiteX2" fmla="*/ 1034438 w 1034437"/>
                <a:gd name="connsiteY2" fmla="*/ 517219 h 1034437"/>
                <a:gd name="connsiteX3" fmla="*/ 517219 w 1034437"/>
                <a:gd name="connsiteY3" fmla="*/ 1034438 h 1034437"/>
                <a:gd name="connsiteX4" fmla="*/ 0 w 1034437"/>
                <a:gd name="connsiteY4" fmla="*/ 517219 h 103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437" h="1034437">
                  <a:moveTo>
                    <a:pt x="0" y="517219"/>
                  </a:moveTo>
                  <a:cubicBezTo>
                    <a:pt x="0" y="231567"/>
                    <a:pt x="231567" y="0"/>
                    <a:pt x="517219" y="0"/>
                  </a:cubicBezTo>
                  <a:cubicBezTo>
                    <a:pt x="802871" y="0"/>
                    <a:pt x="1034438" y="231567"/>
                    <a:pt x="1034438" y="517219"/>
                  </a:cubicBezTo>
                  <a:cubicBezTo>
                    <a:pt x="1034438" y="802871"/>
                    <a:pt x="802871" y="1034438"/>
                    <a:pt x="517219" y="1034438"/>
                  </a:cubicBezTo>
                  <a:cubicBezTo>
                    <a:pt x="231567" y="1034438"/>
                    <a:pt x="0" y="802871"/>
                    <a:pt x="0" y="517219"/>
                  </a:cubicBezTo>
                  <a:close/>
                </a:path>
              </a:pathLst>
            </a:custGeom>
            <a:solidFill>
              <a:schemeClr val="accent4">
                <a:lumMod val="40000"/>
                <a:lumOff val="60000"/>
                <a:alpha val="68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4350" tIns="174350" rIns="174350" bIns="174350" anchor="ctr"/>
            <a:lstStyle/>
            <a:p>
              <a:pPr lvl="0" algn="ctr" defTabSz="800100">
                <a:spcAft>
                  <a:spcPts val="0"/>
                </a:spcAft>
                <a:defRPr/>
              </a:pPr>
              <a:r>
                <a:rPr lang="zh-CN" altLang="en-US" sz="2400">
                  <a:solidFill>
                    <a:prstClr val="black"/>
                  </a:solidFill>
                  <a:latin typeface="微软雅黑"/>
                  <a:sym typeface="+mn-ea"/>
                </a:rPr>
                <a:t>从小商品经济</a:t>
              </a:r>
              <a:endParaRPr lang="en-US" altLang="zh-CN" sz="2400">
                <a:solidFill>
                  <a:prstClr val="black"/>
                </a:solidFill>
                <a:latin typeface="微软雅黑"/>
                <a:sym typeface="+mn-ea"/>
              </a:endParaRPr>
            </a:p>
            <a:p>
              <a:pPr lvl="0" algn="ctr" defTabSz="800100">
                <a:spcAft>
                  <a:spcPts val="0"/>
                </a:spcAft>
                <a:defRPr/>
              </a:pPr>
              <a:r>
                <a:rPr lang="zh-CN" altLang="en-US" sz="2400">
                  <a:solidFill>
                    <a:prstClr val="black"/>
                  </a:solidFill>
                  <a:latin typeface="微软雅黑"/>
                  <a:sym typeface="+mn-ea"/>
                </a:rPr>
                <a:t>分化出来</a:t>
              </a:r>
              <a:endParaRPr lang="zh-CN" altLang="en-US" sz="2400" dirty="0">
                <a:solidFill>
                  <a:prstClr val="black"/>
                </a:solidFill>
                <a:latin typeface="微软雅黑"/>
                <a:sym typeface="+mn-ea"/>
              </a:endParaRPr>
            </a:p>
          </p:txBody>
        </p:sp>
        <p:sp>
          <p:nvSpPr>
            <p:cNvPr id="37" name="任意多边形 4">
              <a:extLst>
                <a:ext uri="{FF2B5EF4-FFF2-40B4-BE49-F238E27FC236}">
                  <a16:creationId xmlns:a16="http://schemas.microsoft.com/office/drawing/2014/main" id="{12A8AC20-B675-4E74-9B06-4AB222A92DF2}"/>
                </a:ext>
              </a:extLst>
            </p:cNvPr>
            <p:cNvSpPr/>
            <p:nvPr/>
          </p:nvSpPr>
          <p:spPr>
            <a:xfrm>
              <a:off x="2970384" y="4545557"/>
              <a:ext cx="600014" cy="600049"/>
            </a:xfrm>
            <a:custGeom>
              <a:avLst/>
              <a:gdLst>
                <a:gd name="connsiteX0" fmla="*/ 79526 w 599973"/>
                <a:gd name="connsiteY0" fmla="*/ 229430 h 599973"/>
                <a:gd name="connsiteX1" fmla="*/ 229430 w 599973"/>
                <a:gd name="connsiteY1" fmla="*/ 229430 h 599973"/>
                <a:gd name="connsiteX2" fmla="*/ 229430 w 599973"/>
                <a:gd name="connsiteY2" fmla="*/ 79526 h 599973"/>
                <a:gd name="connsiteX3" fmla="*/ 370543 w 599973"/>
                <a:gd name="connsiteY3" fmla="*/ 79526 h 599973"/>
                <a:gd name="connsiteX4" fmla="*/ 370543 w 599973"/>
                <a:gd name="connsiteY4" fmla="*/ 229430 h 599973"/>
                <a:gd name="connsiteX5" fmla="*/ 520447 w 599973"/>
                <a:gd name="connsiteY5" fmla="*/ 229430 h 599973"/>
                <a:gd name="connsiteX6" fmla="*/ 520447 w 599973"/>
                <a:gd name="connsiteY6" fmla="*/ 370543 h 599973"/>
                <a:gd name="connsiteX7" fmla="*/ 370543 w 599973"/>
                <a:gd name="connsiteY7" fmla="*/ 370543 h 599973"/>
                <a:gd name="connsiteX8" fmla="*/ 370543 w 599973"/>
                <a:gd name="connsiteY8" fmla="*/ 520447 h 599973"/>
                <a:gd name="connsiteX9" fmla="*/ 229430 w 599973"/>
                <a:gd name="connsiteY9" fmla="*/ 520447 h 599973"/>
                <a:gd name="connsiteX10" fmla="*/ 229430 w 599973"/>
                <a:gd name="connsiteY10" fmla="*/ 370543 h 599973"/>
                <a:gd name="connsiteX11" fmla="*/ 79526 w 599973"/>
                <a:gd name="connsiteY11" fmla="*/ 370543 h 599973"/>
                <a:gd name="connsiteX12" fmla="*/ 79526 w 599973"/>
                <a:gd name="connsiteY12" fmla="*/ 229430 h 59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9973" h="599973">
                  <a:moveTo>
                    <a:pt x="79526" y="229430"/>
                  </a:moveTo>
                  <a:lnTo>
                    <a:pt x="229430" y="229430"/>
                  </a:lnTo>
                  <a:lnTo>
                    <a:pt x="229430" y="79526"/>
                  </a:lnTo>
                  <a:lnTo>
                    <a:pt x="370543" y="79526"/>
                  </a:lnTo>
                  <a:lnTo>
                    <a:pt x="370543" y="229430"/>
                  </a:lnTo>
                  <a:lnTo>
                    <a:pt x="520447" y="229430"/>
                  </a:lnTo>
                  <a:lnTo>
                    <a:pt x="520447" y="370543"/>
                  </a:lnTo>
                  <a:lnTo>
                    <a:pt x="370543" y="370543"/>
                  </a:lnTo>
                  <a:lnTo>
                    <a:pt x="370543" y="520447"/>
                  </a:lnTo>
                  <a:lnTo>
                    <a:pt x="229430" y="520447"/>
                  </a:lnTo>
                  <a:lnTo>
                    <a:pt x="229430" y="370543"/>
                  </a:lnTo>
                  <a:lnTo>
                    <a:pt x="79526" y="370543"/>
                  </a:lnTo>
                  <a:lnTo>
                    <a:pt x="79526" y="22943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79526" tIns="229430" rIns="79526" bIns="229430" spcCol="1270" anchor="ctr"/>
            <a:lstStyle/>
            <a:p>
              <a:pPr algn="ctr" defTabSz="444500">
                <a:lnSpc>
                  <a:spcPct val="90000"/>
                </a:lnSpc>
                <a:spcAft>
                  <a:spcPct val="35000"/>
                </a:spcAft>
                <a:defRPr/>
              </a:pPr>
              <a:endParaRPr lang="zh-CN" altLang="en-US" sz="1000"/>
            </a:p>
          </p:txBody>
        </p:sp>
        <p:sp>
          <p:nvSpPr>
            <p:cNvPr id="39" name="任意多边形 6">
              <a:extLst>
                <a:ext uri="{FF2B5EF4-FFF2-40B4-BE49-F238E27FC236}">
                  <a16:creationId xmlns:a16="http://schemas.microsoft.com/office/drawing/2014/main" id="{543BE8A1-5CFD-4502-951B-C5BC182E57AC}"/>
                </a:ext>
              </a:extLst>
            </p:cNvPr>
            <p:cNvSpPr/>
            <p:nvPr/>
          </p:nvSpPr>
          <p:spPr>
            <a:xfrm>
              <a:off x="4505340" y="4653502"/>
              <a:ext cx="687318" cy="385746"/>
            </a:xfrm>
            <a:custGeom>
              <a:avLst/>
              <a:gdLst>
                <a:gd name="connsiteX0" fmla="*/ 0 w 328951"/>
                <a:gd name="connsiteY0" fmla="*/ 76962 h 384810"/>
                <a:gd name="connsiteX1" fmla="*/ 164476 w 328951"/>
                <a:gd name="connsiteY1" fmla="*/ 76962 h 384810"/>
                <a:gd name="connsiteX2" fmla="*/ 164476 w 328951"/>
                <a:gd name="connsiteY2" fmla="*/ 0 h 384810"/>
                <a:gd name="connsiteX3" fmla="*/ 328951 w 328951"/>
                <a:gd name="connsiteY3" fmla="*/ 192405 h 384810"/>
                <a:gd name="connsiteX4" fmla="*/ 164476 w 328951"/>
                <a:gd name="connsiteY4" fmla="*/ 384810 h 384810"/>
                <a:gd name="connsiteX5" fmla="*/ 164476 w 328951"/>
                <a:gd name="connsiteY5" fmla="*/ 307848 h 384810"/>
                <a:gd name="connsiteX6" fmla="*/ 0 w 328951"/>
                <a:gd name="connsiteY6" fmla="*/ 307848 h 384810"/>
                <a:gd name="connsiteX7" fmla="*/ 0 w 328951"/>
                <a:gd name="connsiteY7" fmla="*/ 76962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51" h="384810">
                  <a:moveTo>
                    <a:pt x="0" y="76962"/>
                  </a:moveTo>
                  <a:lnTo>
                    <a:pt x="164476" y="76962"/>
                  </a:lnTo>
                  <a:lnTo>
                    <a:pt x="164476" y="0"/>
                  </a:lnTo>
                  <a:lnTo>
                    <a:pt x="328951" y="192405"/>
                  </a:lnTo>
                  <a:lnTo>
                    <a:pt x="164476" y="384810"/>
                  </a:lnTo>
                  <a:lnTo>
                    <a:pt x="164476" y="307848"/>
                  </a:lnTo>
                  <a:lnTo>
                    <a:pt x="0" y="307848"/>
                  </a:lnTo>
                  <a:lnTo>
                    <a:pt x="0" y="76962"/>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76962" rIns="98685" bIns="76962" spcCol="1270" anchor="ctr"/>
            <a:lstStyle/>
            <a:p>
              <a:pPr algn="ctr" defTabSz="711200">
                <a:lnSpc>
                  <a:spcPct val="90000"/>
                </a:lnSpc>
                <a:spcAft>
                  <a:spcPct val="35000"/>
                </a:spcAft>
                <a:defRPr/>
              </a:pPr>
              <a:endParaRPr lang="zh-CN" altLang="en-US" sz="1600"/>
            </a:p>
          </p:txBody>
        </p:sp>
        <p:sp>
          <p:nvSpPr>
            <p:cNvPr id="41" name="任意多边形 7">
              <a:extLst>
                <a:ext uri="{FF2B5EF4-FFF2-40B4-BE49-F238E27FC236}">
                  <a16:creationId xmlns:a16="http://schemas.microsoft.com/office/drawing/2014/main" id="{4EC6C509-B751-4E80-BEB6-B17AC59760B8}"/>
                </a:ext>
              </a:extLst>
            </p:cNvPr>
            <p:cNvSpPr/>
            <p:nvPr/>
          </p:nvSpPr>
          <p:spPr>
            <a:xfrm>
              <a:off x="5578380" y="3796289"/>
              <a:ext cx="1817503" cy="1817610"/>
            </a:xfrm>
            <a:custGeom>
              <a:avLst/>
              <a:gdLst>
                <a:gd name="connsiteX0" fmla="*/ 0 w 1589496"/>
                <a:gd name="connsiteY0" fmla="*/ 794748 h 1589496"/>
                <a:gd name="connsiteX1" fmla="*/ 794748 w 1589496"/>
                <a:gd name="connsiteY1" fmla="*/ 0 h 1589496"/>
                <a:gd name="connsiteX2" fmla="*/ 1589496 w 1589496"/>
                <a:gd name="connsiteY2" fmla="*/ 794748 h 1589496"/>
                <a:gd name="connsiteX3" fmla="*/ 794748 w 1589496"/>
                <a:gd name="connsiteY3" fmla="*/ 1589496 h 1589496"/>
                <a:gd name="connsiteX4" fmla="*/ 0 w 1589496"/>
                <a:gd name="connsiteY4" fmla="*/ 794748 h 1589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96" h="1589496">
                  <a:moveTo>
                    <a:pt x="0" y="794748"/>
                  </a:moveTo>
                  <a:cubicBezTo>
                    <a:pt x="0" y="355821"/>
                    <a:pt x="355821" y="0"/>
                    <a:pt x="794748" y="0"/>
                  </a:cubicBezTo>
                  <a:cubicBezTo>
                    <a:pt x="1233675" y="0"/>
                    <a:pt x="1589496" y="355821"/>
                    <a:pt x="1589496" y="794748"/>
                  </a:cubicBezTo>
                  <a:cubicBezTo>
                    <a:pt x="1589496" y="1233675"/>
                    <a:pt x="1233675" y="1589496"/>
                    <a:pt x="794748" y="1589496"/>
                  </a:cubicBezTo>
                  <a:cubicBezTo>
                    <a:pt x="355821" y="1589496"/>
                    <a:pt x="0" y="1233675"/>
                    <a:pt x="0" y="794748"/>
                  </a:cubicBezTo>
                  <a:close/>
                </a:path>
              </a:pathLst>
            </a:custGeom>
            <a:solidFill>
              <a:schemeClr val="accent4">
                <a:lumMod val="40000"/>
                <a:lumOff val="60000"/>
                <a:alpha val="68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55636" tIns="255636" rIns="255636" bIns="255636" anchor="ctr"/>
            <a:lstStyle/>
            <a:p>
              <a:pPr lvl="0" algn="ctr" defTabSz="800100">
                <a:spcAft>
                  <a:spcPct val="35000"/>
                </a:spcAft>
                <a:defRPr/>
              </a:pPr>
              <a:r>
                <a:rPr lang="zh-CN" altLang="en-US" sz="2400">
                  <a:solidFill>
                    <a:prstClr val="black"/>
                  </a:solidFill>
                  <a:latin typeface="微软雅黑"/>
                  <a:sym typeface="+mn-ea"/>
                </a:rPr>
                <a:t>资本主义生产关系</a:t>
              </a:r>
              <a:endParaRPr lang="zh-CN" altLang="en-US" sz="2400" dirty="0">
                <a:solidFill>
                  <a:prstClr val="black"/>
                </a:solidFill>
                <a:latin typeface="微软雅黑"/>
                <a:sym typeface="+mn-ea"/>
              </a:endParaRPr>
            </a:p>
          </p:txBody>
        </p:sp>
        <p:sp>
          <p:nvSpPr>
            <p:cNvPr id="43" name="任意多边形 5">
              <a:extLst>
                <a:ext uri="{FF2B5EF4-FFF2-40B4-BE49-F238E27FC236}">
                  <a16:creationId xmlns:a16="http://schemas.microsoft.com/office/drawing/2014/main" id="{7365B3D3-FED4-4B5D-82D6-D36C1DD24F13}"/>
                </a:ext>
              </a:extLst>
            </p:cNvPr>
            <p:cNvSpPr/>
            <p:nvPr/>
          </p:nvSpPr>
          <p:spPr>
            <a:xfrm>
              <a:off x="1900518" y="5242440"/>
              <a:ext cx="2739746" cy="1209623"/>
            </a:xfrm>
            <a:custGeom>
              <a:avLst/>
              <a:gdLst>
                <a:gd name="connsiteX0" fmla="*/ 0 w 1034437"/>
                <a:gd name="connsiteY0" fmla="*/ 517219 h 1034437"/>
                <a:gd name="connsiteX1" fmla="*/ 517219 w 1034437"/>
                <a:gd name="connsiteY1" fmla="*/ 0 h 1034437"/>
                <a:gd name="connsiteX2" fmla="*/ 1034438 w 1034437"/>
                <a:gd name="connsiteY2" fmla="*/ 517219 h 1034437"/>
                <a:gd name="connsiteX3" fmla="*/ 517219 w 1034437"/>
                <a:gd name="connsiteY3" fmla="*/ 1034438 h 1034437"/>
                <a:gd name="connsiteX4" fmla="*/ 0 w 1034437"/>
                <a:gd name="connsiteY4" fmla="*/ 517219 h 103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437" h="1034437">
                  <a:moveTo>
                    <a:pt x="0" y="517219"/>
                  </a:moveTo>
                  <a:cubicBezTo>
                    <a:pt x="0" y="231567"/>
                    <a:pt x="231567" y="0"/>
                    <a:pt x="517219" y="0"/>
                  </a:cubicBezTo>
                  <a:cubicBezTo>
                    <a:pt x="802871" y="0"/>
                    <a:pt x="1034438" y="231567"/>
                    <a:pt x="1034438" y="517219"/>
                  </a:cubicBezTo>
                  <a:cubicBezTo>
                    <a:pt x="1034438" y="802871"/>
                    <a:pt x="802871" y="1034438"/>
                    <a:pt x="517219" y="1034438"/>
                  </a:cubicBezTo>
                  <a:cubicBezTo>
                    <a:pt x="231567" y="1034438"/>
                    <a:pt x="0" y="802871"/>
                    <a:pt x="0" y="517219"/>
                  </a:cubicBezTo>
                  <a:close/>
                </a:path>
              </a:pathLst>
            </a:custGeom>
            <a:solidFill>
              <a:schemeClr val="accent4">
                <a:lumMod val="40000"/>
                <a:lumOff val="60000"/>
                <a:alpha val="68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74350" tIns="174350" rIns="174350" bIns="174350" anchor="ctr"/>
            <a:lstStyle/>
            <a:p>
              <a:pPr lvl="0" algn="ctr" defTabSz="800100">
                <a:spcAft>
                  <a:spcPts val="0"/>
                </a:spcAft>
                <a:defRPr/>
              </a:pPr>
              <a:r>
                <a:rPr lang="zh-CN" altLang="en-US" sz="2400">
                  <a:solidFill>
                    <a:prstClr val="black"/>
                  </a:solidFill>
                  <a:latin typeface="微软雅黑"/>
                  <a:sym typeface="+mn-ea"/>
                </a:rPr>
                <a:t>从商人和高利贷</a:t>
              </a:r>
              <a:endParaRPr lang="en-US" altLang="zh-CN" sz="2400">
                <a:solidFill>
                  <a:prstClr val="black"/>
                </a:solidFill>
                <a:latin typeface="微软雅黑"/>
                <a:sym typeface="+mn-ea"/>
              </a:endParaRPr>
            </a:p>
            <a:p>
              <a:pPr lvl="0" algn="ctr" defTabSz="800100">
                <a:spcAft>
                  <a:spcPts val="0"/>
                </a:spcAft>
                <a:defRPr/>
              </a:pPr>
              <a:r>
                <a:rPr lang="zh-CN" altLang="en-US" sz="2400">
                  <a:solidFill>
                    <a:prstClr val="black"/>
                  </a:solidFill>
                  <a:latin typeface="微软雅黑"/>
                  <a:sym typeface="+mn-ea"/>
                </a:rPr>
                <a:t>者转化而成</a:t>
              </a:r>
              <a:endParaRPr lang="zh-CN" altLang="en-US" sz="2400" dirty="0">
                <a:solidFill>
                  <a:prstClr val="black"/>
                </a:solidFill>
                <a:latin typeface="微软雅黑"/>
                <a:sym typeface="+mn-ea"/>
              </a:endParaRPr>
            </a:p>
          </p:txBody>
        </p:sp>
      </p:gr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图片 3">
            <a:extLst>
              <a:ext uri="{FF2B5EF4-FFF2-40B4-BE49-F238E27FC236}">
                <a16:creationId xmlns:a16="http://schemas.microsoft.com/office/drawing/2014/main" id="{5F2FE1E4-362D-4F37-AA8E-2200A1D91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89363"/>
            <a:ext cx="91440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hlinkClick r:id="rId4" action="ppaction://hlinksldjump"/>
            <a:extLst>
              <a:ext uri="{FF2B5EF4-FFF2-40B4-BE49-F238E27FC236}">
                <a16:creationId xmlns:a16="http://schemas.microsoft.com/office/drawing/2014/main" id="{04EF37F1-0A00-43EB-9AA6-801B92924FF1}"/>
              </a:ext>
            </a:extLst>
          </p:cNvPr>
          <p:cNvSpPr txBox="1"/>
          <p:nvPr/>
        </p:nvSpPr>
        <p:spPr>
          <a:xfrm>
            <a:off x="5113523" y="1674831"/>
            <a:ext cx="3138744" cy="461665"/>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商品经济和价值规律</a:t>
            </a:r>
          </a:p>
        </p:txBody>
      </p:sp>
      <p:sp>
        <p:nvSpPr>
          <p:cNvPr id="16" name="文本框 15">
            <a:hlinkClick r:id="rId5" action="ppaction://hlinksldjump"/>
            <a:extLst>
              <a:ext uri="{FF2B5EF4-FFF2-40B4-BE49-F238E27FC236}">
                <a16:creationId xmlns:a16="http://schemas.microsoft.com/office/drawing/2014/main" id="{9AC26890-6902-43D8-8919-59136ADAE42D}"/>
              </a:ext>
            </a:extLst>
          </p:cNvPr>
          <p:cNvSpPr txBox="1"/>
          <p:nvPr/>
        </p:nvSpPr>
        <p:spPr>
          <a:xfrm>
            <a:off x="5113523" y="3349940"/>
            <a:ext cx="3223654" cy="830997"/>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资本主义经济制度的本质</a:t>
            </a:r>
          </a:p>
        </p:txBody>
      </p:sp>
      <p:sp>
        <p:nvSpPr>
          <p:cNvPr id="19" name="文本框 18">
            <a:extLst>
              <a:ext uri="{FF2B5EF4-FFF2-40B4-BE49-F238E27FC236}">
                <a16:creationId xmlns:a16="http://schemas.microsoft.com/office/drawing/2014/main" id="{77E9F850-4D31-4C46-A0F0-3B8A4B9D566C}"/>
              </a:ext>
            </a:extLst>
          </p:cNvPr>
          <p:cNvSpPr txBox="1"/>
          <p:nvPr/>
        </p:nvSpPr>
        <p:spPr>
          <a:xfrm>
            <a:off x="1554769" y="2867121"/>
            <a:ext cx="2475709" cy="830997"/>
          </a:xfrm>
          <a:prstGeom prst="rect">
            <a:avLst/>
          </a:prstGeom>
          <a:noFill/>
        </p:spPr>
        <p:txBody>
          <a:bodyPr wrap="square">
            <a:spAutoFit/>
            <a:scene3d>
              <a:camera prst="orthographicFront"/>
              <a:lightRig rig="threePt" dir="t"/>
            </a:scene3d>
            <a:sp3d contourW="12700"/>
          </a:bodyPr>
          <a:lstStyle/>
          <a:p>
            <a:pPr eaLnBrk="1" fontAlgn="auto" hangingPunct="1">
              <a:spcBef>
                <a:spcPts val="0"/>
              </a:spcBef>
              <a:spcAft>
                <a:spcPts val="0"/>
              </a:spcAft>
              <a:defRPr/>
            </a:pPr>
            <a:r>
              <a:rPr lang="zh-CN" altLang="en-US" sz="2400" b="1" dirty="0">
                <a:solidFill>
                  <a:schemeClr val="tx1">
                    <a:lumMod val="75000"/>
                    <a:lumOff val="25000"/>
                  </a:schemeClr>
                </a:solidFill>
                <a:latin typeface="+mn-ea"/>
                <a:ea typeface="+mn-ea"/>
                <a:cs typeface="经典综艺体简" pitchFamily="49" charset="-122"/>
                <a:sym typeface="+mn-ea"/>
              </a:rPr>
              <a:t>第四章 资本主义的本质及规律</a:t>
            </a:r>
          </a:p>
        </p:txBody>
      </p:sp>
      <p:sp>
        <p:nvSpPr>
          <p:cNvPr id="20" name="文本框 19">
            <a:hlinkClick r:id="rId4" action="ppaction://hlinksldjump"/>
            <a:extLst>
              <a:ext uri="{FF2B5EF4-FFF2-40B4-BE49-F238E27FC236}">
                <a16:creationId xmlns:a16="http://schemas.microsoft.com/office/drawing/2014/main" id="{F1D45AA7-2F32-4430-8C0A-A45B5A806A7F}"/>
              </a:ext>
            </a:extLst>
          </p:cNvPr>
          <p:cNvSpPr txBox="1"/>
          <p:nvPr/>
        </p:nvSpPr>
        <p:spPr>
          <a:xfrm>
            <a:off x="3974416" y="1674831"/>
            <a:ext cx="1694547" cy="46166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2400" b="1" dirty="0">
                <a:solidFill>
                  <a:srgbClr val="014D23"/>
                </a:solidFill>
                <a:latin typeface="+mn-ea"/>
                <a:ea typeface="+mn-ea"/>
                <a:sym typeface="+mn-ea"/>
              </a:rPr>
              <a:t>第一节</a:t>
            </a:r>
          </a:p>
        </p:txBody>
      </p:sp>
      <p:sp>
        <p:nvSpPr>
          <p:cNvPr id="22" name="文本框 21">
            <a:hlinkClick r:id="rId5" action="ppaction://hlinksldjump"/>
            <a:extLst>
              <a:ext uri="{FF2B5EF4-FFF2-40B4-BE49-F238E27FC236}">
                <a16:creationId xmlns:a16="http://schemas.microsoft.com/office/drawing/2014/main" id="{6EC29C32-AF05-400E-9B92-13DD5C931662}"/>
              </a:ext>
            </a:extLst>
          </p:cNvPr>
          <p:cNvSpPr txBox="1"/>
          <p:nvPr/>
        </p:nvSpPr>
        <p:spPr>
          <a:xfrm>
            <a:off x="3974417" y="3535446"/>
            <a:ext cx="1383030" cy="461665"/>
          </a:xfrm>
          <a:prstGeom prst="rect">
            <a:avLst/>
          </a:prstGeom>
          <a:noFill/>
        </p:spPr>
        <p:txBody>
          <a:bodyPr>
            <a:spAutoFit/>
            <a:scene3d>
              <a:camera prst="orthographicFront"/>
              <a:lightRig rig="threePt" dir="t"/>
            </a:scene3d>
            <a:sp3d contourW="12700"/>
          </a:bodyPr>
          <a:lstStyle/>
          <a:p>
            <a:pPr marL="1076325" indent="-1076325" algn="just" eaLnBrk="1" fontAlgn="auto" hangingPunct="1">
              <a:spcBef>
                <a:spcPts val="0"/>
              </a:spcBef>
              <a:spcAft>
                <a:spcPts val="0"/>
              </a:spcAft>
              <a:defRPr/>
            </a:pPr>
            <a:r>
              <a:rPr lang="zh-CN" altLang="en-US" sz="2400" b="1" dirty="0">
                <a:solidFill>
                  <a:srgbClr val="014D23"/>
                </a:solidFill>
                <a:latin typeface="+mn-ea"/>
                <a:ea typeface="+mn-ea"/>
                <a:sym typeface="+mn-ea"/>
              </a:rPr>
              <a:t>第二节</a:t>
            </a:r>
          </a:p>
        </p:txBody>
      </p:sp>
      <p:sp>
        <p:nvSpPr>
          <p:cNvPr id="10" name="文本框 9">
            <a:hlinkClick r:id="rId6" action="ppaction://hlinksldjump"/>
            <a:extLst>
              <a:ext uri="{FF2B5EF4-FFF2-40B4-BE49-F238E27FC236}">
                <a16:creationId xmlns:a16="http://schemas.microsoft.com/office/drawing/2014/main" id="{F05AF9F1-2291-4E30-A815-6CE39AF80157}"/>
              </a:ext>
            </a:extLst>
          </p:cNvPr>
          <p:cNvSpPr txBox="1"/>
          <p:nvPr/>
        </p:nvSpPr>
        <p:spPr>
          <a:xfrm>
            <a:off x="5113523" y="5211396"/>
            <a:ext cx="3223654" cy="830997"/>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资本主义政治制度和意识形态</a:t>
            </a:r>
          </a:p>
        </p:txBody>
      </p:sp>
      <p:sp>
        <p:nvSpPr>
          <p:cNvPr id="12" name="文本框 11">
            <a:hlinkClick r:id="rId6" action="ppaction://hlinksldjump"/>
            <a:extLst>
              <a:ext uri="{FF2B5EF4-FFF2-40B4-BE49-F238E27FC236}">
                <a16:creationId xmlns:a16="http://schemas.microsoft.com/office/drawing/2014/main" id="{EB557CF7-FE9F-43AB-B45D-95F563303381}"/>
              </a:ext>
            </a:extLst>
          </p:cNvPr>
          <p:cNvSpPr txBox="1"/>
          <p:nvPr/>
        </p:nvSpPr>
        <p:spPr>
          <a:xfrm>
            <a:off x="3974417" y="5396062"/>
            <a:ext cx="1383030" cy="461665"/>
          </a:xfrm>
          <a:prstGeom prst="rect">
            <a:avLst/>
          </a:prstGeom>
          <a:noFill/>
        </p:spPr>
        <p:txBody>
          <a:bodyPr>
            <a:spAutoFit/>
            <a:scene3d>
              <a:camera prst="orthographicFront"/>
              <a:lightRig rig="threePt" dir="t"/>
            </a:scene3d>
            <a:sp3d contourW="12700"/>
          </a:bodyPr>
          <a:lstStyle/>
          <a:p>
            <a:pPr marL="1076325" indent="-1076325" algn="just" eaLnBrk="1" fontAlgn="auto" hangingPunct="1">
              <a:spcBef>
                <a:spcPts val="0"/>
              </a:spcBef>
              <a:spcAft>
                <a:spcPts val="0"/>
              </a:spcAft>
              <a:defRPr/>
            </a:pPr>
            <a:r>
              <a:rPr lang="zh-CN" altLang="en-US" sz="2400" b="1" dirty="0">
                <a:solidFill>
                  <a:srgbClr val="014D23"/>
                </a:solidFill>
                <a:latin typeface="+mn-ea"/>
                <a:ea typeface="+mn-ea"/>
                <a:sym typeface="+mn-ea"/>
              </a:rPr>
              <a:t>第三节</a:t>
            </a:r>
          </a:p>
        </p:txBody>
      </p:sp>
      <p:pic>
        <p:nvPicPr>
          <p:cNvPr id="3079" name="图片 8">
            <a:extLst>
              <a:ext uri="{FF2B5EF4-FFF2-40B4-BE49-F238E27FC236}">
                <a16:creationId xmlns:a16="http://schemas.microsoft.com/office/drawing/2014/main" id="{CA246A0E-2F5A-407C-88C0-34B3984C44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475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additive="base">
                                        <p:cTn id="7" dur="500" fill="hold"/>
                                        <p:tgtEl>
                                          <p:spTgt spid="3079"/>
                                        </p:tgtEl>
                                        <p:attrNameLst>
                                          <p:attrName>ppt_x</p:attrName>
                                        </p:attrNameLst>
                                      </p:cBhvr>
                                      <p:tavLst>
                                        <p:tav tm="0">
                                          <p:val>
                                            <p:strVal val="0-#ppt_w/2"/>
                                          </p:val>
                                        </p:tav>
                                        <p:tav tm="100000">
                                          <p:val>
                                            <p:strVal val="#ppt_x"/>
                                          </p:val>
                                        </p:tav>
                                      </p:tavLst>
                                    </p:anim>
                                    <p:anim calcmode="lin" valueType="num">
                                      <p:cBhvr additive="base">
                                        <p:cTn id="8" dur="500" fill="hold"/>
                                        <p:tgtEl>
                                          <p:spTgt spid="307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par>
                          <p:cTn id="13" fill="hold" nodeType="afterGroup">
                            <p:stCondLst>
                              <p:cond delay="1000"/>
                            </p:stCondLst>
                            <p:childTnLst>
                              <p:par>
                                <p:cTn id="14" presetID="1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right)">
                                      <p:cBhvr>
                                        <p:cTn id="17" dur="500"/>
                                        <p:tgtEl>
                                          <p:spTgt spid="20"/>
                                        </p:tgtEl>
                                      </p:cBhvr>
                                    </p:animEffect>
                                  </p:childTnLst>
                                </p:cTn>
                              </p:par>
                            </p:childTnLst>
                          </p:cTn>
                        </p:par>
                        <p:par>
                          <p:cTn id="18" fill="hold" nodeType="afterGroup">
                            <p:stCondLst>
                              <p:cond delay="1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nodeType="afterGroup">
                            <p:stCondLst>
                              <p:cond delay="2000"/>
                            </p:stCondLst>
                            <p:childTnLst>
                              <p:par>
                                <p:cTn id="23" presetID="1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ppt_x</p:attrName>
                                        </p:attrNameLst>
                                      </p:cBhvr>
                                      <p:tavLst>
                                        <p:tav tm="0">
                                          <p:val>
                                            <p:strVal val="#ppt_x-#ppt_w*1.125000"/>
                                          </p:val>
                                        </p:tav>
                                        <p:tav tm="100000">
                                          <p:val>
                                            <p:strVal val="#ppt_x"/>
                                          </p:val>
                                        </p:tav>
                                      </p:tavLst>
                                    </p:anim>
                                    <p:animEffect transition="in" filter="wipe(right)">
                                      <p:cBhvr>
                                        <p:cTn id="26" dur="500"/>
                                        <p:tgtEl>
                                          <p:spTgt spid="22"/>
                                        </p:tgtEl>
                                      </p:cBhvr>
                                    </p:animEffect>
                                  </p:childTnLst>
                                </p:cTn>
                              </p:par>
                            </p:childTnLst>
                          </p:cTn>
                        </p:par>
                        <p:par>
                          <p:cTn id="27" fill="hold" nodeType="afterGroup">
                            <p:stCondLst>
                              <p:cond delay="250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nodeType="afterGroup">
                            <p:stCondLst>
                              <p:cond delay="3000"/>
                            </p:stCondLst>
                            <p:childTnLst>
                              <p:par>
                                <p:cTn id="32" presetID="1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childTnLst>
                          </p:cTn>
                        </p:par>
                        <p:par>
                          <p:cTn id="36" fill="hold" nodeType="afterGroup">
                            <p:stCondLst>
                              <p:cond delay="35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F371AE17-70E1-44D5-864F-906550CB086C}"/>
              </a:ext>
            </a:extLst>
          </p:cNvPr>
          <p:cNvSpPr/>
          <p:nvPr/>
        </p:nvSpPr>
        <p:spPr bwMode="auto">
          <a:xfrm>
            <a:off x="385763" y="1327150"/>
            <a:ext cx="30384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资本的原始积累</a:t>
            </a:r>
          </a:p>
        </p:txBody>
      </p:sp>
      <p:sp>
        <p:nvSpPr>
          <p:cNvPr id="28678" name="圆角矩形 6">
            <a:hlinkClick r:id="rId3" action="ppaction://hlinkpres?slideindex=1&amp;slidetitle="/>
            <a:extLst>
              <a:ext uri="{FF2B5EF4-FFF2-40B4-BE49-F238E27FC236}">
                <a16:creationId xmlns:a16="http://schemas.microsoft.com/office/drawing/2014/main" id="{2B6ED984-1CBA-4ACE-889A-FFFDCE8ABD31}"/>
              </a:ext>
            </a:extLst>
          </p:cNvPr>
          <p:cNvSpPr>
            <a:spLocks noChangeArrowheads="1"/>
          </p:cNvSpPr>
          <p:nvPr/>
        </p:nvSpPr>
        <p:spPr bwMode="auto">
          <a:xfrm>
            <a:off x="4732338" y="4254500"/>
            <a:ext cx="3425825" cy="1741470"/>
          </a:xfrm>
          <a:prstGeom prst="roundRect">
            <a:avLst>
              <a:gd name="adj" fmla="val 16667"/>
            </a:avLst>
          </a:prstGeom>
          <a:noFill/>
          <a:ln w="19050">
            <a:solidFill>
              <a:srgbClr val="014D23"/>
            </a:solidFill>
            <a:prstDash val="sysDot"/>
            <a:round/>
          </a:ln>
        </p:spPr>
        <p:txBody>
          <a:bodyPr lIns="251968" tIns="179959" rIns="251968" bIns="179959">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spcBef>
                <a:spcPts val="800"/>
              </a:spcBef>
              <a:defRPr/>
            </a:pPr>
            <a:r>
              <a:rPr lang="zh-CN" altLang="en-US">
                <a:solidFill>
                  <a:prstClr val="black"/>
                </a:solidFill>
                <a:latin typeface="微软雅黑"/>
                <a:ea typeface="微软雅黑"/>
                <a:sym typeface="楷体" panose="02010609060101010101" pitchFamily="49" charset="-122"/>
              </a:rPr>
              <a:t>资本来到世间，从头到脚，每一个毛孔都滴着血和肮脏的东西。</a:t>
            </a:r>
            <a:endParaRPr lang="en-US" altLang="zh-CN">
              <a:solidFill>
                <a:prstClr val="black"/>
              </a:solidFill>
              <a:latin typeface="微软雅黑"/>
              <a:ea typeface="微软雅黑"/>
              <a:sym typeface="楷体" panose="02010609060101010101" pitchFamily="49" charset="-122"/>
            </a:endParaRPr>
          </a:p>
          <a:p>
            <a:pPr lvl="0" algn="r">
              <a:spcBef>
                <a:spcPts val="800"/>
              </a:spcBef>
              <a:defRPr/>
            </a:pPr>
            <a:r>
              <a:rPr lang="zh-CN" altLang="en-US">
                <a:solidFill>
                  <a:prstClr val="black"/>
                </a:solidFill>
                <a:latin typeface="微软雅黑"/>
                <a:ea typeface="微软雅黑"/>
                <a:sym typeface="楷体" panose="02010609060101010101" pitchFamily="49" charset="-122"/>
              </a:rPr>
              <a:t>    ——马克思</a:t>
            </a:r>
            <a:endParaRPr lang="zh-CN" altLang="en-US" dirty="0">
              <a:solidFill>
                <a:prstClr val="black"/>
              </a:solidFill>
              <a:latin typeface="微软雅黑"/>
              <a:ea typeface="微软雅黑"/>
              <a:sym typeface="楷体" panose="02010609060101010101" pitchFamily="49" charset="-122"/>
            </a:endParaRPr>
          </a:p>
        </p:txBody>
      </p:sp>
      <p:pic>
        <p:nvPicPr>
          <p:cNvPr id="29700" name="图片 10" descr="01300000176284121820363458580.jpg">
            <a:extLst>
              <a:ext uri="{FF2B5EF4-FFF2-40B4-BE49-F238E27FC236}">
                <a16:creationId xmlns:a16="http://schemas.microsoft.com/office/drawing/2014/main" id="{3B5413AB-082D-4378-AC0E-FE5BD9D2B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4076700"/>
            <a:ext cx="3332163"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97F95A35-3405-48F1-A2DC-9A68304F49D5}"/>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一、资本主义经济制度的产生</a:t>
            </a:r>
          </a:p>
        </p:txBody>
      </p:sp>
      <p:sp>
        <p:nvSpPr>
          <p:cNvPr id="29702" name="文本框 1">
            <a:extLst>
              <a:ext uri="{FF2B5EF4-FFF2-40B4-BE49-F238E27FC236}">
                <a16:creationId xmlns:a16="http://schemas.microsoft.com/office/drawing/2014/main" id="{7D6997C9-7F52-4A1F-9880-997E4FCBDBEB}"/>
              </a:ext>
            </a:extLst>
          </p:cNvPr>
          <p:cNvSpPr txBox="1">
            <a:spLocks noChangeArrowheads="1"/>
          </p:cNvSpPr>
          <p:nvPr/>
        </p:nvSpPr>
        <p:spPr bwMode="auto">
          <a:xfrm>
            <a:off x="722313" y="2133600"/>
            <a:ext cx="7699375"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在西欧，资本原始积累开始于</a:t>
            </a:r>
            <a:r>
              <a:rPr lang="en-US" altLang="zh-CN" sz="2400" dirty="0"/>
              <a:t>15</a:t>
            </a:r>
            <a:r>
              <a:rPr lang="zh-CN" altLang="en-US" sz="2400" dirty="0"/>
              <a:t>世纪后</a:t>
            </a:r>
            <a:r>
              <a:rPr lang="en-US" altLang="zh-CN" sz="2400" dirty="0"/>
              <a:t>30</a:t>
            </a:r>
            <a:r>
              <a:rPr lang="zh-CN" altLang="en-US" sz="2400" dirty="0"/>
              <a:t>年，经过</a:t>
            </a:r>
            <a:r>
              <a:rPr lang="en-US" altLang="zh-CN" sz="2400" dirty="0"/>
              <a:t>16</a:t>
            </a:r>
            <a:r>
              <a:rPr lang="zh-CN" altLang="en-US" sz="2400" dirty="0"/>
              <a:t>世纪的高潮，一直延续到</a:t>
            </a:r>
            <a:r>
              <a:rPr lang="en-US" altLang="zh-CN" sz="2400" dirty="0"/>
              <a:t>19</a:t>
            </a:r>
            <a:r>
              <a:rPr lang="zh-CN" altLang="en-US" sz="2400" dirty="0"/>
              <a:t>世纪初才告结束。资本原始积累主要是通过</a:t>
            </a:r>
            <a:r>
              <a:rPr lang="zh-CN" altLang="en-US" sz="2400" b="1" dirty="0">
                <a:solidFill>
                  <a:srgbClr val="FF0000"/>
                </a:solidFill>
              </a:rPr>
              <a:t>两个途径</a:t>
            </a:r>
            <a:r>
              <a:rPr lang="zh-CN" altLang="en-US" sz="2400" dirty="0"/>
              <a:t>进行的：</a:t>
            </a:r>
            <a:r>
              <a:rPr lang="zh-CN" altLang="en-US" sz="2400" b="1" dirty="0">
                <a:solidFill>
                  <a:srgbClr val="014D23"/>
                </a:solidFill>
              </a:rPr>
              <a:t>一是</a:t>
            </a:r>
            <a:r>
              <a:rPr lang="zh-CN" altLang="en-US" sz="2400" dirty="0"/>
              <a:t>用</a:t>
            </a:r>
            <a:r>
              <a:rPr lang="zh-CN" altLang="en-US" sz="2400" dirty="0">
                <a:solidFill>
                  <a:srgbClr val="FF0000"/>
                </a:solidFill>
              </a:rPr>
              <a:t>暴力</a:t>
            </a:r>
            <a:r>
              <a:rPr lang="zh-CN" altLang="en-US" sz="2400" dirty="0"/>
              <a:t>手段剥夺农民的土地；</a:t>
            </a:r>
            <a:r>
              <a:rPr lang="zh-CN" altLang="en-US" sz="2400" b="1" dirty="0">
                <a:solidFill>
                  <a:srgbClr val="014D23"/>
                </a:solidFill>
              </a:rPr>
              <a:t>二是</a:t>
            </a:r>
            <a:r>
              <a:rPr lang="zh-CN" altLang="en-US" sz="2400" dirty="0"/>
              <a:t>用</a:t>
            </a:r>
            <a:r>
              <a:rPr lang="zh-CN" altLang="en-US" sz="2400" dirty="0">
                <a:solidFill>
                  <a:srgbClr val="FF0000"/>
                </a:solidFill>
              </a:rPr>
              <a:t>暴力</a:t>
            </a:r>
            <a:r>
              <a:rPr lang="zh-CN" altLang="en-US" sz="2400" dirty="0"/>
              <a:t>手段掠夺货币财富。</a:t>
            </a:r>
          </a:p>
        </p:txBody>
      </p:sp>
      <p:sp>
        <p:nvSpPr>
          <p:cNvPr id="2" name="文本框 1"/>
          <p:cNvSpPr txBox="1"/>
          <p:nvPr/>
        </p:nvSpPr>
        <p:spPr bwMode="auto">
          <a:xfrm>
            <a:off x="6665976" y="3584448"/>
            <a:ext cx="1956816" cy="497316"/>
          </a:xfrm>
          <a:prstGeom prst="rect">
            <a:avLst/>
          </a:prstGeom>
          <a:noFill/>
          <a:ln>
            <a:noFill/>
          </a:ln>
        </p:spPr>
        <p:txBody>
          <a:bodyPr wrap="square" rtlCol="0">
            <a:spAutoFit/>
          </a:bodyPr>
          <a:lstStyle/>
          <a:p>
            <a:pPr algn="just">
              <a:lnSpc>
                <a:spcPct val="120000"/>
              </a:lnSpc>
              <a:spcBef>
                <a:spcPts val="1400"/>
              </a:spcBef>
            </a:pPr>
            <a:r>
              <a:rPr lang="zh-CN" altLang="en-US" sz="2400" dirty="0">
                <a:hlinkClick r:id="rId5"/>
              </a:rPr>
              <a:t>圈地运动</a:t>
            </a:r>
            <a:r>
              <a:rPr lang="en-US" altLang="zh-CN" sz="2400" dirty="0"/>
              <a:t>9’</a:t>
            </a:r>
            <a:endParaRPr lang="zh-CN" altLang="en-US" sz="2400" dirty="0"/>
          </a:p>
        </p:txBody>
      </p:sp>
      <p:sp>
        <p:nvSpPr>
          <p:cNvPr id="10" name="文本框 9">
            <a:hlinkClick r:id="rId6"/>
          </p:cNvPr>
          <p:cNvSpPr txBox="1"/>
          <p:nvPr/>
        </p:nvSpPr>
        <p:spPr bwMode="auto">
          <a:xfrm>
            <a:off x="3928872" y="1453031"/>
            <a:ext cx="4693920" cy="424732"/>
          </a:xfrm>
          <a:prstGeom prst="rect">
            <a:avLst/>
          </a:prstGeom>
          <a:noFill/>
          <a:ln>
            <a:noFill/>
          </a:ln>
        </p:spPr>
        <p:txBody>
          <a:bodyPr wrap="square" rtlCol="0">
            <a:spAutoFit/>
          </a:bodyPr>
          <a:lstStyle/>
          <a:p>
            <a:pPr algn="just">
              <a:lnSpc>
                <a:spcPct val="120000"/>
              </a:lnSpc>
              <a:spcBef>
                <a:spcPts val="1400"/>
              </a:spcBef>
            </a:pPr>
            <a:r>
              <a:rPr lang="zh-CN" altLang="en-US" dirty="0">
                <a:hlinkClick r:id="rId6"/>
              </a:rPr>
              <a:t>西方经济学如何解释资本的原始积累？</a:t>
            </a:r>
            <a:r>
              <a:rPr lang="en-US" altLang="zh-CN" dirty="0"/>
              <a:t>45’’</a:t>
            </a:r>
            <a:endParaRPr lang="zh-CN" altLang="en-US" dirty="0"/>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5">
            <a:extLst>
              <a:ext uri="{FF2B5EF4-FFF2-40B4-BE49-F238E27FC236}">
                <a16:creationId xmlns:a16="http://schemas.microsoft.com/office/drawing/2014/main" id="{4BCDE1FB-DE9D-4FDC-9BF8-2AF460DF4226}"/>
              </a:ext>
            </a:extLst>
          </p:cNvPr>
          <p:cNvSpPr/>
          <p:nvPr/>
        </p:nvSpPr>
        <p:spPr bwMode="auto">
          <a:xfrm>
            <a:off x="385763" y="1528763"/>
            <a:ext cx="40973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资本主义生产方式的确立</a:t>
            </a:r>
          </a:p>
        </p:txBody>
      </p:sp>
      <p:grpSp>
        <p:nvGrpSpPr>
          <p:cNvPr id="30723" name="组合 1">
            <a:extLst>
              <a:ext uri="{FF2B5EF4-FFF2-40B4-BE49-F238E27FC236}">
                <a16:creationId xmlns:a16="http://schemas.microsoft.com/office/drawing/2014/main" id="{1EE19C00-0615-4DA7-9FF2-A44EA961D6FE}"/>
              </a:ext>
            </a:extLst>
          </p:cNvPr>
          <p:cNvGrpSpPr>
            <a:grpSpLocks/>
          </p:cNvGrpSpPr>
          <p:nvPr/>
        </p:nvGrpSpPr>
        <p:grpSpPr bwMode="auto">
          <a:xfrm>
            <a:off x="42863" y="2786063"/>
            <a:ext cx="9058275" cy="539750"/>
            <a:chOff x="87127" y="2723683"/>
            <a:chExt cx="9056873" cy="539750"/>
          </a:xfrm>
        </p:grpSpPr>
        <p:sp>
          <p:nvSpPr>
            <p:cNvPr id="21" name="圆角矩形 20">
              <a:extLst>
                <a:ext uri="{FF2B5EF4-FFF2-40B4-BE49-F238E27FC236}">
                  <a16:creationId xmlns:a16="http://schemas.microsoft.com/office/drawing/2014/main" id="{ED545440-9FEF-4187-A478-5414AF7EEDDB}"/>
                </a:ext>
              </a:extLst>
            </p:cNvPr>
            <p:cNvSpPr/>
            <p:nvPr/>
          </p:nvSpPr>
          <p:spPr>
            <a:xfrm>
              <a:off x="87127" y="2723683"/>
              <a:ext cx="1903117" cy="539750"/>
            </a:xfrm>
            <a:prstGeom prst="roundRect">
              <a:avLst/>
            </a:prstGeom>
            <a:solidFill>
              <a:schemeClr val="accent4">
                <a:lumMod val="40000"/>
                <a:lumOff val="60000"/>
              </a:schemeClr>
            </a:solidFill>
          </p:spPr>
          <p:txBody>
            <a:bodyPr wrap="none" anchor="ctr"/>
            <a:lstStyle/>
            <a:p>
              <a:pPr lvl="0" algn="ctr">
                <a:defRPr/>
              </a:pPr>
              <a:r>
                <a:rPr lang="zh-CN" altLang="en-US" sz="2000">
                  <a:solidFill>
                    <a:srgbClr val="0E0E14"/>
                  </a:solidFill>
                  <a:latin typeface="宋体" panose="02010600030101010101" pitchFamily="2" charset="-122"/>
                  <a:sym typeface="+mn-ea"/>
                </a:rPr>
                <a:t>资产阶级革命</a:t>
              </a:r>
              <a:endParaRPr lang="zh-CN" altLang="en-US" sz="2000" dirty="0">
                <a:solidFill>
                  <a:prstClr val="black"/>
                </a:solidFill>
                <a:sym typeface="+mn-ea"/>
              </a:endParaRPr>
            </a:p>
          </p:txBody>
        </p:sp>
        <p:sp>
          <p:nvSpPr>
            <p:cNvPr id="22" name="圆角矩形 21">
              <a:extLst>
                <a:ext uri="{FF2B5EF4-FFF2-40B4-BE49-F238E27FC236}">
                  <a16:creationId xmlns:a16="http://schemas.microsoft.com/office/drawing/2014/main" id="{AA9B9005-B516-43A8-B67D-F1059CBB4B40}"/>
                </a:ext>
              </a:extLst>
            </p:cNvPr>
            <p:cNvSpPr/>
            <p:nvPr/>
          </p:nvSpPr>
          <p:spPr>
            <a:xfrm>
              <a:off x="2718795" y="2723683"/>
              <a:ext cx="1534874" cy="539750"/>
            </a:xfrm>
            <a:prstGeom prst="roundRect">
              <a:avLst/>
            </a:prstGeom>
            <a:solidFill>
              <a:schemeClr val="accent4">
                <a:lumMod val="40000"/>
                <a:lumOff val="60000"/>
              </a:schemeClr>
            </a:solidFill>
          </p:spPr>
          <p:txBody>
            <a:bodyPr wrap="none" anchor="ctr"/>
            <a:lstStyle/>
            <a:p>
              <a:pPr lvl="0" algn="ctr">
                <a:defRPr/>
              </a:pPr>
              <a:r>
                <a:rPr lang="zh-CN" altLang="en-US" sz="2000">
                  <a:solidFill>
                    <a:srgbClr val="0E0E14"/>
                  </a:solidFill>
                  <a:latin typeface="宋体" panose="02010600030101010101" pitchFamily="2" charset="-122"/>
                  <a:sym typeface="+mn-ea"/>
                </a:rPr>
                <a:t>政权帮助</a:t>
              </a:r>
              <a:endParaRPr lang="zh-CN" altLang="en-US" sz="2000" dirty="0">
                <a:solidFill>
                  <a:prstClr val="black"/>
                </a:solidFill>
                <a:sym typeface="+mn-ea"/>
              </a:endParaRPr>
            </a:p>
          </p:txBody>
        </p:sp>
        <p:sp>
          <p:nvSpPr>
            <p:cNvPr id="23" name="圆角矩形 22">
              <a:extLst>
                <a:ext uri="{FF2B5EF4-FFF2-40B4-BE49-F238E27FC236}">
                  <a16:creationId xmlns:a16="http://schemas.microsoft.com/office/drawing/2014/main" id="{EA780297-E3B6-407A-94EB-0D44DA54FB5F}"/>
                </a:ext>
              </a:extLst>
            </p:cNvPr>
            <p:cNvSpPr/>
            <p:nvPr/>
          </p:nvSpPr>
          <p:spPr>
            <a:xfrm>
              <a:off x="4777463" y="2723683"/>
              <a:ext cx="1380911" cy="539750"/>
            </a:xfrm>
            <a:prstGeom prst="roundRect">
              <a:avLst/>
            </a:prstGeom>
            <a:solidFill>
              <a:schemeClr val="accent4">
                <a:lumMod val="40000"/>
                <a:lumOff val="60000"/>
              </a:schemeClr>
            </a:solidFill>
          </p:spPr>
          <p:txBody>
            <a:bodyPr wrap="none" anchor="ctr"/>
            <a:lstStyle/>
            <a:p>
              <a:pPr lvl="0" algn="ctr">
                <a:defRPr/>
              </a:pPr>
              <a:r>
                <a:rPr lang="zh-CN" altLang="en-US" sz="2000">
                  <a:solidFill>
                    <a:srgbClr val="0E0E14"/>
                  </a:solidFill>
                  <a:latin typeface="宋体" panose="02010600030101010101" pitchFamily="2" charset="-122"/>
                  <a:sym typeface="+mn-ea"/>
                </a:rPr>
                <a:t>产业革命</a:t>
              </a:r>
              <a:endParaRPr lang="zh-CN" altLang="en-US" sz="2000" dirty="0">
                <a:solidFill>
                  <a:srgbClr val="0E0E14"/>
                </a:solidFill>
                <a:latin typeface="宋体" panose="02010600030101010101" pitchFamily="2" charset="-122"/>
                <a:sym typeface="+mn-ea"/>
              </a:endParaRPr>
            </a:p>
          </p:txBody>
        </p:sp>
        <p:sp>
          <p:nvSpPr>
            <p:cNvPr id="24" name="圆角矩形 23">
              <a:extLst>
                <a:ext uri="{FF2B5EF4-FFF2-40B4-BE49-F238E27FC236}">
                  <a16:creationId xmlns:a16="http://schemas.microsoft.com/office/drawing/2014/main" id="{CAD2516B-0DCA-4854-AA45-0E0417460E48}"/>
                </a:ext>
              </a:extLst>
            </p:cNvPr>
            <p:cNvSpPr/>
            <p:nvPr/>
          </p:nvSpPr>
          <p:spPr>
            <a:xfrm>
              <a:off x="6767880" y="2723683"/>
              <a:ext cx="2376120" cy="539750"/>
            </a:xfrm>
            <a:prstGeom prst="roundRect">
              <a:avLst/>
            </a:prstGeom>
            <a:solidFill>
              <a:schemeClr val="accent4">
                <a:lumMod val="40000"/>
                <a:lumOff val="60000"/>
              </a:schemeClr>
            </a:solidFill>
          </p:spPr>
          <p:txBody>
            <a:bodyPr wrap="none" anchor="ctr"/>
            <a:lstStyle/>
            <a:p>
              <a:pPr lvl="0" algn="ctr">
                <a:defRPr/>
              </a:pPr>
              <a:r>
                <a:rPr lang="zh-CN" altLang="en-US" sz="2000">
                  <a:solidFill>
                    <a:prstClr val="black"/>
                  </a:solidFill>
                  <a:latin typeface="宋体" panose="02010600030101010101" pitchFamily="2" charset="-122"/>
                  <a:sym typeface="+mn-ea"/>
                </a:rPr>
                <a:t>资本主义生产关系</a:t>
              </a:r>
              <a:endParaRPr lang="zh-CN" altLang="en-US" sz="2000" dirty="0">
                <a:solidFill>
                  <a:prstClr val="black"/>
                </a:solidFill>
                <a:sym typeface="+mn-ea"/>
              </a:endParaRPr>
            </a:p>
          </p:txBody>
        </p:sp>
        <p:sp>
          <p:nvSpPr>
            <p:cNvPr id="30733" name="右箭头 5">
              <a:extLst>
                <a:ext uri="{FF2B5EF4-FFF2-40B4-BE49-F238E27FC236}">
                  <a16:creationId xmlns:a16="http://schemas.microsoft.com/office/drawing/2014/main" id="{22E146F2-DF87-4CBB-8490-73E02241ED48}"/>
                </a:ext>
              </a:extLst>
            </p:cNvPr>
            <p:cNvSpPr>
              <a:spLocks noChangeArrowheads="1"/>
            </p:cNvSpPr>
            <p:nvPr/>
          </p:nvSpPr>
          <p:spPr bwMode="auto">
            <a:xfrm>
              <a:off x="2210876" y="2791945"/>
              <a:ext cx="358775" cy="403225"/>
            </a:xfrm>
            <a:prstGeom prst="rightArrow">
              <a:avLst>
                <a:gd name="adj1" fmla="val 50000"/>
                <a:gd name="adj2" fmla="val 5000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400">
                <a:ea typeface="宋体" panose="02010600030101010101" pitchFamily="2" charset="-122"/>
              </a:endParaRPr>
            </a:p>
          </p:txBody>
        </p:sp>
        <p:sp>
          <p:nvSpPr>
            <p:cNvPr id="30734" name="右箭头 26">
              <a:extLst>
                <a:ext uri="{FF2B5EF4-FFF2-40B4-BE49-F238E27FC236}">
                  <a16:creationId xmlns:a16="http://schemas.microsoft.com/office/drawing/2014/main" id="{A5500139-C3CD-411C-95BF-C0876996EB73}"/>
                </a:ext>
              </a:extLst>
            </p:cNvPr>
            <p:cNvSpPr>
              <a:spLocks noChangeArrowheads="1"/>
            </p:cNvSpPr>
            <p:nvPr/>
          </p:nvSpPr>
          <p:spPr bwMode="auto">
            <a:xfrm>
              <a:off x="4391585" y="2791945"/>
              <a:ext cx="358775" cy="403225"/>
            </a:xfrm>
            <a:prstGeom prst="rightArrow">
              <a:avLst>
                <a:gd name="adj1" fmla="val 50000"/>
                <a:gd name="adj2" fmla="val 5000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400">
                <a:ea typeface="宋体" panose="02010600030101010101" pitchFamily="2" charset="-122"/>
              </a:endParaRPr>
            </a:p>
          </p:txBody>
        </p:sp>
        <p:sp>
          <p:nvSpPr>
            <p:cNvPr id="30735" name="右箭头 27">
              <a:extLst>
                <a:ext uri="{FF2B5EF4-FFF2-40B4-BE49-F238E27FC236}">
                  <a16:creationId xmlns:a16="http://schemas.microsoft.com/office/drawing/2014/main" id="{130D90B4-62D7-4D41-89ED-9157CF783E26}"/>
                </a:ext>
              </a:extLst>
            </p:cNvPr>
            <p:cNvSpPr>
              <a:spLocks noChangeArrowheads="1"/>
            </p:cNvSpPr>
            <p:nvPr/>
          </p:nvSpPr>
          <p:spPr bwMode="auto">
            <a:xfrm>
              <a:off x="6311900" y="2791945"/>
              <a:ext cx="358775" cy="403225"/>
            </a:xfrm>
            <a:prstGeom prst="rightArrow">
              <a:avLst>
                <a:gd name="adj1" fmla="val 50000"/>
                <a:gd name="adj2" fmla="val 5000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400">
                <a:ea typeface="宋体" panose="02010600030101010101" pitchFamily="2" charset="-122"/>
              </a:endParaRPr>
            </a:p>
          </p:txBody>
        </p:sp>
      </p:grpSp>
      <p:sp>
        <p:nvSpPr>
          <p:cNvPr id="7" name="圆角矩形 6">
            <a:extLst>
              <a:ext uri="{FF2B5EF4-FFF2-40B4-BE49-F238E27FC236}">
                <a16:creationId xmlns:a16="http://schemas.microsoft.com/office/drawing/2014/main" id="{D700BD1C-D917-4363-B6F2-51BD446BBA4D}"/>
              </a:ext>
            </a:extLst>
          </p:cNvPr>
          <p:cNvSpPr/>
          <p:nvPr/>
        </p:nvSpPr>
        <p:spPr>
          <a:xfrm>
            <a:off x="2787650" y="4019550"/>
            <a:ext cx="3568700" cy="684213"/>
          </a:xfrm>
          <a:prstGeom prst="roundRect">
            <a:avLst/>
          </a:prstGeom>
          <a:solidFill>
            <a:schemeClr val="accent4">
              <a:lumMod val="40000"/>
              <a:lumOff val="60000"/>
            </a:schemeClr>
          </a:solidFill>
        </p:spPr>
        <p:txBody>
          <a:bodyPr wrap="none" anchor="ctr"/>
          <a:lstStyle/>
          <a:p>
            <a:pPr lvl="0" algn="ctr">
              <a:defRPr/>
            </a:pPr>
            <a:r>
              <a:rPr lang="zh-CN" altLang="en-US" sz="2400">
                <a:solidFill>
                  <a:prstClr val="black"/>
                </a:solidFill>
                <a:latin typeface="宋体" panose="02010600030101010101" pitchFamily="2" charset="-122"/>
                <a:sym typeface="黑体" panose="02010609060101010101" pitchFamily="49" charset="-122"/>
              </a:rPr>
              <a:t>资本主义生产方式形成</a:t>
            </a:r>
            <a:endParaRPr lang="zh-CN" altLang="en-US" sz="2400" dirty="0">
              <a:solidFill>
                <a:prstClr val="black"/>
              </a:solidFill>
              <a:latin typeface="宋体" panose="02010600030101010101" pitchFamily="2" charset="-122"/>
              <a:sym typeface="+mn-ea"/>
            </a:endParaRPr>
          </a:p>
        </p:txBody>
      </p:sp>
      <p:sp>
        <p:nvSpPr>
          <p:cNvPr id="30725" name="下箭头 7">
            <a:extLst>
              <a:ext uri="{FF2B5EF4-FFF2-40B4-BE49-F238E27FC236}">
                <a16:creationId xmlns:a16="http://schemas.microsoft.com/office/drawing/2014/main" id="{528C5B8B-2551-4142-88D3-705B6EEEAAC9}"/>
              </a:ext>
            </a:extLst>
          </p:cNvPr>
          <p:cNvSpPr>
            <a:spLocks noChangeArrowheads="1"/>
          </p:cNvSpPr>
          <p:nvPr/>
        </p:nvSpPr>
        <p:spPr bwMode="auto">
          <a:xfrm>
            <a:off x="3932238" y="3494088"/>
            <a:ext cx="1279525" cy="374650"/>
          </a:xfrm>
          <a:prstGeom prst="downArrow">
            <a:avLst>
              <a:gd name="adj1" fmla="val 50000"/>
              <a:gd name="adj2" fmla="val 50000"/>
            </a:avLst>
          </a:prstGeom>
          <a:solidFill>
            <a:srgbClr val="1B9451">
              <a:alpha val="6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400">
              <a:ea typeface="宋体" panose="02010600030101010101" pitchFamily="2" charset="-122"/>
            </a:endParaRPr>
          </a:p>
        </p:txBody>
      </p:sp>
      <p:sp>
        <p:nvSpPr>
          <p:cNvPr id="31" name="圆角矩形 30">
            <a:extLst>
              <a:ext uri="{FF2B5EF4-FFF2-40B4-BE49-F238E27FC236}">
                <a16:creationId xmlns:a16="http://schemas.microsoft.com/office/drawing/2014/main" id="{F1368C25-A072-4B6B-A8BA-C108F2F488E8}"/>
              </a:ext>
            </a:extLst>
          </p:cNvPr>
          <p:cNvSpPr/>
          <p:nvPr/>
        </p:nvSpPr>
        <p:spPr>
          <a:xfrm>
            <a:off x="2787650" y="5397500"/>
            <a:ext cx="3568700" cy="684213"/>
          </a:xfrm>
          <a:prstGeom prst="roundRect">
            <a:avLst/>
          </a:prstGeom>
          <a:solidFill>
            <a:schemeClr val="accent4">
              <a:lumMod val="40000"/>
              <a:lumOff val="60000"/>
            </a:schemeClr>
          </a:solidFill>
        </p:spPr>
        <p:txBody>
          <a:bodyPr wrap="none" anchor="ctr"/>
          <a:lstStyle/>
          <a:p>
            <a:pPr lvl="0" algn="ctr">
              <a:lnSpc>
                <a:spcPts val="2500"/>
              </a:lnSpc>
              <a:defRPr/>
            </a:pPr>
            <a:r>
              <a:rPr lang="zh-CN" altLang="en-US" sz="2400" b="1" dirty="0">
                <a:solidFill>
                  <a:srgbClr val="FF0000"/>
                </a:solidFill>
                <a:latin typeface="宋体" panose="02010600030101010101" pitchFamily="2" charset="-122"/>
                <a:sym typeface="黑体" panose="02010609060101010101" pitchFamily="49" charset="-122"/>
              </a:rPr>
              <a:t>资本</a:t>
            </a:r>
            <a:r>
              <a:rPr lang="zh-CN" altLang="en-US" sz="2400" b="1" dirty="0">
                <a:solidFill>
                  <a:srgbClr val="014D23"/>
                </a:solidFill>
                <a:latin typeface="宋体" panose="02010600030101010101" pitchFamily="2" charset="-122"/>
                <a:sym typeface="黑体" panose="02010609060101010101" pitchFamily="49" charset="-122"/>
              </a:rPr>
              <a:t>剥削雇佣劳动</a:t>
            </a:r>
          </a:p>
        </p:txBody>
      </p:sp>
      <p:sp>
        <p:nvSpPr>
          <p:cNvPr id="30727" name="下箭头 31">
            <a:extLst>
              <a:ext uri="{FF2B5EF4-FFF2-40B4-BE49-F238E27FC236}">
                <a16:creationId xmlns:a16="http://schemas.microsoft.com/office/drawing/2014/main" id="{41626648-CF2F-42E2-8D93-E7AC8847B8C6}"/>
              </a:ext>
            </a:extLst>
          </p:cNvPr>
          <p:cNvSpPr>
            <a:spLocks noChangeArrowheads="1"/>
          </p:cNvSpPr>
          <p:nvPr/>
        </p:nvSpPr>
        <p:spPr bwMode="auto">
          <a:xfrm>
            <a:off x="3933825" y="4913313"/>
            <a:ext cx="1276350" cy="374650"/>
          </a:xfrm>
          <a:prstGeom prst="downArrow">
            <a:avLst>
              <a:gd name="adj1" fmla="val 50000"/>
              <a:gd name="adj2" fmla="val 50000"/>
            </a:avLst>
          </a:prstGeom>
          <a:solidFill>
            <a:srgbClr val="1B9451">
              <a:alpha val="6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400">
              <a:ea typeface="宋体" panose="02010600030101010101" pitchFamily="2" charset="-122"/>
            </a:endParaRPr>
          </a:p>
        </p:txBody>
      </p:sp>
      <p:sp>
        <p:nvSpPr>
          <p:cNvPr id="17" name="文本框 16">
            <a:extLst>
              <a:ext uri="{FF2B5EF4-FFF2-40B4-BE49-F238E27FC236}">
                <a16:creationId xmlns:a16="http://schemas.microsoft.com/office/drawing/2014/main" id="{BBE9A126-B825-4A4F-AF8F-BB5CEEE59142}"/>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一、资本主义经济制度的产生</a:t>
            </a:r>
          </a:p>
        </p:txBody>
      </p:sp>
      <p:sp>
        <p:nvSpPr>
          <p:cNvPr id="2" name="文本框 1">
            <a:extLst>
              <a:ext uri="{FF2B5EF4-FFF2-40B4-BE49-F238E27FC236}">
                <a16:creationId xmlns:a16="http://schemas.microsoft.com/office/drawing/2014/main" id="{A448D56A-3F1F-4EA3-8B17-0FBF529ED289}"/>
              </a:ext>
            </a:extLst>
          </p:cNvPr>
          <p:cNvSpPr txBox="1"/>
          <p:nvPr/>
        </p:nvSpPr>
        <p:spPr bwMode="auto">
          <a:xfrm>
            <a:off x="2525772" y="6098747"/>
            <a:ext cx="4864608" cy="497316"/>
          </a:xfrm>
          <a:prstGeom prst="rect">
            <a:avLst/>
          </a:prstGeom>
          <a:noFill/>
          <a:ln>
            <a:noFill/>
          </a:ln>
        </p:spPr>
        <p:txBody>
          <a:bodyPr wrap="square" rtlCol="0">
            <a:spAutoFit/>
          </a:bodyPr>
          <a:lstStyle/>
          <a:p>
            <a:pPr algn="just">
              <a:lnSpc>
                <a:spcPct val="120000"/>
              </a:lnSpc>
              <a:spcBef>
                <a:spcPts val="1400"/>
              </a:spcBef>
            </a:pPr>
            <a:r>
              <a:rPr lang="zh-CN" altLang="en-US" sz="2400" dirty="0">
                <a:highlight>
                  <a:srgbClr val="FFFF00"/>
                </a:highlight>
              </a:rPr>
              <a:t>什么是资本？资本如何产生？</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5CB336F-8532-4C6C-B709-19139E86E888}"/>
              </a:ext>
            </a:extLst>
          </p:cNvPr>
          <p:cNvSpPr/>
          <p:nvPr/>
        </p:nvSpPr>
        <p:spPr>
          <a:xfrm>
            <a:off x="0" y="973219"/>
            <a:ext cx="3012363" cy="415498"/>
          </a:xfrm>
          <a:prstGeom prst="rect">
            <a:avLst/>
          </a:prstGeom>
          <a:ln>
            <a:solidFill>
              <a:schemeClr val="tx1"/>
            </a:solidFill>
          </a:ln>
        </p:spPr>
        <p:txBody>
          <a:bodyPr wrap="none">
            <a:spAutoFit/>
          </a:bodyPr>
          <a:lstStyle/>
          <a:p>
            <a:r>
              <a:rPr lang="zh-CN" altLang="en-US" sz="2100" dirty="0">
                <a:latin typeface="楷体" panose="02010609060101010101" pitchFamily="49" charset="-122"/>
                <a:ea typeface="楷体" panose="02010609060101010101" pitchFamily="49" charset="-122"/>
              </a:rPr>
              <a:t>货币如何转化为资本</a:t>
            </a:r>
            <a:r>
              <a:rPr lang="en-US" altLang="zh-CN" sz="2100" dirty="0">
                <a:latin typeface="楷体" panose="02010609060101010101" pitchFamily="49" charset="-122"/>
                <a:ea typeface="楷体" panose="02010609060101010101" pitchFamily="49" charset="-122"/>
              </a:rPr>
              <a:t>1/6</a:t>
            </a:r>
          </a:p>
        </p:txBody>
      </p:sp>
      <p:sp>
        <p:nvSpPr>
          <p:cNvPr id="4" name="矩形 3">
            <a:extLst>
              <a:ext uri="{FF2B5EF4-FFF2-40B4-BE49-F238E27FC236}">
                <a16:creationId xmlns:a16="http://schemas.microsoft.com/office/drawing/2014/main" id="{8AA52F7C-8CBF-43D3-A5AE-2EC3A6F716AF}"/>
              </a:ext>
            </a:extLst>
          </p:cNvPr>
          <p:cNvSpPr/>
          <p:nvPr/>
        </p:nvSpPr>
        <p:spPr>
          <a:xfrm>
            <a:off x="1376275" y="2727958"/>
            <a:ext cx="5739389" cy="923330"/>
          </a:xfrm>
          <a:prstGeom prst="rect">
            <a:avLst/>
          </a:prstGeom>
        </p:spPr>
        <p:txBody>
          <a:bodyPr wrap="square">
            <a:spAutoFit/>
          </a:bodyPr>
          <a:lstStyle/>
          <a:p>
            <a:pPr indent="200025" algn="just">
              <a:spcAft>
                <a:spcPts val="0"/>
              </a:spcAft>
            </a:pPr>
            <a:r>
              <a:rPr lang="en-US" altLang="zh-CN" kern="100" dirty="0">
                <a:latin typeface="Times New Roman" panose="02020603050405020304" pitchFamily="18" charset="0"/>
                <a:ea typeface="宋体" panose="02010600030101010101" pitchFamily="2" charset="-122"/>
              </a:rPr>
              <a:t> </a:t>
            </a:r>
            <a:r>
              <a:rPr lang="zh-CN" altLang="en-US" kern="100" dirty="0">
                <a:latin typeface="Times New Roman" panose="02020603050405020304" pitchFamily="18" charset="0"/>
                <a:ea typeface="宋体" panose="02010600030101010101" pitchFamily="2" charset="-122"/>
              </a:rPr>
              <a:t>商品流通的直接形式：</a:t>
            </a:r>
            <a:r>
              <a:rPr lang="en-US" altLang="zh-CN" kern="100" dirty="0">
                <a:latin typeface="Times New Roman" panose="02020603050405020304" pitchFamily="18" charset="0"/>
                <a:ea typeface="宋体" panose="02010600030101010101" pitchFamily="2" charset="-122"/>
              </a:rPr>
              <a:t>W—G—W </a:t>
            </a:r>
            <a:r>
              <a:rPr lang="zh-CN" altLang="en-US" kern="100" dirty="0">
                <a:latin typeface="Times New Roman" panose="02020603050405020304" pitchFamily="18" charset="0"/>
                <a:ea typeface="宋体" panose="02010600030101010101" pitchFamily="2" charset="-122"/>
              </a:rPr>
              <a:t>（简单商品流通）</a:t>
            </a:r>
            <a:endParaRPr lang="en-US" altLang="zh-CN" kern="100" dirty="0">
              <a:latin typeface="Times New Roman" panose="02020603050405020304" pitchFamily="18" charset="0"/>
              <a:ea typeface="宋体" panose="02010600030101010101" pitchFamily="2" charset="-122"/>
            </a:endParaRPr>
          </a:p>
          <a:p>
            <a:pPr indent="200025" algn="just">
              <a:spcAft>
                <a:spcPts val="0"/>
              </a:spcAft>
            </a:pPr>
            <a:endParaRPr lang="en-US" altLang="zh-CN" kern="100" dirty="0">
              <a:latin typeface="Times New Roman" panose="02020603050405020304" pitchFamily="18" charset="0"/>
              <a:ea typeface="宋体" panose="02010600030101010101" pitchFamily="2" charset="-122"/>
            </a:endParaRPr>
          </a:p>
          <a:p>
            <a:pPr indent="200025" algn="just">
              <a:spcAft>
                <a:spcPts val="0"/>
              </a:spcAft>
            </a:pPr>
            <a:r>
              <a:rPr lang="en-US" altLang="zh-CN" kern="100" dirty="0">
                <a:latin typeface="Times New Roman" panose="02020603050405020304" pitchFamily="18" charset="0"/>
                <a:ea typeface="宋体" panose="02010600030101010101" pitchFamily="2" charset="-122"/>
              </a:rPr>
              <a:t> </a:t>
            </a:r>
            <a:r>
              <a:rPr lang="zh-CN" altLang="en-US" kern="100" dirty="0">
                <a:latin typeface="Times New Roman" panose="02020603050405020304" pitchFamily="18" charset="0"/>
                <a:ea typeface="宋体" panose="02010600030101010101" pitchFamily="2" charset="-122"/>
              </a:rPr>
              <a:t>商品流通的另一形式：</a:t>
            </a:r>
            <a:r>
              <a:rPr lang="en-US" altLang="zh-CN" kern="100" dirty="0">
                <a:latin typeface="Times New Roman" panose="02020603050405020304" pitchFamily="18" charset="0"/>
                <a:ea typeface="宋体" panose="02010600030101010101" pitchFamily="2" charset="-122"/>
              </a:rPr>
              <a:t>G—W — G</a:t>
            </a:r>
            <a:r>
              <a:rPr lang="zh-CN" altLang="en-US" kern="100" dirty="0">
                <a:latin typeface="Times New Roman" panose="02020603050405020304" pitchFamily="18" charset="0"/>
                <a:ea typeface="宋体" panose="02010600030101010101" pitchFamily="2" charset="-122"/>
              </a:rPr>
              <a:t>（货币资本流通）</a:t>
            </a:r>
            <a:endParaRPr lang="zh-CN" altLang="zh-CN" kern="100" dirty="0">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277FAA8C-AA6E-494C-BD94-55CDBCE0ACE9}"/>
              </a:ext>
            </a:extLst>
          </p:cNvPr>
          <p:cNvSpPr/>
          <p:nvPr/>
        </p:nvSpPr>
        <p:spPr>
          <a:xfrm>
            <a:off x="1423678" y="1994174"/>
            <a:ext cx="5358389" cy="553998"/>
          </a:xfrm>
          <a:prstGeom prst="rect">
            <a:avLst/>
          </a:prstGeom>
        </p:spPr>
        <p:txBody>
          <a:bodyPr wrap="square">
            <a:spAutoFit/>
          </a:bodyPr>
          <a:lstStyle/>
          <a:p>
            <a:r>
              <a:rPr lang="zh-CN" altLang="zh-CN" sz="1500" kern="100" dirty="0">
                <a:latin typeface="楷体" panose="02010609060101010101" pitchFamily="49" charset="-122"/>
                <a:ea typeface="楷体" panose="02010609060101010101" pitchFamily="49" charset="-122"/>
                <a:cs typeface="Times New Roman" panose="02020603050405020304" pitchFamily="18" charset="0"/>
              </a:rPr>
              <a:t>商品流通是资本的起点。商品生产和发达的商品流通，即贸易，是资本产生的历史前提。</a:t>
            </a:r>
            <a:r>
              <a:rPr lang="en-US" altLang="zh-CN" sz="1500" kern="100" dirty="0">
                <a:latin typeface="楷体" panose="02010609060101010101" pitchFamily="49" charset="-122"/>
                <a:ea typeface="楷体" panose="02010609060101010101" pitchFamily="49" charset="-122"/>
                <a:cs typeface="Times New Roman" panose="02020603050405020304" pitchFamily="18" charset="0"/>
              </a:rPr>
              <a:t>p171</a:t>
            </a:r>
            <a:endParaRPr lang="zh-CN" altLang="en-US" sz="1500"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498CD8A5-D9F0-49E8-9792-FEAC700B582E}"/>
              </a:ext>
            </a:extLst>
          </p:cNvPr>
          <p:cNvSpPr txBox="1"/>
          <p:nvPr/>
        </p:nvSpPr>
        <p:spPr>
          <a:xfrm>
            <a:off x="126461" y="3860743"/>
            <a:ext cx="7089291" cy="2031325"/>
          </a:xfrm>
          <a:prstGeom prst="rect">
            <a:avLst/>
          </a:prstGeom>
          <a:noFill/>
        </p:spPr>
        <p:txBody>
          <a:bodyPr wrap="square" rtlCol="0">
            <a:spAutoFit/>
          </a:bodyPr>
          <a:lstStyle/>
          <a:p>
            <a:r>
              <a:rPr lang="zh-CN" altLang="en-US" dirty="0"/>
              <a:t>区别：</a:t>
            </a:r>
            <a:endParaRPr lang="en-US" altLang="zh-CN" dirty="0"/>
          </a:p>
          <a:p>
            <a:r>
              <a:rPr lang="en-US" altLang="zh-CN" dirty="0"/>
              <a:t>1</a:t>
            </a:r>
            <a:r>
              <a:rPr lang="zh-CN" altLang="en-US" dirty="0"/>
              <a:t>、前者货币最终花掉了，后者货币只是预付出去了，最终要取回。</a:t>
            </a:r>
            <a:endParaRPr lang="en-US" altLang="zh-CN" dirty="0"/>
          </a:p>
          <a:p>
            <a:r>
              <a:rPr lang="en-US" altLang="zh-CN" dirty="0"/>
              <a:t>2</a:t>
            </a:r>
            <a:r>
              <a:rPr lang="zh-CN" altLang="en-US" dirty="0"/>
              <a:t>、前者结束时一个循环结束，后者又回到起点。</a:t>
            </a:r>
            <a:endParaRPr lang="en-US" altLang="zh-CN" dirty="0"/>
          </a:p>
          <a:p>
            <a:r>
              <a:rPr lang="en-US" altLang="zh-CN" dirty="0"/>
              <a:t>3</a:t>
            </a:r>
            <a:r>
              <a:rPr lang="zh-CN" altLang="en-US" dirty="0"/>
              <a:t>、前者最终目的是消费，是满足需要，总之是使用价值；后者循环的动机和决定目的是交换价值本身。</a:t>
            </a:r>
            <a:endParaRPr lang="en-US" altLang="zh-CN" dirty="0"/>
          </a:p>
          <a:p>
            <a:r>
              <a:rPr lang="en-US" altLang="zh-CN" dirty="0"/>
              <a:t>4</a:t>
            </a:r>
            <a:r>
              <a:rPr lang="zh-CN" altLang="en-US" dirty="0"/>
              <a:t>、前者两极是价值量相等的商品，但是不同质的使用价值；后者两极是同质的商品（货币），</a:t>
            </a:r>
            <a:r>
              <a:rPr lang="zh-CN" altLang="en-US" dirty="0">
                <a:highlight>
                  <a:srgbClr val="FFFF00"/>
                </a:highlight>
              </a:rPr>
              <a:t>但等量吗？</a:t>
            </a:r>
          </a:p>
        </p:txBody>
      </p:sp>
      <p:cxnSp>
        <p:nvCxnSpPr>
          <p:cNvPr id="8" name="直接箭头连接符 7">
            <a:extLst>
              <a:ext uri="{FF2B5EF4-FFF2-40B4-BE49-F238E27FC236}">
                <a16:creationId xmlns:a16="http://schemas.microsoft.com/office/drawing/2014/main" id="{98711F24-546C-4E92-ACCD-27184ABF50CB}"/>
              </a:ext>
            </a:extLst>
          </p:cNvPr>
          <p:cNvCxnSpPr/>
          <p:nvPr/>
        </p:nvCxnSpPr>
        <p:spPr>
          <a:xfrm>
            <a:off x="4102872" y="5744742"/>
            <a:ext cx="3399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5F8E9D24-0362-41FB-BF7C-A31F42A0902C}"/>
              </a:ext>
            </a:extLst>
          </p:cNvPr>
          <p:cNvSpPr/>
          <p:nvPr/>
        </p:nvSpPr>
        <p:spPr>
          <a:xfrm>
            <a:off x="7772587" y="5612484"/>
            <a:ext cx="1385957"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G—W — G’</a:t>
            </a:r>
            <a:endParaRPr lang="zh-CN" altLang="en-US" dirty="0"/>
          </a:p>
        </p:txBody>
      </p:sp>
      <p:cxnSp>
        <p:nvCxnSpPr>
          <p:cNvPr id="11" name="直接箭头连接符 10">
            <a:extLst>
              <a:ext uri="{FF2B5EF4-FFF2-40B4-BE49-F238E27FC236}">
                <a16:creationId xmlns:a16="http://schemas.microsoft.com/office/drawing/2014/main" id="{F9EA274A-8DBE-4282-A7E3-1670F2A9F5E8}"/>
              </a:ext>
            </a:extLst>
          </p:cNvPr>
          <p:cNvCxnSpPr>
            <a:cxnSpLocks/>
          </p:cNvCxnSpPr>
          <p:nvPr/>
        </p:nvCxnSpPr>
        <p:spPr>
          <a:xfrm flipH="1" flipV="1">
            <a:off x="8292322" y="4972050"/>
            <a:ext cx="534686" cy="640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D318756-AA06-4F40-BBDC-8F8B5F78F2A6}"/>
              </a:ext>
            </a:extLst>
          </p:cNvPr>
          <p:cNvSpPr/>
          <p:nvPr/>
        </p:nvSpPr>
        <p:spPr>
          <a:xfrm>
            <a:off x="7971079" y="4691740"/>
            <a:ext cx="1162498"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G’=G+∆G</a:t>
            </a:r>
            <a:endParaRPr lang="zh-CN" altLang="en-US" dirty="0"/>
          </a:p>
        </p:txBody>
      </p:sp>
      <p:sp>
        <p:nvSpPr>
          <p:cNvPr id="13" name="文本框 12">
            <a:extLst>
              <a:ext uri="{FF2B5EF4-FFF2-40B4-BE49-F238E27FC236}">
                <a16:creationId xmlns:a16="http://schemas.microsoft.com/office/drawing/2014/main" id="{3974054D-EB09-47A9-A969-0242474FD818}"/>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二、劳动力成为商品与货币转化为资本</a:t>
            </a:r>
          </a:p>
        </p:txBody>
      </p:sp>
    </p:spTree>
    <p:extLst>
      <p:ext uri="{BB962C8B-B14F-4D97-AF65-F5344CB8AC3E}">
        <p14:creationId xmlns:p14="http://schemas.microsoft.com/office/powerpoint/2010/main" val="3379559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5CB336F-8532-4C6C-B709-19139E86E888}"/>
              </a:ext>
            </a:extLst>
          </p:cNvPr>
          <p:cNvSpPr/>
          <p:nvPr/>
        </p:nvSpPr>
        <p:spPr>
          <a:xfrm>
            <a:off x="0" y="951961"/>
            <a:ext cx="3012363" cy="415498"/>
          </a:xfrm>
          <a:prstGeom prst="rect">
            <a:avLst/>
          </a:prstGeom>
          <a:ln>
            <a:solidFill>
              <a:schemeClr val="tx1"/>
            </a:solidFill>
          </a:ln>
        </p:spPr>
        <p:txBody>
          <a:bodyPr wrap="none">
            <a:spAutoFit/>
          </a:bodyPr>
          <a:lstStyle/>
          <a:p>
            <a:r>
              <a:rPr lang="zh-CN" altLang="en-US" sz="2100" dirty="0">
                <a:latin typeface="楷体" panose="02010609060101010101" pitchFamily="49" charset="-122"/>
                <a:ea typeface="楷体" panose="02010609060101010101" pitchFamily="49" charset="-122"/>
              </a:rPr>
              <a:t>货币如何转化为资本</a:t>
            </a:r>
            <a:r>
              <a:rPr lang="en-US" altLang="zh-CN" sz="2100" dirty="0">
                <a:latin typeface="楷体" panose="02010609060101010101" pitchFamily="49" charset="-122"/>
                <a:ea typeface="楷体" panose="02010609060101010101" pitchFamily="49" charset="-122"/>
              </a:rPr>
              <a:t>2/6</a:t>
            </a:r>
          </a:p>
        </p:txBody>
      </p:sp>
      <p:sp>
        <p:nvSpPr>
          <p:cNvPr id="9" name="矩形 8">
            <a:extLst>
              <a:ext uri="{FF2B5EF4-FFF2-40B4-BE49-F238E27FC236}">
                <a16:creationId xmlns:a16="http://schemas.microsoft.com/office/drawing/2014/main" id="{5F8E9D24-0362-41FB-BF7C-A31F42A0902C}"/>
              </a:ext>
            </a:extLst>
          </p:cNvPr>
          <p:cNvSpPr/>
          <p:nvPr/>
        </p:nvSpPr>
        <p:spPr>
          <a:xfrm>
            <a:off x="1993143" y="4012998"/>
            <a:ext cx="3001784"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rPr>
              <a:t>资本的总公式：</a:t>
            </a:r>
            <a:r>
              <a:rPr lang="en-US" altLang="zh-CN" kern="100" dirty="0">
                <a:latin typeface="Times New Roman" panose="02020603050405020304" pitchFamily="18" charset="0"/>
                <a:ea typeface="宋体" panose="02010600030101010101" pitchFamily="2" charset="-122"/>
              </a:rPr>
              <a:t>G—W — G’</a:t>
            </a:r>
            <a:endParaRPr lang="zh-CN" altLang="en-US" dirty="0"/>
          </a:p>
        </p:txBody>
      </p:sp>
      <p:cxnSp>
        <p:nvCxnSpPr>
          <p:cNvPr id="11" name="直接箭头连接符 10">
            <a:extLst>
              <a:ext uri="{FF2B5EF4-FFF2-40B4-BE49-F238E27FC236}">
                <a16:creationId xmlns:a16="http://schemas.microsoft.com/office/drawing/2014/main" id="{F9EA274A-8DBE-4282-A7E3-1670F2A9F5E8}"/>
              </a:ext>
            </a:extLst>
          </p:cNvPr>
          <p:cNvCxnSpPr>
            <a:cxnSpLocks/>
          </p:cNvCxnSpPr>
          <p:nvPr/>
        </p:nvCxnSpPr>
        <p:spPr>
          <a:xfrm>
            <a:off x="3984469" y="4281733"/>
            <a:ext cx="0" cy="642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D318756-AA06-4F40-BBDC-8F8B5F78F2A6}"/>
              </a:ext>
            </a:extLst>
          </p:cNvPr>
          <p:cNvSpPr/>
          <p:nvPr/>
        </p:nvSpPr>
        <p:spPr>
          <a:xfrm>
            <a:off x="3548532" y="4959893"/>
            <a:ext cx="1162498"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G’=G+∆G</a:t>
            </a:r>
            <a:endParaRPr lang="zh-CN" altLang="en-US" dirty="0"/>
          </a:p>
        </p:txBody>
      </p:sp>
      <p:sp>
        <p:nvSpPr>
          <p:cNvPr id="7" name="椭圆 6">
            <a:extLst>
              <a:ext uri="{FF2B5EF4-FFF2-40B4-BE49-F238E27FC236}">
                <a16:creationId xmlns:a16="http://schemas.microsoft.com/office/drawing/2014/main" id="{25DE28E6-16F0-4DAE-82F2-BB25ACF7E25C}"/>
              </a:ext>
            </a:extLst>
          </p:cNvPr>
          <p:cNvSpPr/>
          <p:nvPr/>
        </p:nvSpPr>
        <p:spPr>
          <a:xfrm>
            <a:off x="4304576" y="4993784"/>
            <a:ext cx="359351" cy="276999"/>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25035EA-CC6F-4922-B50D-DAC0DCF2EB33}"/>
              </a:ext>
            </a:extLst>
          </p:cNvPr>
          <p:cNvSpPr/>
          <p:nvPr/>
        </p:nvSpPr>
        <p:spPr>
          <a:xfrm>
            <a:off x="5159532" y="4899201"/>
            <a:ext cx="934871" cy="369332"/>
          </a:xfrm>
          <a:prstGeom prst="rect">
            <a:avLst/>
          </a:prstGeom>
        </p:spPr>
        <p:txBody>
          <a:bodyPr wrap="none">
            <a:spAutoFit/>
          </a:bodyPr>
          <a:lstStyle/>
          <a:p>
            <a:r>
              <a:rPr lang="zh-CN" altLang="en-US" sz="9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剩余价值</a:t>
            </a:r>
            <a:endParaRPr lang="en-US" altLang="zh-CN" sz="9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r>
              <a:rPr lang="en-US" altLang="zh-CN" sz="9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Surplus Value</a:t>
            </a:r>
            <a:endParaRPr lang="zh-CN" altLang="en-US" sz="900" dirty="0">
              <a:solidFill>
                <a:srgbClr val="FF0000"/>
              </a:solidFill>
            </a:endParaRPr>
          </a:p>
        </p:txBody>
      </p:sp>
      <p:sp>
        <p:nvSpPr>
          <p:cNvPr id="15" name="矩形 14">
            <a:extLst>
              <a:ext uri="{FF2B5EF4-FFF2-40B4-BE49-F238E27FC236}">
                <a16:creationId xmlns:a16="http://schemas.microsoft.com/office/drawing/2014/main" id="{3F2AC8E6-07D9-4514-82B9-136F6370EB8D}"/>
              </a:ext>
            </a:extLst>
          </p:cNvPr>
          <p:cNvSpPr/>
          <p:nvPr/>
        </p:nvSpPr>
        <p:spPr>
          <a:xfrm>
            <a:off x="949396" y="2225396"/>
            <a:ext cx="6360769" cy="1077218"/>
          </a:xfrm>
          <a:prstGeom prst="rect">
            <a:avLst/>
          </a:prstGeom>
        </p:spPr>
        <p:txBody>
          <a:bodyPr wrap="square">
            <a:spAutoFit/>
          </a:bodyPr>
          <a:lstStyle/>
          <a:p>
            <a:r>
              <a:rPr lang="zh-CN" altLang="zh-CN" sz="1600" kern="100" dirty="0">
                <a:latin typeface="楷体" panose="02010609060101010101" pitchFamily="49" charset="-122"/>
                <a:ea typeface="楷体" panose="02010609060101010101" pitchFamily="49" charset="-122"/>
                <a:cs typeface="Times New Roman" panose="02020603050405020304" pitchFamily="18" charset="0"/>
              </a:rPr>
              <a:t>简单商品流通——为买而卖——是达到流通以外的最终目的，占有使用价值，满足需要的手段。相反，作为资本的货币的流通本身就是目的，因为只是在这个不断更新的运动中才有价值的增殖。因此，资本的运动是没有限度的。</a:t>
            </a:r>
            <a:r>
              <a:rPr lang="en-US" altLang="zh-CN" sz="1600" kern="100" dirty="0">
                <a:latin typeface="楷体" panose="02010609060101010101" pitchFamily="49" charset="-122"/>
                <a:ea typeface="楷体" panose="02010609060101010101" pitchFamily="49" charset="-122"/>
                <a:cs typeface="Times New Roman" panose="02020603050405020304" pitchFamily="18" charset="0"/>
              </a:rPr>
              <a:t>P178</a:t>
            </a:r>
            <a:endParaRPr lang="zh-CN" altLang="en-US" sz="1600" dirty="0">
              <a:latin typeface="楷体" panose="02010609060101010101" pitchFamily="49" charset="-122"/>
              <a:ea typeface="楷体" panose="02010609060101010101" pitchFamily="49" charset="-122"/>
            </a:endParaRPr>
          </a:p>
        </p:txBody>
      </p:sp>
      <p:sp>
        <p:nvSpPr>
          <p:cNvPr id="16" name="矩形 15">
            <a:extLst>
              <a:ext uri="{FF2B5EF4-FFF2-40B4-BE49-F238E27FC236}">
                <a16:creationId xmlns:a16="http://schemas.microsoft.com/office/drawing/2014/main" id="{9EF88077-70A1-40C9-A5CF-82EB8FF01225}"/>
              </a:ext>
            </a:extLst>
          </p:cNvPr>
          <p:cNvSpPr/>
          <p:nvPr/>
        </p:nvSpPr>
        <p:spPr>
          <a:xfrm>
            <a:off x="2240268" y="5448016"/>
            <a:ext cx="4865434"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rPr>
              <a:t>重商主义下的资本：生出货币的货币，</a:t>
            </a:r>
            <a:r>
              <a:rPr lang="en-US" altLang="zh-CN" kern="100" dirty="0">
                <a:latin typeface="Times New Roman" panose="02020603050405020304" pitchFamily="18" charset="0"/>
                <a:ea typeface="宋体" panose="02010600030101010101" pitchFamily="2" charset="-122"/>
              </a:rPr>
              <a:t>G — G’</a:t>
            </a:r>
            <a:endParaRPr lang="zh-CN" altLang="en-US" dirty="0"/>
          </a:p>
        </p:txBody>
      </p:sp>
    </p:spTree>
    <p:extLst>
      <p:ext uri="{BB962C8B-B14F-4D97-AF65-F5344CB8AC3E}">
        <p14:creationId xmlns:p14="http://schemas.microsoft.com/office/powerpoint/2010/main" val="3124652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2BE2A1E-6F1E-4DC7-8463-E66F5F7CEDA6}"/>
              </a:ext>
            </a:extLst>
          </p:cNvPr>
          <p:cNvSpPr/>
          <p:nvPr/>
        </p:nvSpPr>
        <p:spPr>
          <a:xfrm>
            <a:off x="0" y="975037"/>
            <a:ext cx="3012363" cy="415498"/>
          </a:xfrm>
          <a:prstGeom prst="rect">
            <a:avLst/>
          </a:prstGeom>
          <a:ln>
            <a:solidFill>
              <a:schemeClr val="tx1"/>
            </a:solidFill>
          </a:ln>
        </p:spPr>
        <p:txBody>
          <a:bodyPr wrap="none">
            <a:spAutoFit/>
          </a:bodyPr>
          <a:lstStyle/>
          <a:p>
            <a:r>
              <a:rPr lang="zh-CN" altLang="en-US" sz="2100" dirty="0">
                <a:latin typeface="楷体" panose="02010609060101010101" pitchFamily="49" charset="-122"/>
                <a:ea typeface="楷体" panose="02010609060101010101" pitchFamily="49" charset="-122"/>
              </a:rPr>
              <a:t>货币如何转化为资本</a:t>
            </a:r>
            <a:r>
              <a:rPr lang="en-US" altLang="zh-CN" sz="2100" dirty="0">
                <a:latin typeface="楷体" panose="02010609060101010101" pitchFamily="49" charset="-122"/>
                <a:ea typeface="楷体" panose="02010609060101010101" pitchFamily="49" charset="-122"/>
              </a:rPr>
              <a:t>3/6</a:t>
            </a:r>
          </a:p>
        </p:txBody>
      </p:sp>
      <p:sp>
        <p:nvSpPr>
          <p:cNvPr id="4" name="矩形 3">
            <a:extLst>
              <a:ext uri="{FF2B5EF4-FFF2-40B4-BE49-F238E27FC236}">
                <a16:creationId xmlns:a16="http://schemas.microsoft.com/office/drawing/2014/main" id="{268F8978-3C6F-404D-9C44-BB79AF67EFF3}"/>
              </a:ext>
            </a:extLst>
          </p:cNvPr>
          <p:cNvSpPr/>
          <p:nvPr/>
        </p:nvSpPr>
        <p:spPr>
          <a:xfrm>
            <a:off x="1993143" y="2903865"/>
            <a:ext cx="3001784"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rPr>
              <a:t>资本的总公式：</a:t>
            </a:r>
            <a:r>
              <a:rPr lang="en-US" altLang="zh-CN" kern="100" dirty="0">
                <a:latin typeface="Times New Roman" panose="02020603050405020304" pitchFamily="18" charset="0"/>
                <a:ea typeface="宋体" panose="02010600030101010101" pitchFamily="2" charset="-122"/>
              </a:rPr>
              <a:t>G—W — G’</a:t>
            </a:r>
            <a:endParaRPr lang="zh-CN" altLang="en-US" dirty="0"/>
          </a:p>
        </p:txBody>
      </p:sp>
      <p:cxnSp>
        <p:nvCxnSpPr>
          <p:cNvPr id="5" name="直接箭头连接符 4">
            <a:extLst>
              <a:ext uri="{FF2B5EF4-FFF2-40B4-BE49-F238E27FC236}">
                <a16:creationId xmlns:a16="http://schemas.microsoft.com/office/drawing/2014/main" id="{0AE861DD-5B7E-478E-B578-9252D4AD1C9C}"/>
              </a:ext>
            </a:extLst>
          </p:cNvPr>
          <p:cNvCxnSpPr>
            <a:cxnSpLocks/>
          </p:cNvCxnSpPr>
          <p:nvPr/>
        </p:nvCxnSpPr>
        <p:spPr>
          <a:xfrm>
            <a:off x="3984469" y="3172600"/>
            <a:ext cx="0" cy="642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BDC84509-95E2-4A02-8D06-C5DF33419B79}"/>
              </a:ext>
            </a:extLst>
          </p:cNvPr>
          <p:cNvSpPr/>
          <p:nvPr/>
        </p:nvSpPr>
        <p:spPr>
          <a:xfrm>
            <a:off x="3548532" y="3850760"/>
            <a:ext cx="1162498"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G’=G+∆G</a:t>
            </a:r>
            <a:endParaRPr lang="zh-CN" altLang="en-US" dirty="0"/>
          </a:p>
        </p:txBody>
      </p:sp>
      <p:sp>
        <p:nvSpPr>
          <p:cNvPr id="7" name="椭圆 6">
            <a:extLst>
              <a:ext uri="{FF2B5EF4-FFF2-40B4-BE49-F238E27FC236}">
                <a16:creationId xmlns:a16="http://schemas.microsoft.com/office/drawing/2014/main" id="{E613366D-051E-4068-AAAC-BFD4C1189C1B}"/>
              </a:ext>
            </a:extLst>
          </p:cNvPr>
          <p:cNvSpPr/>
          <p:nvPr/>
        </p:nvSpPr>
        <p:spPr>
          <a:xfrm>
            <a:off x="4222752" y="3896926"/>
            <a:ext cx="359351" cy="276999"/>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7513852-6704-4FAA-816C-96D042B3FE0C}"/>
              </a:ext>
            </a:extLst>
          </p:cNvPr>
          <p:cNvSpPr/>
          <p:nvPr/>
        </p:nvSpPr>
        <p:spPr>
          <a:xfrm>
            <a:off x="4786550" y="3863478"/>
            <a:ext cx="934871" cy="369332"/>
          </a:xfrm>
          <a:prstGeom prst="rect">
            <a:avLst/>
          </a:prstGeom>
        </p:spPr>
        <p:txBody>
          <a:bodyPr wrap="none">
            <a:spAutoFit/>
          </a:bodyPr>
          <a:lstStyle/>
          <a:p>
            <a:r>
              <a:rPr lang="zh-CN" altLang="en-US" sz="9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剩余价值</a:t>
            </a:r>
            <a:endParaRPr lang="en-US" altLang="zh-CN" sz="9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r>
              <a:rPr lang="en-US" altLang="zh-CN" sz="9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Surplus Value</a:t>
            </a:r>
            <a:endParaRPr lang="zh-CN" altLang="en-US" sz="900" dirty="0">
              <a:solidFill>
                <a:srgbClr val="FF0000"/>
              </a:solidFill>
            </a:endParaRPr>
          </a:p>
        </p:txBody>
      </p:sp>
      <p:sp>
        <p:nvSpPr>
          <p:cNvPr id="10" name="矩形 9">
            <a:extLst>
              <a:ext uri="{FF2B5EF4-FFF2-40B4-BE49-F238E27FC236}">
                <a16:creationId xmlns:a16="http://schemas.microsoft.com/office/drawing/2014/main" id="{696AF837-DA29-466A-9EAD-4FCB3D1A499E}"/>
              </a:ext>
            </a:extLst>
          </p:cNvPr>
          <p:cNvSpPr/>
          <p:nvPr/>
        </p:nvSpPr>
        <p:spPr>
          <a:xfrm>
            <a:off x="2110156" y="5116524"/>
            <a:ext cx="3275256" cy="646331"/>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rPr>
              <a:t>流通过程中的欺诈？</a:t>
            </a:r>
            <a:r>
              <a:rPr lang="en-US" altLang="zh-CN" kern="100" dirty="0">
                <a:latin typeface="Times New Roman" panose="02020603050405020304" pitchFamily="18" charset="0"/>
                <a:ea typeface="宋体" panose="02010600030101010101" pitchFamily="2" charset="-122"/>
              </a:rPr>
              <a:t>OR</a:t>
            </a:r>
            <a:r>
              <a:rPr lang="zh-CN" altLang="en-US" kern="100" dirty="0">
                <a:latin typeface="Times New Roman" panose="02020603050405020304" pitchFamily="18" charset="0"/>
                <a:ea typeface="宋体" panose="02010600030101010101" pitchFamily="2" charset="-122"/>
              </a:rPr>
              <a:t>加价？</a:t>
            </a:r>
            <a:endParaRPr lang="en-US" altLang="zh-CN" kern="100" dirty="0">
              <a:latin typeface="Times New Roman" panose="02020603050405020304" pitchFamily="18" charset="0"/>
              <a:ea typeface="宋体" panose="02010600030101010101" pitchFamily="2" charset="-122"/>
            </a:endParaRPr>
          </a:p>
          <a:p>
            <a:endParaRPr lang="zh-CN" altLang="en-US" dirty="0"/>
          </a:p>
        </p:txBody>
      </p:sp>
      <p:sp>
        <p:nvSpPr>
          <p:cNvPr id="12" name="矩形: 圆角 11">
            <a:extLst>
              <a:ext uri="{FF2B5EF4-FFF2-40B4-BE49-F238E27FC236}">
                <a16:creationId xmlns:a16="http://schemas.microsoft.com/office/drawing/2014/main" id="{1997DC0F-CDB9-4A37-AE66-9FCA2FEFAF91}"/>
              </a:ext>
            </a:extLst>
          </p:cNvPr>
          <p:cNvSpPr/>
          <p:nvPr/>
        </p:nvSpPr>
        <p:spPr>
          <a:xfrm>
            <a:off x="1540934" y="4353984"/>
            <a:ext cx="4094138" cy="484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问题：剩余价值从何而来？</a:t>
            </a:r>
          </a:p>
        </p:txBody>
      </p:sp>
    </p:spTree>
    <p:extLst>
      <p:ext uri="{BB962C8B-B14F-4D97-AF65-F5344CB8AC3E}">
        <p14:creationId xmlns:p14="http://schemas.microsoft.com/office/powerpoint/2010/main" val="4164072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2BE2A1E-6F1E-4DC7-8463-E66F5F7CEDA6}"/>
              </a:ext>
            </a:extLst>
          </p:cNvPr>
          <p:cNvSpPr/>
          <p:nvPr/>
        </p:nvSpPr>
        <p:spPr>
          <a:xfrm>
            <a:off x="0" y="968553"/>
            <a:ext cx="3012363" cy="415498"/>
          </a:xfrm>
          <a:prstGeom prst="rect">
            <a:avLst/>
          </a:prstGeom>
          <a:ln>
            <a:solidFill>
              <a:schemeClr val="tx1"/>
            </a:solidFill>
          </a:ln>
        </p:spPr>
        <p:txBody>
          <a:bodyPr wrap="none">
            <a:spAutoFit/>
          </a:bodyPr>
          <a:lstStyle/>
          <a:p>
            <a:r>
              <a:rPr lang="zh-CN" altLang="en-US" sz="2100" dirty="0">
                <a:latin typeface="楷体" panose="02010609060101010101" pitchFamily="49" charset="-122"/>
                <a:ea typeface="楷体" panose="02010609060101010101" pitchFamily="49" charset="-122"/>
              </a:rPr>
              <a:t>货币如何转化为资本</a:t>
            </a:r>
            <a:r>
              <a:rPr lang="en-US" altLang="zh-CN" sz="2100" dirty="0">
                <a:latin typeface="楷体" panose="02010609060101010101" pitchFamily="49" charset="-122"/>
                <a:ea typeface="楷体" panose="02010609060101010101" pitchFamily="49" charset="-122"/>
              </a:rPr>
              <a:t>4/6</a:t>
            </a:r>
          </a:p>
        </p:txBody>
      </p:sp>
      <p:sp>
        <p:nvSpPr>
          <p:cNvPr id="10" name="矩形 9">
            <a:extLst>
              <a:ext uri="{FF2B5EF4-FFF2-40B4-BE49-F238E27FC236}">
                <a16:creationId xmlns:a16="http://schemas.microsoft.com/office/drawing/2014/main" id="{696AF837-DA29-466A-9EAD-4FCB3D1A499E}"/>
              </a:ext>
            </a:extLst>
          </p:cNvPr>
          <p:cNvSpPr/>
          <p:nvPr/>
        </p:nvSpPr>
        <p:spPr>
          <a:xfrm>
            <a:off x="533598" y="1762228"/>
            <a:ext cx="3116008" cy="369332"/>
          </a:xfrm>
          <a:prstGeom prst="rect">
            <a:avLst/>
          </a:prstGeom>
        </p:spPr>
        <p:txBody>
          <a:bodyPr wrap="square">
            <a:spAutoFit/>
          </a:bodyPr>
          <a:lstStyle/>
          <a:p>
            <a:r>
              <a:rPr lang="zh-CN" altLang="en-US" kern="100" dirty="0">
                <a:highlight>
                  <a:srgbClr val="FFFF00"/>
                </a:highlight>
                <a:latin typeface="Times New Roman" panose="02020603050405020304" pitchFamily="18" charset="0"/>
                <a:ea typeface="宋体" panose="02010600030101010101" pitchFamily="2" charset="-122"/>
              </a:rPr>
              <a:t>为何不是加价特权？</a:t>
            </a:r>
            <a:endParaRPr lang="en-US" altLang="zh-CN" kern="100" dirty="0">
              <a:highlight>
                <a:srgbClr val="FFFF00"/>
              </a:highlight>
              <a:latin typeface="Times New Roman" panose="02020603050405020304" pitchFamily="18" charset="0"/>
              <a:ea typeface="宋体" panose="02010600030101010101" pitchFamily="2" charset="-122"/>
            </a:endParaRPr>
          </a:p>
        </p:txBody>
      </p:sp>
      <p:sp>
        <p:nvSpPr>
          <p:cNvPr id="12" name="矩形 11">
            <a:extLst>
              <a:ext uri="{FF2B5EF4-FFF2-40B4-BE49-F238E27FC236}">
                <a16:creationId xmlns:a16="http://schemas.microsoft.com/office/drawing/2014/main" id="{F3BEEA00-CE77-4264-AA4A-BE23889147F9}"/>
              </a:ext>
            </a:extLst>
          </p:cNvPr>
          <p:cNvSpPr/>
          <p:nvPr/>
        </p:nvSpPr>
        <p:spPr>
          <a:xfrm>
            <a:off x="248790" y="2148328"/>
            <a:ext cx="8438010" cy="2308324"/>
          </a:xfrm>
          <a:prstGeom prst="rect">
            <a:avLst/>
          </a:prstGeom>
        </p:spPr>
        <p:txBody>
          <a:bodyPr wrap="square">
            <a:spAutoFit/>
          </a:bodyPr>
          <a:lstStyle/>
          <a:p>
            <a:pPr indent="200025" algn="just">
              <a:spcAft>
                <a:spcPts val="0"/>
              </a:spcAft>
            </a:pPr>
            <a:r>
              <a:rPr lang="en-US" altLang="zh-CN" kern="100" dirty="0">
                <a:latin typeface="楷体" panose="02010609060101010101" pitchFamily="49" charset="-122"/>
                <a:ea typeface="楷体" panose="02010609060101010101" pitchFamily="49" charset="-122"/>
              </a:rPr>
              <a:t> </a:t>
            </a:r>
            <a:r>
              <a:rPr lang="zh-CN" altLang="zh-CN" kern="100" dirty="0">
                <a:latin typeface="楷体" panose="02010609060101010101" pitchFamily="49" charset="-122"/>
                <a:ea typeface="楷体" panose="02010609060101010101" pitchFamily="49" charset="-122"/>
              </a:rPr>
              <a:t>假定卖者享有某种无法说明的特权，可以高于商品价值出卖商品，把价值</a:t>
            </a:r>
            <a:r>
              <a:rPr lang="en-US" altLang="zh-CN" kern="100" dirty="0">
                <a:latin typeface="楷体" panose="02010609060101010101" pitchFamily="49" charset="-122"/>
                <a:ea typeface="楷体" panose="02010609060101010101" pitchFamily="49" charset="-122"/>
              </a:rPr>
              <a:t>100</a:t>
            </a:r>
            <a:r>
              <a:rPr lang="zh-CN" altLang="zh-CN" kern="100" dirty="0">
                <a:latin typeface="楷体" panose="02010609060101010101" pitchFamily="49" charset="-122"/>
                <a:ea typeface="楷体" panose="02010609060101010101" pitchFamily="49" charset="-122"/>
              </a:rPr>
              <a:t>的商品卖</a:t>
            </a:r>
            <a:r>
              <a:rPr lang="en-US" altLang="zh-CN" kern="100" dirty="0">
                <a:latin typeface="楷体" panose="02010609060101010101" pitchFamily="49" charset="-122"/>
                <a:ea typeface="楷体" panose="02010609060101010101" pitchFamily="49" charset="-122"/>
              </a:rPr>
              <a:t>110</a:t>
            </a:r>
            <a:r>
              <a:rPr lang="zh-CN" altLang="zh-CN" kern="100" dirty="0">
                <a:latin typeface="楷体" panose="02010609060101010101" pitchFamily="49" charset="-122"/>
                <a:ea typeface="楷体" panose="02010609060101010101" pitchFamily="49" charset="-122"/>
              </a:rPr>
              <a:t>，即在名义上加价</a:t>
            </a:r>
            <a:r>
              <a:rPr lang="en-US" altLang="zh-CN" kern="100" dirty="0">
                <a:latin typeface="楷体" panose="02010609060101010101" pitchFamily="49" charset="-122"/>
                <a:ea typeface="楷体" panose="02010609060101010101" pitchFamily="49" charset="-122"/>
              </a:rPr>
              <a:t>10%</a:t>
            </a:r>
            <a:r>
              <a:rPr lang="zh-CN" altLang="zh-CN" kern="100" dirty="0">
                <a:latin typeface="楷体" panose="02010609060101010101" pitchFamily="49" charset="-122"/>
                <a:ea typeface="楷体" panose="02010609060101010101" pitchFamily="49" charset="-122"/>
              </a:rPr>
              <a:t>。这样，卖者就得到剩余价值</a:t>
            </a:r>
            <a:r>
              <a:rPr lang="en-US" altLang="zh-CN" kern="100" dirty="0">
                <a:latin typeface="楷体" panose="02010609060101010101" pitchFamily="49" charset="-122"/>
                <a:ea typeface="楷体" panose="02010609060101010101" pitchFamily="49" charset="-122"/>
              </a:rPr>
              <a:t>10</a:t>
            </a:r>
            <a:r>
              <a:rPr lang="zh-CN" altLang="zh-CN" kern="100" dirty="0">
                <a:latin typeface="楷体" panose="02010609060101010101" pitchFamily="49" charset="-122"/>
                <a:ea typeface="楷体" panose="02010609060101010101" pitchFamily="49" charset="-122"/>
              </a:rPr>
              <a:t>。但是，他当了卖者以后，又成为买者。现在第三个商品占有者作为卖者和他相遇，并且也享有把商品贵卖</a:t>
            </a:r>
            <a:r>
              <a:rPr lang="en-US" altLang="zh-CN" kern="100" dirty="0">
                <a:latin typeface="楷体" panose="02010609060101010101" pitchFamily="49" charset="-122"/>
                <a:ea typeface="楷体" panose="02010609060101010101" pitchFamily="49" charset="-122"/>
              </a:rPr>
              <a:t>10%</a:t>
            </a:r>
            <a:r>
              <a:rPr lang="zh-CN" altLang="zh-CN" kern="100" dirty="0">
                <a:latin typeface="楷体" panose="02010609060101010101" pitchFamily="49" charset="-122"/>
                <a:ea typeface="楷体" panose="02010609060101010101" pitchFamily="49" charset="-122"/>
              </a:rPr>
              <a:t>的特权。我们那位商品占有者作为卖者赚得了</a:t>
            </a:r>
            <a:r>
              <a:rPr lang="en-US" altLang="zh-CN" kern="100" dirty="0">
                <a:latin typeface="楷体" panose="02010609060101010101" pitchFamily="49" charset="-122"/>
                <a:ea typeface="楷体" panose="02010609060101010101" pitchFamily="49" charset="-122"/>
              </a:rPr>
              <a:t>10</a:t>
            </a:r>
            <a:r>
              <a:rPr lang="zh-CN" altLang="zh-CN" kern="100" dirty="0">
                <a:latin typeface="楷体" panose="02010609060101010101" pitchFamily="49" charset="-122"/>
                <a:ea typeface="楷体" panose="02010609060101010101" pitchFamily="49" charset="-122"/>
              </a:rPr>
              <a:t>，但是作为买者要失去</a:t>
            </a:r>
            <a:r>
              <a:rPr lang="en-US" altLang="zh-CN" kern="100" dirty="0">
                <a:latin typeface="楷体" panose="02010609060101010101" pitchFamily="49" charset="-122"/>
                <a:ea typeface="楷体" panose="02010609060101010101" pitchFamily="49" charset="-122"/>
              </a:rPr>
              <a:t>10</a:t>
            </a:r>
            <a:r>
              <a:rPr lang="zh-CN" altLang="zh-CN" kern="100" dirty="0">
                <a:latin typeface="楷体" panose="02010609060101010101" pitchFamily="49" charset="-122"/>
                <a:ea typeface="楷体" panose="02010609060101010101" pitchFamily="49" charset="-122"/>
              </a:rPr>
              <a:t>。实际上，整个事情的结果是，全体商品占有者都高于商品价值</a:t>
            </a:r>
            <a:r>
              <a:rPr lang="en-US" altLang="zh-CN" kern="100" dirty="0">
                <a:latin typeface="楷体" panose="02010609060101010101" pitchFamily="49" charset="-122"/>
                <a:ea typeface="楷体" panose="02010609060101010101" pitchFamily="49" charset="-122"/>
              </a:rPr>
              <a:t>10%</a:t>
            </a:r>
            <a:r>
              <a:rPr lang="zh-CN" altLang="zh-CN" kern="100" dirty="0">
                <a:latin typeface="楷体" panose="02010609060101010101" pitchFamily="49" charset="-122"/>
                <a:ea typeface="楷体" panose="02010609060101010101" pitchFamily="49" charset="-122"/>
              </a:rPr>
              <a:t>互相出卖商品，这与他们把商品按其价值出售完全一样。商品的这种名义上的普遍加价，其结果就像例如用银代替金来计量商品价值一样。商品的货币名称即价格上涨了，但商品间的价值比例仍然不变。</a:t>
            </a:r>
            <a:r>
              <a:rPr lang="en-US" altLang="zh-CN" kern="100" dirty="0">
                <a:latin typeface="楷体" panose="02010609060101010101" pitchFamily="49" charset="-122"/>
                <a:ea typeface="楷体" panose="02010609060101010101" pitchFamily="49" charset="-122"/>
              </a:rPr>
              <a:t>P187</a:t>
            </a:r>
            <a:endParaRPr lang="zh-CN" altLang="zh-CN" kern="100" dirty="0">
              <a:latin typeface="楷体" panose="02010609060101010101" pitchFamily="49" charset="-122"/>
              <a:ea typeface="楷体" panose="02010609060101010101" pitchFamily="49" charset="-122"/>
            </a:endParaRPr>
          </a:p>
        </p:txBody>
      </p:sp>
      <p:sp>
        <p:nvSpPr>
          <p:cNvPr id="13" name="矩形 12">
            <a:extLst>
              <a:ext uri="{FF2B5EF4-FFF2-40B4-BE49-F238E27FC236}">
                <a16:creationId xmlns:a16="http://schemas.microsoft.com/office/drawing/2014/main" id="{79493B89-7134-4CE5-991B-3CAC0439A0C3}"/>
              </a:ext>
            </a:extLst>
          </p:cNvPr>
          <p:cNvSpPr/>
          <p:nvPr/>
        </p:nvSpPr>
        <p:spPr>
          <a:xfrm>
            <a:off x="248791" y="4456652"/>
            <a:ext cx="8263466" cy="1754326"/>
          </a:xfrm>
          <a:prstGeom prst="rect">
            <a:avLst/>
          </a:prstGeom>
        </p:spPr>
        <p:txBody>
          <a:bodyPr wrap="square">
            <a:spAutoFit/>
          </a:bodyPr>
          <a:lstStyle/>
          <a:p>
            <a:r>
              <a:rPr lang="en-US" altLang="zh-CN" kern="100" dirty="0">
                <a:latin typeface="楷体" panose="02010609060101010101" pitchFamily="49" charset="-122"/>
                <a:ea typeface="楷体" panose="02010609060101010101" pitchFamily="49" charset="-122"/>
              </a:rPr>
              <a:t>    </a:t>
            </a:r>
            <a:r>
              <a:rPr lang="zh-CN" altLang="zh-CN" kern="100" dirty="0">
                <a:latin typeface="楷体" panose="02010609060101010101" pitchFamily="49" charset="-122"/>
                <a:ea typeface="楷体" panose="02010609060101010101" pitchFamily="49" charset="-122"/>
              </a:rPr>
              <a:t>我们再反过来，假定买者享有某种特权，可以低于商品价值购买商品。在这里，不用说，买者还要成为卖者。他在成为买者以前，就曾经是卖者。他在作</a:t>
            </a:r>
            <a:r>
              <a:rPr lang="zh-CN" altLang="zh-CN" dirty="0">
                <a:latin typeface="楷体" panose="02010609060101010101" pitchFamily="49" charset="-122"/>
                <a:ea typeface="楷体" panose="02010609060101010101" pitchFamily="49" charset="-122"/>
              </a:rPr>
              <a:t>为买者赚得</a:t>
            </a:r>
            <a:r>
              <a:rPr lang="en-US" altLang="zh-CN" dirty="0">
                <a:latin typeface="楷体" panose="02010609060101010101" pitchFamily="49" charset="-122"/>
                <a:ea typeface="楷体" panose="02010609060101010101" pitchFamily="49" charset="-122"/>
              </a:rPr>
              <a:t>10%</a:t>
            </a:r>
            <a:r>
              <a:rPr lang="zh-CN" altLang="zh-CN" dirty="0">
                <a:latin typeface="楷体" panose="02010609060101010101" pitchFamily="49" charset="-122"/>
                <a:ea typeface="楷体" panose="02010609060101010101" pitchFamily="49" charset="-122"/>
              </a:rPr>
              <a:t>以前，就已经作为卖者失去了</a:t>
            </a:r>
            <a:r>
              <a:rPr lang="en-US" altLang="zh-CN" dirty="0">
                <a:latin typeface="楷体" panose="02010609060101010101" pitchFamily="49" charset="-122"/>
                <a:ea typeface="楷体" panose="02010609060101010101" pitchFamily="49" charset="-122"/>
              </a:rPr>
              <a:t>10%</a:t>
            </a:r>
            <a:r>
              <a:rPr lang="zh-CN" altLang="zh-CN" dirty="0">
                <a:latin typeface="楷体" panose="02010609060101010101" pitchFamily="49" charset="-122"/>
                <a:ea typeface="楷体" panose="02010609060101010101" pitchFamily="49" charset="-122"/>
              </a:rPr>
              <a:t>。结果一切照旧。</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因此，剩余价值的形成，从而货币的转化为资本，既不能用卖者高于商品价值出卖商品来说明，也不能用买者低于商品价值购买商品来说明。</a:t>
            </a:r>
            <a:r>
              <a:rPr lang="en-US" altLang="zh-CN" dirty="0">
                <a:latin typeface="楷体" panose="02010609060101010101" pitchFamily="49" charset="-122"/>
                <a:ea typeface="楷体" panose="02010609060101010101" pitchFamily="49" charset="-122"/>
              </a:rPr>
              <a:t>P188</a:t>
            </a:r>
            <a:endParaRPr lang="zh-CN" altLang="zh-CN" dirty="0">
              <a:latin typeface="楷体" panose="02010609060101010101" pitchFamily="49" charset="-122"/>
              <a:ea typeface="楷体" panose="02010609060101010101" pitchFamily="49" charset="-122"/>
            </a:endParaRPr>
          </a:p>
          <a:p>
            <a:pPr indent="200025" algn="just">
              <a:spcAft>
                <a:spcPts val="0"/>
              </a:spcAft>
            </a:pPr>
            <a:endParaRPr lang="zh-CN" altLang="zh-CN" kern="100" dirty="0">
              <a:latin typeface="楷体" panose="02010609060101010101" pitchFamily="49" charset="-122"/>
              <a:ea typeface="楷体" panose="02010609060101010101" pitchFamily="49" charset="-122"/>
            </a:endParaRPr>
          </a:p>
        </p:txBody>
      </p:sp>
      <p:sp>
        <p:nvSpPr>
          <p:cNvPr id="14" name="矩形: 圆角 13">
            <a:extLst>
              <a:ext uri="{FF2B5EF4-FFF2-40B4-BE49-F238E27FC236}">
                <a16:creationId xmlns:a16="http://schemas.microsoft.com/office/drawing/2014/main" id="{577BDF4B-4075-4B5E-8B1D-95AFBDD85B83}"/>
              </a:ext>
            </a:extLst>
          </p:cNvPr>
          <p:cNvSpPr/>
          <p:nvPr/>
        </p:nvSpPr>
        <p:spPr>
          <a:xfrm>
            <a:off x="4592662" y="1221194"/>
            <a:ext cx="4094138" cy="484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问题：剩余价值从何而来？</a:t>
            </a:r>
          </a:p>
        </p:txBody>
      </p:sp>
      <p:sp>
        <p:nvSpPr>
          <p:cNvPr id="15" name="矩形 14">
            <a:extLst>
              <a:ext uri="{FF2B5EF4-FFF2-40B4-BE49-F238E27FC236}">
                <a16:creationId xmlns:a16="http://schemas.microsoft.com/office/drawing/2014/main" id="{33FCF2E5-A666-4D8D-88FB-7EF262D9A783}"/>
              </a:ext>
            </a:extLst>
          </p:cNvPr>
          <p:cNvSpPr/>
          <p:nvPr/>
        </p:nvSpPr>
        <p:spPr>
          <a:xfrm>
            <a:off x="37124" y="5985206"/>
            <a:ext cx="8984956" cy="369332"/>
          </a:xfrm>
          <a:prstGeom prst="rect">
            <a:avLst/>
          </a:prstGeom>
        </p:spPr>
        <p:txBody>
          <a:bodyPr wrap="square">
            <a:spAutoFit/>
          </a:bodyPr>
          <a:lstStyle/>
          <a:p>
            <a:r>
              <a:rPr lang="zh-CN" altLang="en-US" kern="100" dirty="0">
                <a:highlight>
                  <a:srgbClr val="FFFF00"/>
                </a:highlight>
                <a:latin typeface="Times New Roman" panose="02020603050405020304" pitchFamily="18" charset="0"/>
                <a:ea typeface="宋体" panose="02010600030101010101" pitchFamily="2" charset="-122"/>
              </a:rPr>
              <a:t>名义上的加价成功是偶然的，当所有人都加上价时，这种加价想得到的结果就消失了。</a:t>
            </a:r>
            <a:endParaRPr lang="en-US" altLang="zh-CN" kern="100" dirty="0">
              <a:highlight>
                <a:srgbClr val="FFFF00"/>
              </a:highligh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28991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D6B0A73-6FB4-4C55-A10A-584B99F00BE6}"/>
              </a:ext>
            </a:extLst>
          </p:cNvPr>
          <p:cNvSpPr/>
          <p:nvPr/>
        </p:nvSpPr>
        <p:spPr>
          <a:xfrm>
            <a:off x="0" y="938461"/>
            <a:ext cx="3012363" cy="415498"/>
          </a:xfrm>
          <a:prstGeom prst="rect">
            <a:avLst/>
          </a:prstGeom>
          <a:ln>
            <a:solidFill>
              <a:schemeClr val="tx1"/>
            </a:solidFill>
          </a:ln>
        </p:spPr>
        <p:txBody>
          <a:bodyPr wrap="none">
            <a:spAutoFit/>
          </a:bodyPr>
          <a:lstStyle/>
          <a:p>
            <a:r>
              <a:rPr lang="zh-CN" altLang="en-US" sz="2100" dirty="0">
                <a:latin typeface="楷体" panose="02010609060101010101" pitchFamily="49" charset="-122"/>
                <a:ea typeface="楷体" panose="02010609060101010101" pitchFamily="49" charset="-122"/>
              </a:rPr>
              <a:t>货币如何转化为资本</a:t>
            </a:r>
            <a:r>
              <a:rPr lang="en-US" altLang="zh-CN" sz="2100" dirty="0">
                <a:latin typeface="楷体" panose="02010609060101010101" pitchFamily="49" charset="-122"/>
                <a:ea typeface="楷体" panose="02010609060101010101" pitchFamily="49" charset="-122"/>
              </a:rPr>
              <a:t>5/6</a:t>
            </a:r>
          </a:p>
        </p:txBody>
      </p:sp>
      <p:sp>
        <p:nvSpPr>
          <p:cNvPr id="4" name="矩形: 圆角 3">
            <a:extLst>
              <a:ext uri="{FF2B5EF4-FFF2-40B4-BE49-F238E27FC236}">
                <a16:creationId xmlns:a16="http://schemas.microsoft.com/office/drawing/2014/main" id="{A6C2F6FF-B4A2-48DB-A386-C4E0D78CEAEA}"/>
              </a:ext>
            </a:extLst>
          </p:cNvPr>
          <p:cNvSpPr/>
          <p:nvPr/>
        </p:nvSpPr>
        <p:spPr>
          <a:xfrm>
            <a:off x="1559304" y="4401403"/>
            <a:ext cx="5994401" cy="484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问题：剩余价值不在流通过程产生，那在哪里产生呢？</a:t>
            </a:r>
          </a:p>
        </p:txBody>
      </p:sp>
      <p:sp>
        <p:nvSpPr>
          <p:cNvPr id="5" name="矩形 4">
            <a:extLst>
              <a:ext uri="{FF2B5EF4-FFF2-40B4-BE49-F238E27FC236}">
                <a16:creationId xmlns:a16="http://schemas.microsoft.com/office/drawing/2014/main" id="{F67BEE0C-D391-46A0-A079-C9297AFBFC54}"/>
              </a:ext>
            </a:extLst>
          </p:cNvPr>
          <p:cNvSpPr/>
          <p:nvPr/>
        </p:nvSpPr>
        <p:spPr>
          <a:xfrm>
            <a:off x="1337733" y="3237510"/>
            <a:ext cx="5994401" cy="923330"/>
          </a:xfrm>
          <a:prstGeom prst="rect">
            <a:avLst/>
          </a:prstGeom>
        </p:spPr>
        <p:txBody>
          <a:bodyPr wrap="square">
            <a:spAutoFit/>
          </a:bodyPr>
          <a:lstStyle/>
          <a:p>
            <a:pPr indent="200025" algn="just">
              <a:spcAft>
                <a:spcPts val="0"/>
              </a:spcAft>
            </a:pPr>
            <a:r>
              <a:rPr lang="en-US" altLang="zh-CN" kern="100" dirty="0">
                <a:latin typeface="楷体" panose="02010609060101010101" pitchFamily="49" charset="-122"/>
                <a:ea typeface="楷体" panose="02010609060101010101" pitchFamily="49" charset="-122"/>
              </a:rPr>
              <a:t>  </a:t>
            </a:r>
            <a:r>
              <a:rPr lang="zh-CN" altLang="zh-CN" kern="100" dirty="0">
                <a:latin typeface="楷体" panose="02010609060101010101" pitchFamily="49" charset="-122"/>
                <a:ea typeface="楷体" panose="02010609060101010101" pitchFamily="49" charset="-122"/>
              </a:rPr>
              <a:t>可见，无论怎样颠来倒去，结果都是一样。如果是等价物交换，不产生剩余价值；如果是非等价物交换，也不产生剩余价值。流通或商品交换不创造价值。</a:t>
            </a:r>
            <a:r>
              <a:rPr lang="en-US" altLang="zh-CN" kern="100" dirty="0">
                <a:latin typeface="楷体" panose="02010609060101010101" pitchFamily="49" charset="-122"/>
                <a:ea typeface="楷体" panose="02010609060101010101" pitchFamily="49" charset="-122"/>
              </a:rPr>
              <a:t>P190</a:t>
            </a:r>
            <a:endParaRPr lang="zh-CN" altLang="zh-CN" kern="100"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71673A44-96BE-4F53-BFC0-A47BC8420AB4}"/>
              </a:ext>
            </a:extLst>
          </p:cNvPr>
          <p:cNvSpPr/>
          <p:nvPr/>
        </p:nvSpPr>
        <p:spPr>
          <a:xfrm>
            <a:off x="3294671" y="5149797"/>
            <a:ext cx="2215992" cy="692497"/>
          </a:xfrm>
          <a:prstGeom prst="rect">
            <a:avLst/>
          </a:prstGeom>
          <a:noFill/>
        </p:spPr>
        <p:txBody>
          <a:bodyPr wrap="none" lIns="68580" tIns="34290" rIns="68580" bIns="34290">
            <a:spAutoFit/>
            <a:scene3d>
              <a:camera prst="orthographicFront"/>
              <a:lightRig rig="soft" dir="t">
                <a:rot lat="0" lon="0" rev="15600000"/>
              </a:lightRig>
            </a:scene3d>
            <a:sp3d extrusionH="57150" prstMaterial="softEdge">
              <a:bevelT w="25400" h="38100"/>
            </a:sp3d>
          </a:bodyPr>
          <a:lstStyle/>
          <a:p>
            <a:pPr algn="ctr"/>
            <a:r>
              <a:rPr lang="zh-CN" altLang="en-US" sz="4050" b="1" dirty="0">
                <a:ln/>
                <a:solidFill>
                  <a:schemeClr val="accent4"/>
                </a:solidFill>
              </a:rPr>
              <a:t>生产过程</a:t>
            </a:r>
          </a:p>
        </p:txBody>
      </p:sp>
    </p:spTree>
    <p:extLst>
      <p:ext uri="{BB962C8B-B14F-4D97-AF65-F5344CB8AC3E}">
        <p14:creationId xmlns:p14="http://schemas.microsoft.com/office/powerpoint/2010/main" val="1699699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D6B0A73-6FB4-4C55-A10A-584B99F00BE6}"/>
              </a:ext>
            </a:extLst>
          </p:cNvPr>
          <p:cNvSpPr/>
          <p:nvPr/>
        </p:nvSpPr>
        <p:spPr>
          <a:xfrm>
            <a:off x="-106" y="971286"/>
            <a:ext cx="3012363" cy="415498"/>
          </a:xfrm>
          <a:prstGeom prst="rect">
            <a:avLst/>
          </a:prstGeom>
          <a:ln>
            <a:solidFill>
              <a:schemeClr val="tx1"/>
            </a:solidFill>
          </a:ln>
        </p:spPr>
        <p:txBody>
          <a:bodyPr wrap="none">
            <a:spAutoFit/>
          </a:bodyPr>
          <a:lstStyle/>
          <a:p>
            <a:r>
              <a:rPr lang="zh-CN" altLang="en-US" sz="2100" dirty="0">
                <a:latin typeface="楷体" panose="02010609060101010101" pitchFamily="49" charset="-122"/>
                <a:ea typeface="楷体" panose="02010609060101010101" pitchFamily="49" charset="-122"/>
              </a:rPr>
              <a:t>货币如何转化为资本</a:t>
            </a:r>
            <a:r>
              <a:rPr lang="en-US" altLang="zh-CN" sz="2100" dirty="0">
                <a:latin typeface="楷体" panose="02010609060101010101" pitchFamily="49" charset="-122"/>
                <a:ea typeface="楷体" panose="02010609060101010101" pitchFamily="49" charset="-122"/>
              </a:rPr>
              <a:t>6/6</a:t>
            </a:r>
          </a:p>
        </p:txBody>
      </p:sp>
      <p:sp>
        <p:nvSpPr>
          <p:cNvPr id="8" name="矩形 7">
            <a:extLst>
              <a:ext uri="{FF2B5EF4-FFF2-40B4-BE49-F238E27FC236}">
                <a16:creationId xmlns:a16="http://schemas.microsoft.com/office/drawing/2014/main" id="{4FFC31C9-2124-47FF-8AB0-0E2756DADB70}"/>
              </a:ext>
            </a:extLst>
          </p:cNvPr>
          <p:cNvSpPr/>
          <p:nvPr/>
        </p:nvSpPr>
        <p:spPr>
          <a:xfrm>
            <a:off x="2017619" y="1958580"/>
            <a:ext cx="3001784"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rPr>
              <a:t>资本的总公式：</a:t>
            </a:r>
            <a:r>
              <a:rPr lang="en-US" altLang="zh-CN" kern="100" dirty="0">
                <a:latin typeface="Times New Roman" panose="02020603050405020304" pitchFamily="18" charset="0"/>
                <a:ea typeface="宋体" panose="02010600030101010101" pitchFamily="2" charset="-122"/>
              </a:rPr>
              <a:t>G—W — G’</a:t>
            </a:r>
            <a:endParaRPr lang="zh-CN" altLang="en-US" dirty="0"/>
          </a:p>
        </p:txBody>
      </p:sp>
      <p:sp>
        <p:nvSpPr>
          <p:cNvPr id="10" name="文本框 9">
            <a:extLst>
              <a:ext uri="{FF2B5EF4-FFF2-40B4-BE49-F238E27FC236}">
                <a16:creationId xmlns:a16="http://schemas.microsoft.com/office/drawing/2014/main" id="{BE69237D-F2A8-488C-BB62-457AEC827E42}"/>
              </a:ext>
            </a:extLst>
          </p:cNvPr>
          <p:cNvSpPr txBox="1"/>
          <p:nvPr/>
        </p:nvSpPr>
        <p:spPr bwMode="auto">
          <a:xfrm>
            <a:off x="516080" y="3656219"/>
            <a:ext cx="8111840" cy="2890663"/>
          </a:xfrm>
          <a:prstGeom prst="rect">
            <a:avLst/>
          </a:prstGeom>
          <a:noFill/>
          <a:ln>
            <a:noFill/>
          </a:ln>
        </p:spPr>
        <p:txBody>
          <a:bodyPr wrap="square" rtlCol="0">
            <a:spAutoFit/>
          </a:bodyPr>
          <a:lstStyle/>
          <a:p>
            <a:pPr algn="just">
              <a:lnSpc>
                <a:spcPct val="120000"/>
              </a:lnSpc>
              <a:spcBef>
                <a:spcPts val="1400"/>
              </a:spcBef>
            </a:pPr>
            <a:r>
              <a:rPr lang="zh-CN" altLang="zh-CN" dirty="0"/>
              <a:t>劳动力的价值，是由</a:t>
            </a:r>
            <a:r>
              <a:rPr lang="zh-CN" altLang="zh-CN" dirty="0">
                <a:highlight>
                  <a:srgbClr val="FFFF00"/>
                </a:highlight>
              </a:rPr>
              <a:t>生产、发展、维持和延续</a:t>
            </a:r>
            <a:r>
              <a:rPr lang="zh-CN" altLang="zh-CN" dirty="0"/>
              <a:t>劳动力所必需的</a:t>
            </a:r>
            <a:r>
              <a:rPr lang="zh-CN" altLang="zh-CN" dirty="0">
                <a:highlight>
                  <a:srgbClr val="FFFF00"/>
                </a:highlight>
              </a:rPr>
              <a:t>生活必需品的价值</a:t>
            </a:r>
            <a:r>
              <a:rPr lang="zh-CN" altLang="zh-CN" dirty="0"/>
              <a:t>决定的</a:t>
            </a:r>
            <a:r>
              <a:rPr lang="zh-CN" altLang="en-US" dirty="0"/>
              <a:t>。</a:t>
            </a:r>
            <a:endParaRPr lang="en-US" altLang="zh-CN" dirty="0"/>
          </a:p>
          <a:p>
            <a:pPr algn="just">
              <a:lnSpc>
                <a:spcPct val="120000"/>
              </a:lnSpc>
              <a:spcBef>
                <a:spcPts val="1400"/>
              </a:spcBef>
            </a:pPr>
            <a:r>
              <a:rPr lang="zh-CN" altLang="en-US" dirty="0"/>
              <a:t>劳动力价值包括的</a:t>
            </a:r>
            <a:r>
              <a:rPr lang="zh-CN" altLang="en-US" dirty="0">
                <a:solidFill>
                  <a:srgbClr val="FF0000"/>
                </a:solidFill>
              </a:rPr>
              <a:t>三个部分</a:t>
            </a:r>
            <a:r>
              <a:rPr lang="zh-CN" altLang="en-US" dirty="0"/>
              <a:t>，</a:t>
            </a:r>
            <a:r>
              <a:rPr lang="en-US" altLang="zh-CN" dirty="0"/>
              <a:t>1)</a:t>
            </a:r>
            <a:r>
              <a:rPr lang="zh-CN" altLang="en-US" dirty="0"/>
              <a:t>满足自己所需；</a:t>
            </a:r>
            <a:r>
              <a:rPr lang="en-US" altLang="zh-CN" dirty="0"/>
              <a:t>2</a:t>
            </a:r>
            <a:r>
              <a:rPr lang="zh-CN" altLang="en-US" dirty="0"/>
              <a:t>）满足家庭所需；</a:t>
            </a:r>
            <a:r>
              <a:rPr lang="en-US" altLang="zh-CN" dirty="0"/>
              <a:t>3</a:t>
            </a:r>
            <a:r>
              <a:rPr lang="zh-CN" altLang="en-US" dirty="0"/>
              <a:t>）满足教育训练所需。这些部分存在着</a:t>
            </a:r>
            <a:r>
              <a:rPr lang="zh-CN" altLang="en-US" dirty="0">
                <a:solidFill>
                  <a:srgbClr val="FF0000"/>
                </a:solidFill>
              </a:rPr>
              <a:t>历史和道德因素</a:t>
            </a:r>
            <a:r>
              <a:rPr lang="zh-CN" altLang="en-US" dirty="0"/>
              <a:t>的差异。</a:t>
            </a:r>
            <a:endParaRPr lang="en-US" altLang="zh-CN" dirty="0"/>
          </a:p>
          <a:p>
            <a:pPr algn="just">
              <a:lnSpc>
                <a:spcPct val="120000"/>
              </a:lnSpc>
              <a:spcBef>
                <a:spcPts val="1400"/>
              </a:spcBef>
            </a:pPr>
            <a:r>
              <a:rPr lang="zh-CN" altLang="en-US" dirty="0"/>
              <a:t>劳动力价值有</a:t>
            </a:r>
            <a:r>
              <a:rPr lang="zh-CN" altLang="en-US" dirty="0">
                <a:solidFill>
                  <a:srgbClr val="FF0000"/>
                </a:solidFill>
              </a:rPr>
              <a:t>最低界限</a:t>
            </a:r>
            <a:r>
              <a:rPr lang="zh-CN" altLang="en-US" dirty="0"/>
              <a:t>。</a:t>
            </a:r>
          </a:p>
          <a:p>
            <a:pPr algn="just">
              <a:lnSpc>
                <a:spcPct val="120000"/>
              </a:lnSpc>
              <a:spcBef>
                <a:spcPts val="1050"/>
              </a:spcBef>
            </a:pPr>
            <a:r>
              <a:rPr lang="zh-CN" altLang="en-US" dirty="0"/>
              <a:t>劳动力商品的</a:t>
            </a:r>
            <a:r>
              <a:rPr lang="zh-CN" altLang="en-US" dirty="0">
                <a:highlight>
                  <a:srgbClr val="FFFF00"/>
                </a:highlight>
              </a:rPr>
              <a:t>使用价值突出特点</a:t>
            </a:r>
            <a:r>
              <a:rPr lang="zh-CN" altLang="en-US" dirty="0"/>
              <a:t>，它</a:t>
            </a:r>
            <a:r>
              <a:rPr lang="zh-CN" altLang="en-US" dirty="0">
                <a:highlight>
                  <a:srgbClr val="FFFF00"/>
                </a:highlight>
              </a:rPr>
              <a:t>是价值的源泉</a:t>
            </a:r>
            <a:r>
              <a:rPr lang="zh-CN" altLang="en-US" dirty="0"/>
              <a:t>，在消费过程中创造新价值，并且这个新价值比劳动力价值本身要大。</a:t>
            </a:r>
            <a:endParaRPr lang="en-US" altLang="zh-CN" dirty="0"/>
          </a:p>
        </p:txBody>
      </p:sp>
      <p:cxnSp>
        <p:nvCxnSpPr>
          <p:cNvPr id="12" name="直接箭头连接符 11">
            <a:extLst>
              <a:ext uri="{FF2B5EF4-FFF2-40B4-BE49-F238E27FC236}">
                <a16:creationId xmlns:a16="http://schemas.microsoft.com/office/drawing/2014/main" id="{F7BD2516-8269-47D9-B120-DFAB612F99BE}"/>
              </a:ext>
            </a:extLst>
          </p:cNvPr>
          <p:cNvCxnSpPr/>
          <p:nvPr/>
        </p:nvCxnSpPr>
        <p:spPr>
          <a:xfrm flipH="1">
            <a:off x="3923863" y="2304829"/>
            <a:ext cx="245534" cy="19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47D09BE-48A4-4FBF-8D2F-D735414C988C}"/>
              </a:ext>
            </a:extLst>
          </p:cNvPr>
          <p:cNvCxnSpPr/>
          <p:nvPr/>
        </p:nvCxnSpPr>
        <p:spPr>
          <a:xfrm>
            <a:off x="4177863" y="2304829"/>
            <a:ext cx="211667" cy="19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D2EFFF8-EF40-4DA2-A38F-D359025FBEED}"/>
              </a:ext>
            </a:extLst>
          </p:cNvPr>
          <p:cNvSpPr txBox="1"/>
          <p:nvPr/>
        </p:nvSpPr>
        <p:spPr>
          <a:xfrm>
            <a:off x="3602131" y="2514448"/>
            <a:ext cx="550333" cy="507831"/>
          </a:xfrm>
          <a:prstGeom prst="rect">
            <a:avLst/>
          </a:prstGeom>
          <a:noFill/>
        </p:spPr>
        <p:txBody>
          <a:bodyPr wrap="square" rtlCol="0">
            <a:spAutoFit/>
          </a:bodyPr>
          <a:lstStyle/>
          <a:p>
            <a:r>
              <a:rPr lang="zh-CN" altLang="en-US" sz="900" dirty="0"/>
              <a:t>原材料、机器等</a:t>
            </a:r>
          </a:p>
        </p:txBody>
      </p:sp>
      <p:sp>
        <p:nvSpPr>
          <p:cNvPr id="16" name="文本框 15">
            <a:extLst>
              <a:ext uri="{FF2B5EF4-FFF2-40B4-BE49-F238E27FC236}">
                <a16:creationId xmlns:a16="http://schemas.microsoft.com/office/drawing/2014/main" id="{737AB209-9BD2-4604-9DA9-7DD21356A652}"/>
              </a:ext>
            </a:extLst>
          </p:cNvPr>
          <p:cNvSpPr txBox="1"/>
          <p:nvPr/>
        </p:nvSpPr>
        <p:spPr>
          <a:xfrm>
            <a:off x="4183108" y="2526689"/>
            <a:ext cx="550333" cy="230832"/>
          </a:xfrm>
          <a:prstGeom prst="rect">
            <a:avLst/>
          </a:prstGeom>
          <a:noFill/>
        </p:spPr>
        <p:txBody>
          <a:bodyPr wrap="square" rtlCol="0">
            <a:spAutoFit/>
          </a:bodyPr>
          <a:lstStyle/>
          <a:p>
            <a:r>
              <a:rPr lang="zh-CN" altLang="en-US" sz="900" dirty="0"/>
              <a:t>劳动力</a:t>
            </a:r>
          </a:p>
        </p:txBody>
      </p:sp>
      <p:sp>
        <p:nvSpPr>
          <p:cNvPr id="17" name="圆角矩形 15">
            <a:extLst>
              <a:ext uri="{FF2B5EF4-FFF2-40B4-BE49-F238E27FC236}">
                <a16:creationId xmlns:a16="http://schemas.microsoft.com/office/drawing/2014/main" id="{BB2C65FD-33E5-4E08-B3E4-59B9C643F7B9}"/>
              </a:ext>
            </a:extLst>
          </p:cNvPr>
          <p:cNvSpPr/>
          <p:nvPr/>
        </p:nvSpPr>
        <p:spPr bwMode="auto">
          <a:xfrm>
            <a:off x="1536579" y="2963465"/>
            <a:ext cx="4440939" cy="46553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b="1" dirty="0">
                <a:solidFill>
                  <a:schemeClr val="bg1"/>
                </a:solidFill>
                <a:latin typeface="微软雅黑" panose="020B0503020204020204" pitchFamily="34" charset="-122"/>
                <a:sym typeface="+mn-ea"/>
              </a:rPr>
              <a:t>剩余价值生产的条件：劳动力成为商品</a:t>
            </a:r>
          </a:p>
        </p:txBody>
      </p:sp>
      <p:sp>
        <p:nvSpPr>
          <p:cNvPr id="11" name="AutoShape 8">
            <a:extLst>
              <a:ext uri="{FF2B5EF4-FFF2-40B4-BE49-F238E27FC236}">
                <a16:creationId xmlns:a16="http://schemas.microsoft.com/office/drawing/2014/main" id="{75DDFD71-8044-4C8A-86A7-07BEDB6CC0E8}"/>
              </a:ext>
            </a:extLst>
          </p:cNvPr>
          <p:cNvSpPr>
            <a:spLocks noChangeArrowheads="1"/>
          </p:cNvSpPr>
          <p:nvPr/>
        </p:nvSpPr>
        <p:spPr bwMode="auto">
          <a:xfrm>
            <a:off x="6356961" y="1094980"/>
            <a:ext cx="2787039" cy="863600"/>
          </a:xfrm>
          <a:prstGeom prst="roundRect">
            <a:avLst>
              <a:gd name="adj" fmla="val 16667"/>
            </a:avLst>
          </a:prstGeom>
          <a:solidFill>
            <a:schemeClr val="accent4">
              <a:lumMod val="40000"/>
              <a:lumOff val="6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defRPr/>
            </a:pPr>
            <a:r>
              <a:rPr lang="zh-CN" altLang="en-US" sz="2000" dirty="0">
                <a:solidFill>
                  <a:prstClr val="black"/>
                </a:solidFill>
                <a:latin typeface="微软雅黑"/>
                <a:ea typeface="微软雅黑"/>
                <a:sym typeface="+mn-ea"/>
              </a:rPr>
              <a:t>劳动者有人身</a:t>
            </a:r>
            <a:r>
              <a:rPr lang="zh-CN" altLang="en-US" sz="2000" dirty="0">
                <a:solidFill>
                  <a:srgbClr val="FF0000"/>
                </a:solidFill>
                <a:latin typeface="微软雅黑"/>
                <a:ea typeface="微软雅黑"/>
                <a:sym typeface="+mn-ea"/>
              </a:rPr>
              <a:t>自由</a:t>
            </a:r>
          </a:p>
          <a:p>
            <a:pPr lvl="0">
              <a:defRPr/>
            </a:pPr>
            <a:r>
              <a:rPr lang="zh-CN" altLang="en-US" sz="2000" dirty="0">
                <a:solidFill>
                  <a:prstClr val="black"/>
                </a:solidFill>
                <a:latin typeface="微软雅黑"/>
                <a:ea typeface="微软雅黑"/>
                <a:sym typeface="+mn-ea"/>
              </a:rPr>
              <a:t>劳动者</a:t>
            </a:r>
            <a:r>
              <a:rPr lang="zh-CN" altLang="en-US" sz="2000" dirty="0">
                <a:solidFill>
                  <a:srgbClr val="FF0000"/>
                </a:solidFill>
                <a:latin typeface="微软雅黑"/>
                <a:ea typeface="微软雅黑"/>
                <a:sym typeface="+mn-ea"/>
              </a:rPr>
              <a:t>自由得</a:t>
            </a:r>
            <a:r>
              <a:rPr lang="zh-CN" altLang="en-US" sz="2000" dirty="0">
                <a:solidFill>
                  <a:prstClr val="black"/>
                </a:solidFill>
                <a:latin typeface="微软雅黑"/>
                <a:ea typeface="微软雅黑"/>
                <a:sym typeface="+mn-ea"/>
              </a:rPr>
              <a:t>一无所有</a:t>
            </a:r>
          </a:p>
        </p:txBody>
      </p:sp>
      <p:cxnSp>
        <p:nvCxnSpPr>
          <p:cNvPr id="5" name="直接箭头连接符 4">
            <a:extLst>
              <a:ext uri="{FF2B5EF4-FFF2-40B4-BE49-F238E27FC236}">
                <a16:creationId xmlns:a16="http://schemas.microsoft.com/office/drawing/2014/main" id="{8C3552CD-DC3E-44D5-8265-9F18526E3BFA}"/>
              </a:ext>
            </a:extLst>
          </p:cNvPr>
          <p:cNvCxnSpPr>
            <a:stCxn id="11" idx="2"/>
            <a:endCxn id="17" idx="3"/>
          </p:cNvCxnSpPr>
          <p:nvPr/>
        </p:nvCxnSpPr>
        <p:spPr>
          <a:xfrm flipH="1">
            <a:off x="5977518" y="1958580"/>
            <a:ext cx="1772963" cy="123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520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a:extLst>
              <a:ext uri="{FF2B5EF4-FFF2-40B4-BE49-F238E27FC236}">
                <a16:creationId xmlns:a16="http://schemas.microsoft.com/office/drawing/2014/main" id="{306B05FD-8DE7-49CA-A7D5-75A1DFB30189}"/>
              </a:ext>
            </a:extLst>
          </p:cNvPr>
          <p:cNvSpPr/>
          <p:nvPr/>
        </p:nvSpPr>
        <p:spPr bwMode="auto">
          <a:xfrm>
            <a:off x="385763" y="1139825"/>
            <a:ext cx="361156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剩余价值生产的条件</a:t>
            </a:r>
          </a:p>
        </p:txBody>
      </p:sp>
      <p:sp>
        <p:nvSpPr>
          <p:cNvPr id="30726" name="Rectangle 3">
            <a:extLst>
              <a:ext uri="{FF2B5EF4-FFF2-40B4-BE49-F238E27FC236}">
                <a16:creationId xmlns:a16="http://schemas.microsoft.com/office/drawing/2014/main" id="{AA1375CD-A9F9-49E9-979F-922E06D5E681}"/>
              </a:ext>
            </a:extLst>
          </p:cNvPr>
          <p:cNvSpPr>
            <a:spLocks noGrp="1" noChangeArrowheads="1"/>
          </p:cNvSpPr>
          <p:nvPr/>
        </p:nvSpPr>
        <p:spPr bwMode="auto">
          <a:xfrm>
            <a:off x="1000125" y="3249613"/>
            <a:ext cx="4678363" cy="863600"/>
          </a:xfrm>
          <a:prstGeom prst="rect">
            <a:avLst/>
          </a:prstGeom>
          <a:noFill/>
          <a:ln w="12700">
            <a:solidFill>
              <a:schemeClr val="tx1"/>
            </a:solidFill>
            <a:miter lim="800000"/>
          </a:ln>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20000"/>
              </a:spcBef>
              <a:defRPr/>
            </a:pPr>
            <a:r>
              <a:rPr lang="zh-CN" altLang="en-US" sz="2400" b="1" dirty="0">
                <a:solidFill>
                  <a:srgbClr val="CC0000"/>
                </a:solidFill>
                <a:latin typeface="+mj-ea"/>
                <a:ea typeface="+mj-ea"/>
                <a:sym typeface="+mn-ea"/>
              </a:rPr>
              <a:t>劳动力成为商品</a:t>
            </a:r>
          </a:p>
          <a:p>
            <a:pPr>
              <a:spcBef>
                <a:spcPct val="20000"/>
              </a:spcBef>
              <a:defRPr/>
            </a:pPr>
            <a:r>
              <a:rPr lang="zh-CN" altLang="en-US" sz="2000" b="1" dirty="0">
                <a:solidFill>
                  <a:srgbClr val="000000"/>
                </a:solidFill>
                <a:latin typeface="+mj-ea"/>
                <a:ea typeface="+mj-ea"/>
                <a:sym typeface="Arial" panose="020B0604020202020204" pitchFamily="34" charset="0"/>
              </a:rPr>
              <a:t>劳动力</a:t>
            </a:r>
            <a:r>
              <a:rPr lang="zh-CN" altLang="en-US" sz="2400" b="1" dirty="0">
                <a:solidFill>
                  <a:srgbClr val="014D23"/>
                </a:solidFill>
                <a:latin typeface="+mj-ea"/>
                <a:ea typeface="+mj-ea"/>
                <a:sym typeface="Arial" panose="020B0604020202020204" pitchFamily="34" charset="0"/>
              </a:rPr>
              <a:t>商品价值</a:t>
            </a:r>
            <a:r>
              <a:rPr lang="zh-CN" altLang="en-US" sz="2000" b="1" dirty="0">
                <a:solidFill>
                  <a:srgbClr val="000000"/>
                </a:solidFill>
                <a:latin typeface="+mj-ea"/>
                <a:ea typeface="+mj-ea"/>
                <a:sym typeface="Arial" panose="020B0604020202020204" pitchFamily="34" charset="0"/>
              </a:rPr>
              <a:t>与</a:t>
            </a:r>
            <a:r>
              <a:rPr lang="zh-CN" altLang="en-US" sz="2400" b="1" dirty="0">
                <a:solidFill>
                  <a:srgbClr val="014D23"/>
                </a:solidFill>
                <a:latin typeface="+mj-ea"/>
                <a:ea typeface="+mj-ea"/>
                <a:sym typeface="Arial" panose="020B0604020202020204" pitchFamily="34" charset="0"/>
              </a:rPr>
              <a:t>使用价值</a:t>
            </a:r>
            <a:r>
              <a:rPr lang="zh-CN" altLang="en-US" sz="2000" b="1" dirty="0">
                <a:solidFill>
                  <a:srgbClr val="000000"/>
                </a:solidFill>
                <a:latin typeface="+mj-ea"/>
                <a:ea typeface="+mj-ea"/>
                <a:sym typeface="Arial" panose="020B0604020202020204" pitchFamily="34" charset="0"/>
              </a:rPr>
              <a:t>的特殊性</a:t>
            </a:r>
          </a:p>
        </p:txBody>
      </p:sp>
      <p:sp>
        <p:nvSpPr>
          <p:cNvPr id="30727" name="AutoShape 8">
            <a:extLst>
              <a:ext uri="{FF2B5EF4-FFF2-40B4-BE49-F238E27FC236}">
                <a16:creationId xmlns:a16="http://schemas.microsoft.com/office/drawing/2014/main" id="{09B12944-6F6E-401F-958F-BFB36047609E}"/>
              </a:ext>
            </a:extLst>
          </p:cNvPr>
          <p:cNvSpPr>
            <a:spLocks noChangeArrowheads="1"/>
          </p:cNvSpPr>
          <p:nvPr/>
        </p:nvSpPr>
        <p:spPr bwMode="auto">
          <a:xfrm>
            <a:off x="2078038" y="1917700"/>
            <a:ext cx="2305050" cy="863600"/>
          </a:xfrm>
          <a:prstGeom prst="roundRect">
            <a:avLst>
              <a:gd name="adj" fmla="val 16667"/>
            </a:avLst>
          </a:prstGeom>
          <a:solidFill>
            <a:schemeClr val="accent4">
              <a:lumMod val="40000"/>
              <a:lumOff val="6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defRPr/>
            </a:pPr>
            <a:r>
              <a:rPr lang="zh-CN" altLang="en-US" sz="2000">
                <a:solidFill>
                  <a:prstClr val="black"/>
                </a:solidFill>
                <a:latin typeface="微软雅黑"/>
                <a:ea typeface="微软雅黑"/>
                <a:sym typeface="+mn-ea"/>
              </a:rPr>
              <a:t>劳动者有人身自由</a:t>
            </a:r>
          </a:p>
          <a:p>
            <a:pPr lvl="0">
              <a:defRPr/>
            </a:pPr>
            <a:r>
              <a:rPr lang="zh-CN" altLang="en-US" sz="2000">
                <a:solidFill>
                  <a:prstClr val="black"/>
                </a:solidFill>
                <a:latin typeface="微软雅黑"/>
                <a:ea typeface="微软雅黑"/>
                <a:sym typeface="+mn-ea"/>
              </a:rPr>
              <a:t>劳动者一无所有</a:t>
            </a:r>
            <a:endParaRPr lang="zh-CN" altLang="en-US" sz="2000" dirty="0">
              <a:solidFill>
                <a:prstClr val="black"/>
              </a:solidFill>
              <a:latin typeface="微软雅黑"/>
              <a:ea typeface="微软雅黑"/>
              <a:sym typeface="+mn-ea"/>
            </a:endParaRPr>
          </a:p>
        </p:txBody>
      </p:sp>
      <p:sp>
        <p:nvSpPr>
          <p:cNvPr id="31749" name="AutoShape 9">
            <a:extLst>
              <a:ext uri="{FF2B5EF4-FFF2-40B4-BE49-F238E27FC236}">
                <a16:creationId xmlns:a16="http://schemas.microsoft.com/office/drawing/2014/main" id="{DCECE9EF-068D-475E-8DF8-CC71CC87BC9D}"/>
              </a:ext>
            </a:extLst>
          </p:cNvPr>
          <p:cNvSpPr>
            <a:spLocks noChangeArrowheads="1"/>
          </p:cNvSpPr>
          <p:nvPr/>
        </p:nvSpPr>
        <p:spPr bwMode="auto">
          <a:xfrm>
            <a:off x="3016250" y="2854325"/>
            <a:ext cx="358775" cy="358775"/>
          </a:xfrm>
          <a:prstGeom prst="downArrow">
            <a:avLst>
              <a:gd name="adj1" fmla="val 50000"/>
              <a:gd name="adj2" fmla="val 2500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0729" name="AutoShape 10">
            <a:extLst>
              <a:ext uri="{FF2B5EF4-FFF2-40B4-BE49-F238E27FC236}">
                <a16:creationId xmlns:a16="http://schemas.microsoft.com/office/drawing/2014/main" id="{F8A1A96D-C62E-4F9B-B85E-15E32B03A5D1}"/>
              </a:ext>
            </a:extLst>
          </p:cNvPr>
          <p:cNvSpPr>
            <a:spLocks noChangeArrowheads="1"/>
          </p:cNvSpPr>
          <p:nvPr/>
        </p:nvSpPr>
        <p:spPr bwMode="auto">
          <a:xfrm>
            <a:off x="5967413" y="2419350"/>
            <a:ext cx="2016125" cy="504825"/>
          </a:xfrm>
          <a:prstGeom prst="roundRect">
            <a:avLst>
              <a:gd name="adj" fmla="val 16667"/>
            </a:avLst>
          </a:prstGeom>
          <a:solidFill>
            <a:schemeClr val="accent4">
              <a:lumMod val="40000"/>
              <a:lumOff val="6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defRPr/>
            </a:pPr>
            <a:r>
              <a:rPr lang="zh-CN" altLang="en-US" sz="2000">
                <a:solidFill>
                  <a:prstClr val="black"/>
                </a:solidFill>
                <a:latin typeface="微软雅黑"/>
                <a:ea typeface="微软雅黑"/>
                <a:sym typeface="+mn-ea"/>
              </a:rPr>
              <a:t>货币购买劳动力</a:t>
            </a:r>
            <a:endParaRPr lang="zh-CN" altLang="en-US" sz="2000" dirty="0">
              <a:solidFill>
                <a:prstClr val="black"/>
              </a:solidFill>
              <a:latin typeface="微软雅黑"/>
              <a:ea typeface="微软雅黑"/>
              <a:sym typeface="+mn-ea"/>
            </a:endParaRPr>
          </a:p>
        </p:txBody>
      </p:sp>
      <p:sp>
        <p:nvSpPr>
          <p:cNvPr id="30730" name="AutoShape 11">
            <a:extLst>
              <a:ext uri="{FF2B5EF4-FFF2-40B4-BE49-F238E27FC236}">
                <a16:creationId xmlns:a16="http://schemas.microsoft.com/office/drawing/2014/main" id="{7BCE7BC0-1090-4F92-B99D-CC5668164CC8}"/>
              </a:ext>
            </a:extLst>
          </p:cNvPr>
          <p:cNvSpPr>
            <a:spLocks noChangeArrowheads="1"/>
          </p:cNvSpPr>
          <p:nvPr/>
        </p:nvSpPr>
        <p:spPr bwMode="auto">
          <a:xfrm>
            <a:off x="4095750" y="4508500"/>
            <a:ext cx="4391025" cy="576263"/>
          </a:xfrm>
          <a:prstGeom prst="roundRect">
            <a:avLst>
              <a:gd name="adj" fmla="val 16667"/>
            </a:avLst>
          </a:prstGeom>
          <a:solidFill>
            <a:schemeClr val="accent4">
              <a:lumMod val="40000"/>
              <a:lumOff val="60000"/>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a:defRPr/>
            </a:pPr>
            <a:r>
              <a:rPr lang="zh-CN" altLang="en-US" sz="2000" b="1" dirty="0">
                <a:solidFill>
                  <a:prstClr val="black"/>
                </a:solidFill>
                <a:latin typeface="微软雅黑"/>
                <a:ea typeface="微软雅黑"/>
                <a:sym typeface="+mn-ea"/>
              </a:rPr>
              <a:t>是价值的源泉，能带来</a:t>
            </a:r>
            <a:r>
              <a:rPr lang="zh-CN" altLang="en-US" sz="2400" b="1" dirty="0">
                <a:solidFill>
                  <a:srgbClr val="0070C0"/>
                </a:solidFill>
                <a:latin typeface="微软雅黑"/>
                <a:ea typeface="微软雅黑"/>
                <a:sym typeface="+mn-ea"/>
              </a:rPr>
              <a:t>剩余价值</a:t>
            </a:r>
          </a:p>
        </p:txBody>
      </p:sp>
      <p:sp>
        <p:nvSpPr>
          <p:cNvPr id="31752" name="AutoShape 12">
            <a:extLst>
              <a:ext uri="{FF2B5EF4-FFF2-40B4-BE49-F238E27FC236}">
                <a16:creationId xmlns:a16="http://schemas.microsoft.com/office/drawing/2014/main" id="{CC8AEE59-DD21-48A3-8B28-819665BC3BB1}"/>
              </a:ext>
            </a:extLst>
          </p:cNvPr>
          <p:cNvSpPr>
            <a:spLocks noChangeArrowheads="1"/>
          </p:cNvSpPr>
          <p:nvPr/>
        </p:nvSpPr>
        <p:spPr bwMode="auto">
          <a:xfrm>
            <a:off x="6832600" y="2997200"/>
            <a:ext cx="285750" cy="1439863"/>
          </a:xfrm>
          <a:prstGeom prst="downArrow">
            <a:avLst>
              <a:gd name="adj1" fmla="val 50000"/>
              <a:gd name="adj2" fmla="val 125856"/>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1753" name="AutoShape 13">
            <a:extLst>
              <a:ext uri="{FF2B5EF4-FFF2-40B4-BE49-F238E27FC236}">
                <a16:creationId xmlns:a16="http://schemas.microsoft.com/office/drawing/2014/main" id="{6494F214-780E-4D33-8F50-EF67CA6203A2}"/>
              </a:ext>
            </a:extLst>
          </p:cNvPr>
          <p:cNvSpPr>
            <a:spLocks noChangeArrowheads="1"/>
          </p:cNvSpPr>
          <p:nvPr/>
        </p:nvSpPr>
        <p:spPr bwMode="auto">
          <a:xfrm>
            <a:off x="4238625" y="4149725"/>
            <a:ext cx="360363" cy="358775"/>
          </a:xfrm>
          <a:prstGeom prst="downArrow">
            <a:avLst>
              <a:gd name="adj1" fmla="val 50000"/>
              <a:gd name="adj2" fmla="val 2500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0733" name="Rectangle 3">
            <a:extLst>
              <a:ext uri="{FF2B5EF4-FFF2-40B4-BE49-F238E27FC236}">
                <a16:creationId xmlns:a16="http://schemas.microsoft.com/office/drawing/2014/main" id="{FF8471DC-E744-4B2E-B993-515021380666}"/>
              </a:ext>
            </a:extLst>
          </p:cNvPr>
          <p:cNvSpPr>
            <a:spLocks noGrp="1" noChangeArrowheads="1"/>
          </p:cNvSpPr>
          <p:nvPr/>
        </p:nvSpPr>
        <p:spPr bwMode="auto">
          <a:xfrm>
            <a:off x="5318125" y="5659438"/>
            <a:ext cx="2592388" cy="433387"/>
          </a:xfrm>
          <a:prstGeom prst="rect">
            <a:avLst/>
          </a:prstGeom>
          <a:noFill/>
          <a:ln w="12700">
            <a:solidFill>
              <a:schemeClr val="tx1"/>
            </a:solidFill>
            <a:miter lim="800000"/>
          </a:ln>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20000"/>
              </a:spcBef>
              <a:defRPr/>
            </a:pPr>
            <a:r>
              <a:rPr lang="zh-CN" altLang="en-US" sz="2400" b="1" dirty="0">
                <a:solidFill>
                  <a:srgbClr val="CC0000"/>
                </a:solidFill>
                <a:latin typeface="+mj-ea"/>
                <a:ea typeface="+mj-ea"/>
                <a:sym typeface="+mn-ea"/>
              </a:rPr>
              <a:t>货币转化为资本</a:t>
            </a:r>
          </a:p>
        </p:txBody>
      </p:sp>
      <p:sp>
        <p:nvSpPr>
          <p:cNvPr id="31755" name="AutoShape 15">
            <a:extLst>
              <a:ext uri="{FF2B5EF4-FFF2-40B4-BE49-F238E27FC236}">
                <a16:creationId xmlns:a16="http://schemas.microsoft.com/office/drawing/2014/main" id="{CEE21EF7-4C6F-493A-B0CE-67473F81DC36}"/>
              </a:ext>
            </a:extLst>
          </p:cNvPr>
          <p:cNvSpPr>
            <a:spLocks noChangeArrowheads="1"/>
          </p:cNvSpPr>
          <p:nvPr/>
        </p:nvSpPr>
        <p:spPr bwMode="auto">
          <a:xfrm>
            <a:off x="6327775" y="5156200"/>
            <a:ext cx="360363" cy="504825"/>
          </a:xfrm>
          <a:prstGeom prst="downArrow">
            <a:avLst>
              <a:gd name="adj1" fmla="val 50000"/>
              <a:gd name="adj2" fmla="val 3499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0735" name="AutoShape 7">
            <a:extLst>
              <a:ext uri="{FF2B5EF4-FFF2-40B4-BE49-F238E27FC236}">
                <a16:creationId xmlns:a16="http://schemas.microsoft.com/office/drawing/2014/main" id="{7A32A9CB-CEF4-4664-9044-D8ADE23F9A9C}"/>
              </a:ext>
            </a:extLst>
          </p:cNvPr>
          <p:cNvSpPr>
            <a:spLocks noChangeArrowheads="1"/>
          </p:cNvSpPr>
          <p:nvPr/>
        </p:nvSpPr>
        <p:spPr bwMode="auto">
          <a:xfrm>
            <a:off x="595313" y="4643438"/>
            <a:ext cx="3240087" cy="1654175"/>
          </a:xfrm>
          <a:prstGeom prst="horizontalScroll">
            <a:avLst>
              <a:gd name="adj" fmla="val 12500"/>
            </a:avLst>
          </a:prstGeom>
          <a:solidFill>
            <a:schemeClr val="accent6">
              <a:lumMod val="40000"/>
              <a:lumOff val="60000"/>
            </a:schemeClr>
          </a:solidFill>
          <a:ln w="9525">
            <a:solidFill>
              <a:srgbClr val="FFFFFF"/>
            </a:solidFill>
            <a:round/>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vl6pPr defTabSz="4572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lgn="just">
              <a:defRPr/>
            </a:pPr>
            <a:r>
              <a:rPr lang="zh-CN" altLang="en-US">
                <a:solidFill>
                  <a:srgbClr val="000000"/>
                </a:solidFill>
                <a:latin typeface="微软雅黑" panose="020B0503020204020204" pitchFamily="34" charset="-122"/>
                <a:sym typeface="Arial" panose="020B0604020202020204" pitchFamily="34" charset="0"/>
              </a:rPr>
              <a:t>罗马的奴隶是由锁链，</a:t>
            </a:r>
          </a:p>
          <a:p>
            <a:pPr lvl="0" algn="just">
              <a:defRPr/>
            </a:pPr>
            <a:r>
              <a:rPr lang="zh-CN" altLang="en-US">
                <a:solidFill>
                  <a:srgbClr val="000000"/>
                </a:solidFill>
                <a:latin typeface="微软雅黑" panose="020B0503020204020204" pitchFamily="34" charset="-122"/>
                <a:sym typeface="Arial" panose="020B0604020202020204" pitchFamily="34" charset="0"/>
              </a:rPr>
              <a:t>雇佣工人则由看不见的线</a:t>
            </a:r>
          </a:p>
          <a:p>
            <a:pPr lvl="0" algn="just">
              <a:defRPr/>
            </a:pPr>
            <a:r>
              <a:rPr lang="zh-CN" altLang="en-US">
                <a:solidFill>
                  <a:srgbClr val="000000"/>
                </a:solidFill>
                <a:latin typeface="微软雅黑" panose="020B0503020204020204" pitchFamily="34" charset="-122"/>
                <a:sym typeface="Arial" panose="020B0604020202020204" pitchFamily="34" charset="0"/>
              </a:rPr>
              <a:t>系在自己的所有者手里。</a:t>
            </a:r>
          </a:p>
          <a:p>
            <a:pPr lvl="0" algn="just">
              <a:defRPr/>
            </a:pPr>
            <a:r>
              <a:rPr lang="zh-CN" altLang="en-US">
                <a:solidFill>
                  <a:srgbClr val="000000"/>
                </a:solidFill>
                <a:latin typeface="微软雅黑" panose="020B0503020204020204" pitchFamily="34" charset="-122"/>
                <a:sym typeface="Arial" panose="020B0604020202020204" pitchFamily="34" charset="0"/>
              </a:rPr>
              <a:t>——马克思</a:t>
            </a:r>
            <a:endParaRPr lang="zh-CN" altLang="en-US">
              <a:solidFill>
                <a:srgbClr val="000000"/>
              </a:solidFill>
              <a:latin typeface="微软雅黑" panose="020B0503020204020204" pitchFamily="34" charset="-122"/>
              <a:sym typeface="微软雅黑" panose="020B0503020204020204" pitchFamily="34" charset="-122"/>
            </a:endParaRPr>
          </a:p>
        </p:txBody>
      </p:sp>
      <p:sp>
        <p:nvSpPr>
          <p:cNvPr id="15" name="文本框 14">
            <a:extLst>
              <a:ext uri="{FF2B5EF4-FFF2-40B4-BE49-F238E27FC236}">
                <a16:creationId xmlns:a16="http://schemas.microsoft.com/office/drawing/2014/main" id="{78BD8E3D-05EB-43B5-A83A-13775C63A929}"/>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二、劳动力成为商品与货币转化为资本</a:t>
            </a: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a:extLst>
              <a:ext uri="{FF2B5EF4-FFF2-40B4-BE49-F238E27FC236}">
                <a16:creationId xmlns:a16="http://schemas.microsoft.com/office/drawing/2014/main" id="{AE486ED6-7AC6-4601-9375-C26E525333F5}"/>
              </a:ext>
            </a:extLst>
          </p:cNvPr>
          <p:cNvSpPr>
            <a:spLocks noGrp="1" noChangeArrowheads="1"/>
          </p:cNvSpPr>
          <p:nvPr>
            <p:ph idx="4294967295"/>
          </p:nvPr>
        </p:nvSpPr>
        <p:spPr>
          <a:xfrm>
            <a:off x="835025" y="2024063"/>
            <a:ext cx="3783013" cy="3706812"/>
          </a:xfrm>
        </p:spPr>
        <p:txBody>
          <a:bodyPr/>
          <a:lstStyle/>
          <a:p>
            <a:pPr eaLnBrk="1" hangingPunct="1">
              <a:lnSpc>
                <a:spcPct val="150000"/>
              </a:lnSpc>
            </a:pPr>
            <a:r>
              <a:rPr lang="zh-CN" altLang="en-US" dirty="0">
                <a:latin typeface="+mn-ea"/>
              </a:rPr>
              <a:t>资本家之所以能够购买工人的劳动力，把工人变成雇佣上人，其</a:t>
            </a:r>
            <a:r>
              <a:rPr lang="zh-CN" altLang="en-US" dirty="0">
                <a:highlight>
                  <a:srgbClr val="FFFF00"/>
                </a:highlight>
                <a:latin typeface="+mn-ea"/>
              </a:rPr>
              <a:t>根源</a:t>
            </a:r>
            <a:r>
              <a:rPr lang="zh-CN" altLang="en-US" dirty="0">
                <a:latin typeface="+mn-ea"/>
              </a:rPr>
              <a:t>在于资本主义的</a:t>
            </a:r>
            <a:r>
              <a:rPr lang="zh-CN" altLang="en-US" dirty="0">
                <a:solidFill>
                  <a:srgbClr val="FF0000"/>
                </a:solidFill>
                <a:latin typeface="+mn-ea"/>
              </a:rPr>
              <a:t>生产资料所有制</a:t>
            </a:r>
            <a:r>
              <a:rPr lang="zh-CN" altLang="en-US" dirty="0">
                <a:latin typeface="+mn-ea"/>
              </a:rPr>
              <a:t>。</a:t>
            </a:r>
          </a:p>
        </p:txBody>
      </p:sp>
      <p:pic>
        <p:nvPicPr>
          <p:cNvPr id="80901" name="Picture 7">
            <a:extLst>
              <a:ext uri="{FF2B5EF4-FFF2-40B4-BE49-F238E27FC236}">
                <a16:creationId xmlns:a16="http://schemas.microsoft.com/office/drawing/2014/main" id="{EE13EBDD-8A71-4F1E-8290-737D49242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844675"/>
            <a:ext cx="3856037"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74193FD1-55BF-43EB-BC7E-D9E57DF27971}"/>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三、资本主义所有制</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20AFEB5-7D51-449A-BDD1-DDCBD07931A9}"/>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5123" name="图片 10">
            <a:extLst>
              <a:ext uri="{FF2B5EF4-FFF2-40B4-BE49-F238E27FC236}">
                <a16:creationId xmlns:a16="http://schemas.microsoft.com/office/drawing/2014/main" id="{F5D749E6-8F43-4877-91AB-C394F7E19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BA186812-CFD5-4591-812E-1E40BA2EFD82}"/>
              </a:ext>
            </a:extLst>
          </p:cNvPr>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商品经济和价值规律</a:t>
            </a:r>
          </a:p>
        </p:txBody>
      </p:sp>
      <p:sp>
        <p:nvSpPr>
          <p:cNvPr id="13" name="1">
            <a:extLst>
              <a:ext uri="{FF2B5EF4-FFF2-40B4-BE49-F238E27FC236}">
                <a16:creationId xmlns:a16="http://schemas.microsoft.com/office/drawing/2014/main" id="{5A31A988-39A1-428E-BBDD-5D4092E82F11}"/>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第一节</a:t>
            </a:r>
          </a:p>
        </p:txBody>
      </p:sp>
      <p:sp>
        <p:nvSpPr>
          <p:cNvPr id="2" name="文本框 1">
            <a:hlinkClick r:id="rId3" action="ppaction://hlinksldjump"/>
            <a:extLst>
              <a:ext uri="{FF2B5EF4-FFF2-40B4-BE49-F238E27FC236}">
                <a16:creationId xmlns:a16="http://schemas.microsoft.com/office/drawing/2014/main" id="{794D4919-2CBE-43A0-A728-1B48D8AB8AEC}"/>
              </a:ext>
            </a:extLst>
          </p:cNvPr>
          <p:cNvSpPr txBox="1"/>
          <p:nvPr/>
        </p:nvSpPr>
        <p:spPr>
          <a:xfrm>
            <a:off x="219075" y="163513"/>
            <a:ext cx="1911350" cy="368300"/>
          </a:xfrm>
          <a:prstGeom prst="rect">
            <a:avLst/>
          </a:prstGeom>
          <a:noFill/>
        </p:spPr>
        <p:txBody>
          <a:bodyPr>
            <a:spAutoFit/>
          </a:bodyPr>
          <a:lstStyle/>
          <a:p>
            <a:pPr>
              <a:defRPr/>
            </a:pPr>
            <a:r>
              <a:rPr lang="zh-CN" altLang="en-US" b="1" dirty="0">
                <a:solidFill>
                  <a:srgbClr val="FFFF00"/>
                </a:solidFill>
                <a:effectLst>
                  <a:outerShdw blurRad="38100" dist="38100" dir="2700000" algn="tl">
                    <a:srgbClr val="000000">
                      <a:alpha val="43137"/>
                    </a:srgbClr>
                  </a:outerShdw>
                </a:effectLst>
                <a:sym typeface="+mn-ea"/>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082E862-3688-419F-A094-2A2C1D5FF7B3}"/>
              </a:ext>
            </a:extLst>
          </p:cNvPr>
          <p:cNvSpPr>
            <a:spLocks noGrp="1" noChangeArrowheads="1"/>
          </p:cNvSpPr>
          <p:nvPr>
            <p:ph type="title" idx="4294967295"/>
          </p:nvPr>
        </p:nvSpPr>
        <p:spPr>
          <a:xfrm>
            <a:off x="215106" y="548957"/>
            <a:ext cx="5472113" cy="847725"/>
          </a:xfrm>
        </p:spPr>
        <p:txBody>
          <a:bodyPr lIns="0" rIns="0" bIns="0" anchor="b"/>
          <a:lstStyle/>
          <a:p>
            <a:pPr eaLnBrk="1" hangingPunct="1"/>
            <a:r>
              <a:rPr lang="zh-CN" altLang="en-US" sz="2800" dirty="0">
                <a:latin typeface="+mn-ea"/>
                <a:ea typeface="+mn-ea"/>
              </a:rPr>
              <a:t>（一）所有制和所有权 </a:t>
            </a:r>
          </a:p>
        </p:txBody>
      </p:sp>
      <p:sp>
        <p:nvSpPr>
          <p:cNvPr id="81923" name="Rectangle 3">
            <a:extLst>
              <a:ext uri="{FF2B5EF4-FFF2-40B4-BE49-F238E27FC236}">
                <a16:creationId xmlns:a16="http://schemas.microsoft.com/office/drawing/2014/main" id="{7DCFC789-986A-41CF-8A93-DC3779469B18}"/>
              </a:ext>
            </a:extLst>
          </p:cNvPr>
          <p:cNvSpPr>
            <a:spLocks noGrp="1" noChangeArrowheads="1"/>
          </p:cNvSpPr>
          <p:nvPr>
            <p:ph idx="4294967295"/>
          </p:nvPr>
        </p:nvSpPr>
        <p:spPr>
          <a:xfrm>
            <a:off x="428625" y="1571625"/>
            <a:ext cx="8215313" cy="4929188"/>
          </a:xfrm>
        </p:spPr>
        <p:txBody>
          <a:bodyPr/>
          <a:lstStyle/>
          <a:p>
            <a:pPr eaLnBrk="1" hangingPunct="1">
              <a:lnSpc>
                <a:spcPct val="140000"/>
              </a:lnSpc>
              <a:buFont typeface="Wingdings" panose="05000000000000000000" pitchFamily="2" charset="2"/>
              <a:buNone/>
            </a:pPr>
            <a:r>
              <a:rPr lang="zh-CN" altLang="en-US" sz="2400" dirty="0">
                <a:latin typeface="+mn-ea"/>
              </a:rPr>
              <a:t>         </a:t>
            </a:r>
            <a:r>
              <a:rPr lang="zh-CN" altLang="en-US" sz="2400" b="1" dirty="0">
                <a:solidFill>
                  <a:srgbClr val="FF0000"/>
                </a:solidFill>
                <a:latin typeface="+mn-ea"/>
              </a:rPr>
              <a:t>生产资料所有制问题</a:t>
            </a:r>
            <a:r>
              <a:rPr lang="zh-CN" altLang="en-US" sz="2400" dirty="0">
                <a:latin typeface="+mn-ea"/>
              </a:rPr>
              <a:t>是马克思主义理论体系中</a:t>
            </a:r>
            <a:r>
              <a:rPr lang="zh-CN" altLang="en-US" sz="2400" dirty="0">
                <a:solidFill>
                  <a:srgbClr val="FF0000"/>
                </a:solidFill>
                <a:latin typeface="+mn-ea"/>
              </a:rPr>
              <a:t>具有根本意义的问题。</a:t>
            </a:r>
            <a:r>
              <a:rPr lang="zh-CN" altLang="en-US" sz="2400" dirty="0">
                <a:latin typeface="+mn-ea"/>
              </a:rPr>
              <a:t>对于生产资料所有制，马克思首先从经济意义和法律意义上作了区分。</a:t>
            </a:r>
          </a:p>
          <a:p>
            <a:pPr eaLnBrk="1" hangingPunct="1">
              <a:lnSpc>
                <a:spcPct val="140000"/>
              </a:lnSpc>
              <a:buFont typeface="Wingdings" panose="05000000000000000000" pitchFamily="2" charset="2"/>
              <a:buNone/>
            </a:pPr>
            <a:r>
              <a:rPr lang="zh-CN" altLang="en-US" sz="2400" b="1" dirty="0">
                <a:latin typeface="华文新魏" panose="02010800040101010101" pitchFamily="2" charset="-122"/>
                <a:ea typeface="华文新魏" panose="02010800040101010101" pitchFamily="2" charset="-122"/>
              </a:rPr>
              <a:t>          经济意义上的所有制，</a:t>
            </a:r>
            <a:r>
              <a:rPr lang="zh-CN" altLang="en-US" sz="2400" dirty="0">
                <a:solidFill>
                  <a:srgbClr val="0033CC"/>
                </a:solidFill>
                <a:latin typeface="+mn-ea"/>
              </a:rPr>
              <a:t>是指事实上生产资料归谁所有、归谁支配，并凭借这种所有和支配实现生产和获得剩余产品（超额利润或利润）。</a:t>
            </a:r>
          </a:p>
          <a:p>
            <a:pPr eaLnBrk="1" hangingPunct="1">
              <a:lnSpc>
                <a:spcPct val="140000"/>
              </a:lnSpc>
              <a:buFont typeface="Wingdings" panose="05000000000000000000" pitchFamily="2" charset="2"/>
              <a:buNone/>
            </a:pPr>
            <a:r>
              <a:rPr lang="zh-CN" altLang="en-US" sz="2400" b="1" dirty="0">
                <a:latin typeface="华文新魏" panose="02010800040101010101" pitchFamily="2" charset="-122"/>
                <a:ea typeface="华文新魏" panose="02010800040101010101" pitchFamily="2" charset="-122"/>
              </a:rPr>
              <a:t>         法律意义上的所有制，</a:t>
            </a:r>
            <a:r>
              <a:rPr lang="zh-CN" altLang="en-US" sz="2400" dirty="0">
                <a:solidFill>
                  <a:srgbClr val="0033CC"/>
                </a:solidFill>
                <a:latin typeface="+mn-ea"/>
              </a:rPr>
              <a:t>是所有权，由占有生产资料的法律原则决定的。</a:t>
            </a:r>
          </a:p>
        </p:txBody>
      </p:sp>
      <p:sp>
        <p:nvSpPr>
          <p:cNvPr id="81928" name="Rectangle 6">
            <a:extLst>
              <a:ext uri="{FF2B5EF4-FFF2-40B4-BE49-F238E27FC236}">
                <a16:creationId xmlns:a16="http://schemas.microsoft.com/office/drawing/2014/main" id="{D6FEDE39-4CA8-4830-8DD6-B035251838E8}"/>
              </a:ext>
            </a:extLst>
          </p:cNvPr>
          <p:cNvSpPr>
            <a:spLocks noChangeArrowheads="1"/>
          </p:cNvSpPr>
          <p:nvPr/>
        </p:nvSpPr>
        <p:spPr bwMode="auto">
          <a:xfrm>
            <a:off x="428625" y="1583055"/>
            <a:ext cx="8077200" cy="30480"/>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b="1">
              <a:solidFill>
                <a:srgbClr val="FFFF66"/>
              </a:solidFill>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D89F9C0C-6E5C-4295-AEBE-EBE82296700C}"/>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三、资本主义所有制</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0181A246-0927-4600-A4B5-D1D4EE4F6F50}"/>
              </a:ext>
            </a:extLst>
          </p:cNvPr>
          <p:cNvSpPr>
            <a:spLocks noGrp="1" noRot="1" noChangeArrowheads="1"/>
          </p:cNvSpPr>
          <p:nvPr>
            <p:ph type="title"/>
          </p:nvPr>
        </p:nvSpPr>
        <p:spPr>
          <a:xfrm>
            <a:off x="323850" y="906463"/>
            <a:ext cx="6353175" cy="650875"/>
          </a:xfrm>
        </p:spPr>
        <p:txBody>
          <a:bodyPr/>
          <a:lstStyle/>
          <a:p>
            <a:pPr eaLnBrk="1" hangingPunct="1"/>
            <a:r>
              <a:rPr lang="zh-CN" altLang="en-US" sz="3100" b="1" dirty="0">
                <a:ea typeface="华文新魏" panose="02010800040101010101" pitchFamily="2" charset="-122"/>
              </a:rPr>
              <a:t>所有制与所有权的区别和联系</a:t>
            </a:r>
          </a:p>
        </p:txBody>
      </p:sp>
      <p:sp>
        <p:nvSpPr>
          <p:cNvPr id="82947" name="Rectangle 3">
            <a:extLst>
              <a:ext uri="{FF2B5EF4-FFF2-40B4-BE49-F238E27FC236}">
                <a16:creationId xmlns:a16="http://schemas.microsoft.com/office/drawing/2014/main" id="{02343129-3BF1-47C0-BE50-1E5B1941723B}"/>
              </a:ext>
            </a:extLst>
          </p:cNvPr>
          <p:cNvSpPr>
            <a:spLocks noGrp="1" noRot="1" noChangeArrowheads="1"/>
          </p:cNvSpPr>
          <p:nvPr>
            <p:ph type="body" idx="1"/>
          </p:nvPr>
        </p:nvSpPr>
        <p:spPr>
          <a:xfrm>
            <a:off x="323850" y="1557338"/>
            <a:ext cx="8540750" cy="4194175"/>
          </a:xfrm>
        </p:spPr>
        <p:txBody>
          <a:bodyPr/>
          <a:lstStyle/>
          <a:p>
            <a:pPr eaLnBrk="1" hangingPunct="1">
              <a:lnSpc>
                <a:spcPct val="140000"/>
              </a:lnSpc>
              <a:buFont typeface="Wingdings" panose="05000000000000000000" pitchFamily="2" charset="2"/>
              <a:buNone/>
            </a:pPr>
            <a:r>
              <a:rPr lang="zh-CN" altLang="en-US" sz="3000" b="1" i="1" dirty="0">
                <a:solidFill>
                  <a:srgbClr val="0033CC"/>
                </a:solidFill>
              </a:rPr>
              <a:t>     </a:t>
            </a:r>
            <a:r>
              <a:rPr lang="zh-CN" altLang="en-US" sz="2400" dirty="0">
                <a:solidFill>
                  <a:srgbClr val="FF6600"/>
                </a:solidFill>
                <a:latin typeface="+mn-ea"/>
              </a:rPr>
              <a:t>所有制与所有权二者，既有区别，也有密切的联系。</a:t>
            </a:r>
          </a:p>
          <a:p>
            <a:pPr eaLnBrk="1" hangingPunct="1">
              <a:lnSpc>
                <a:spcPct val="140000"/>
              </a:lnSpc>
            </a:pPr>
            <a:r>
              <a:rPr lang="zh-CN" altLang="en-US" sz="2400" b="1" dirty="0">
                <a:latin typeface="+mn-ea"/>
              </a:rPr>
              <a:t>所有制是所有权的基础</a:t>
            </a:r>
            <a:r>
              <a:rPr lang="zh-CN" altLang="en-US" sz="2400" dirty="0">
                <a:solidFill>
                  <a:srgbClr val="CC0099"/>
                </a:solidFill>
                <a:latin typeface="+mn-ea"/>
              </a:rPr>
              <a:t>，</a:t>
            </a:r>
            <a:r>
              <a:rPr lang="zh-CN" altLang="en-US" sz="2400" dirty="0">
                <a:solidFill>
                  <a:srgbClr val="0033CC"/>
                </a:solidFill>
                <a:latin typeface="+mn-ea"/>
              </a:rPr>
              <a:t>所有制的性质和特点</a:t>
            </a:r>
            <a:r>
              <a:rPr lang="zh-CN" altLang="en-US" sz="2400" dirty="0">
                <a:solidFill>
                  <a:srgbClr val="FF0000"/>
                </a:solidFill>
                <a:latin typeface="+mn-ea"/>
              </a:rPr>
              <a:t>只能从现实的生产关系的实际运动中</a:t>
            </a:r>
            <a:r>
              <a:rPr lang="zh-CN" altLang="en-US" sz="2400" dirty="0">
                <a:solidFill>
                  <a:srgbClr val="0033CC"/>
                </a:solidFill>
                <a:latin typeface="+mn-ea"/>
              </a:rPr>
              <a:t>去把握和理解，而不能从所有权出发去认识。</a:t>
            </a:r>
          </a:p>
          <a:p>
            <a:pPr eaLnBrk="1" hangingPunct="1">
              <a:lnSpc>
                <a:spcPct val="140000"/>
              </a:lnSpc>
            </a:pPr>
            <a:r>
              <a:rPr lang="zh-CN" altLang="en-US" sz="2400" b="1" dirty="0">
                <a:latin typeface="+mn-ea"/>
              </a:rPr>
              <a:t>所有制决定着所有权</a:t>
            </a:r>
            <a:r>
              <a:rPr lang="zh-CN" altLang="en-US" sz="2400" dirty="0">
                <a:solidFill>
                  <a:srgbClr val="CC0099"/>
                </a:solidFill>
                <a:latin typeface="+mn-ea"/>
              </a:rPr>
              <a:t>，</a:t>
            </a:r>
            <a:r>
              <a:rPr lang="zh-CN" altLang="en-US" sz="2400" dirty="0">
                <a:solidFill>
                  <a:srgbClr val="0033CC"/>
                </a:solidFill>
                <a:latin typeface="+mn-ea"/>
              </a:rPr>
              <a:t>所有权是所有制的法律形态，它反映着</a:t>
            </a:r>
            <a:r>
              <a:rPr lang="zh-CN" altLang="en-US" sz="2400" dirty="0">
                <a:solidFill>
                  <a:srgbClr val="FF0000"/>
                </a:solidFill>
                <a:latin typeface="+mn-ea"/>
              </a:rPr>
              <a:t>经济关系的意志关系</a:t>
            </a:r>
            <a:r>
              <a:rPr lang="zh-CN" altLang="en-US" sz="2400" dirty="0">
                <a:solidFill>
                  <a:srgbClr val="0033CC"/>
                </a:solidFill>
                <a:latin typeface="+mn-ea"/>
              </a:rPr>
              <a:t>。这种意志关系或者法的关系的性质在根本上是由这种经济关系本身决定的。</a:t>
            </a:r>
          </a:p>
          <a:p>
            <a:pPr eaLnBrk="1" hangingPunct="1"/>
            <a:endParaRPr lang="zh-CN" altLang="en-US" sz="2400" b="1" dirty="0">
              <a:solidFill>
                <a:srgbClr val="0033CC"/>
              </a:solidFill>
              <a:ea typeface="华文新魏" panose="02010800040101010101" pitchFamily="2" charset="-122"/>
            </a:endParaRPr>
          </a:p>
        </p:txBody>
      </p:sp>
      <p:sp>
        <p:nvSpPr>
          <p:cNvPr id="4" name="文本框 3">
            <a:extLst>
              <a:ext uri="{FF2B5EF4-FFF2-40B4-BE49-F238E27FC236}">
                <a16:creationId xmlns:a16="http://schemas.microsoft.com/office/drawing/2014/main" id="{5AFA5293-B03E-4E6B-90CF-DE78259F3F94}"/>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三、资本主义所有制</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9" descr="0527甘地被捕1">
            <a:extLst>
              <a:ext uri="{FF2B5EF4-FFF2-40B4-BE49-F238E27FC236}">
                <a16:creationId xmlns:a16="http://schemas.microsoft.com/office/drawing/2014/main" id="{96453B9A-E595-4820-AE59-FAEBBF3DE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1916113"/>
            <a:ext cx="3217863" cy="443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Rectangle 2">
            <a:extLst>
              <a:ext uri="{FF2B5EF4-FFF2-40B4-BE49-F238E27FC236}">
                <a16:creationId xmlns:a16="http://schemas.microsoft.com/office/drawing/2014/main" id="{D4FD1442-13AC-44DA-93A9-3737482C8DCC}"/>
              </a:ext>
            </a:extLst>
          </p:cNvPr>
          <p:cNvSpPr>
            <a:spLocks noGrp="1" noChangeArrowheads="1"/>
          </p:cNvSpPr>
          <p:nvPr>
            <p:ph type="title" idx="4294967295"/>
          </p:nvPr>
        </p:nvSpPr>
        <p:spPr>
          <a:xfrm>
            <a:off x="622788" y="656273"/>
            <a:ext cx="5972175" cy="776287"/>
          </a:xfrm>
        </p:spPr>
        <p:txBody>
          <a:bodyPr lIns="0" rIns="0" bIns="0" anchor="b"/>
          <a:lstStyle/>
          <a:p>
            <a:pPr eaLnBrk="1" hangingPunct="1"/>
            <a:r>
              <a:rPr lang="zh-CN" altLang="en-US" sz="2800" dirty="0">
                <a:latin typeface="+mn-ea"/>
                <a:ea typeface="+mn-ea"/>
              </a:rPr>
              <a:t>（二）资本主义所有制及其本质</a:t>
            </a:r>
          </a:p>
        </p:txBody>
      </p:sp>
      <p:sp>
        <p:nvSpPr>
          <p:cNvPr id="83972" name="Rectangle 3">
            <a:extLst>
              <a:ext uri="{FF2B5EF4-FFF2-40B4-BE49-F238E27FC236}">
                <a16:creationId xmlns:a16="http://schemas.microsoft.com/office/drawing/2014/main" id="{74440582-E4A8-451C-979E-DBB4984C1E93}"/>
              </a:ext>
            </a:extLst>
          </p:cNvPr>
          <p:cNvSpPr>
            <a:spLocks noGrp="1" noChangeArrowheads="1"/>
          </p:cNvSpPr>
          <p:nvPr>
            <p:ph idx="4294967295"/>
          </p:nvPr>
        </p:nvSpPr>
        <p:spPr>
          <a:xfrm>
            <a:off x="323850" y="1844675"/>
            <a:ext cx="5078413" cy="5013325"/>
          </a:xfrm>
        </p:spPr>
        <p:txBody>
          <a:bodyPr/>
          <a:lstStyle/>
          <a:p>
            <a:pPr eaLnBrk="1" hangingPunct="1">
              <a:lnSpc>
                <a:spcPct val="130000"/>
              </a:lnSpc>
            </a:pPr>
            <a:r>
              <a:rPr lang="zh-CN" altLang="en-US" sz="2800" dirty="0">
                <a:latin typeface="华文新魏" panose="02010800040101010101" pitchFamily="2" charset="-122"/>
                <a:ea typeface="华文新魏" panose="02010800040101010101" pitchFamily="2" charset="-122"/>
              </a:rPr>
              <a:t> </a:t>
            </a:r>
            <a:r>
              <a:rPr lang="zh-CN" altLang="en-US" sz="2400" dirty="0">
                <a:latin typeface="+mn-ea"/>
              </a:rPr>
              <a:t>从历史上看，</a:t>
            </a:r>
            <a:r>
              <a:rPr lang="zh-CN" altLang="en-US" sz="2400" dirty="0">
                <a:highlight>
                  <a:srgbClr val="FFFF00"/>
                </a:highlight>
                <a:latin typeface="+mn-ea"/>
              </a:rPr>
              <a:t>奴隶社会</a:t>
            </a:r>
            <a:r>
              <a:rPr lang="zh-CN" altLang="en-US" sz="2400" dirty="0">
                <a:latin typeface="+mn-ea"/>
              </a:rPr>
              <a:t>制度、</a:t>
            </a:r>
            <a:r>
              <a:rPr lang="zh-CN" altLang="en-US" sz="2400" dirty="0">
                <a:highlight>
                  <a:srgbClr val="FFFF00"/>
                </a:highlight>
                <a:latin typeface="+mn-ea"/>
              </a:rPr>
              <a:t>封建社会</a:t>
            </a:r>
            <a:r>
              <a:rPr lang="zh-CN" altLang="en-US" sz="2400" dirty="0">
                <a:latin typeface="+mn-ea"/>
              </a:rPr>
              <a:t>制度和</a:t>
            </a:r>
            <a:r>
              <a:rPr lang="zh-CN" altLang="en-US" sz="2400" dirty="0">
                <a:highlight>
                  <a:srgbClr val="FFFF00"/>
                </a:highlight>
                <a:latin typeface="+mn-ea"/>
              </a:rPr>
              <a:t>资本主义社会</a:t>
            </a:r>
            <a:r>
              <a:rPr lang="zh-CN" altLang="en-US" sz="2400" dirty="0">
                <a:latin typeface="+mn-ea"/>
              </a:rPr>
              <a:t>制度</a:t>
            </a:r>
            <a:r>
              <a:rPr lang="zh-CN" altLang="en-US" sz="2400" dirty="0">
                <a:solidFill>
                  <a:srgbClr val="FF0000"/>
                </a:solidFill>
                <a:latin typeface="+mn-ea"/>
              </a:rPr>
              <a:t>都是剥削制度</a:t>
            </a:r>
            <a:r>
              <a:rPr lang="zh-CN" altLang="en-US" sz="2400" dirty="0">
                <a:latin typeface="+mn-ea"/>
              </a:rPr>
              <a:t>，所不同的是，在不同的剥削制度下，</a:t>
            </a:r>
            <a:r>
              <a:rPr lang="zh-CN" altLang="en-US" sz="2400" dirty="0">
                <a:solidFill>
                  <a:srgbClr val="FF0000"/>
                </a:solidFill>
                <a:latin typeface="+mn-ea"/>
              </a:rPr>
              <a:t>劳动者与生产资料的结合方式不同</a:t>
            </a:r>
            <a:r>
              <a:rPr lang="zh-CN" altLang="en-US" sz="2400" dirty="0">
                <a:latin typeface="+mn-ea"/>
              </a:rPr>
              <a:t>。</a:t>
            </a:r>
          </a:p>
          <a:p>
            <a:pPr eaLnBrk="1" hangingPunct="1">
              <a:lnSpc>
                <a:spcPct val="130000"/>
              </a:lnSpc>
            </a:pPr>
            <a:r>
              <a:rPr lang="zh-CN" altLang="en-US" sz="2400" dirty="0">
                <a:latin typeface="+mn-ea"/>
              </a:rPr>
              <a:t>在资本主义制度下，</a:t>
            </a:r>
            <a:r>
              <a:rPr lang="zh-CN" altLang="en-US" sz="2400" dirty="0">
                <a:highlight>
                  <a:srgbClr val="FFFF00"/>
                </a:highlight>
                <a:latin typeface="+mn-ea"/>
              </a:rPr>
              <a:t>资本家占有生产资料和劳动产品</a:t>
            </a:r>
            <a:r>
              <a:rPr lang="zh-CN" altLang="en-US" sz="2400" dirty="0">
                <a:latin typeface="+mn-ea"/>
              </a:rPr>
              <a:t>，而</a:t>
            </a:r>
            <a:r>
              <a:rPr lang="zh-CN" altLang="en-US" sz="2400" dirty="0">
                <a:highlight>
                  <a:srgbClr val="FFFF00"/>
                </a:highlight>
                <a:latin typeface="+mn-ea"/>
              </a:rPr>
              <a:t>劳动者则一无所有</a:t>
            </a:r>
            <a:r>
              <a:rPr lang="zh-CN" altLang="en-US" sz="2400" dirty="0">
                <a:latin typeface="+mn-ea"/>
              </a:rPr>
              <a:t>，</a:t>
            </a:r>
            <a:r>
              <a:rPr lang="zh-CN" altLang="en-US" sz="2400" dirty="0">
                <a:solidFill>
                  <a:srgbClr val="FF0000"/>
                </a:solidFill>
                <a:latin typeface="+mn-ea"/>
              </a:rPr>
              <a:t>只能</a:t>
            </a:r>
            <a:r>
              <a:rPr lang="zh-CN" altLang="en-US" sz="2400" dirty="0">
                <a:latin typeface="+mn-ea"/>
              </a:rPr>
              <a:t>靠出卖劳动力为生。</a:t>
            </a:r>
          </a:p>
        </p:txBody>
      </p:sp>
      <p:grpSp>
        <p:nvGrpSpPr>
          <p:cNvPr id="83973" name="Group 5">
            <a:extLst>
              <a:ext uri="{FF2B5EF4-FFF2-40B4-BE49-F238E27FC236}">
                <a16:creationId xmlns:a16="http://schemas.microsoft.com/office/drawing/2014/main" id="{DB3408FC-B8F1-4A70-8A5F-D47CEE4147F8}"/>
              </a:ext>
            </a:extLst>
          </p:cNvPr>
          <p:cNvGrpSpPr>
            <a:grpSpLocks/>
          </p:cNvGrpSpPr>
          <p:nvPr/>
        </p:nvGrpSpPr>
        <p:grpSpPr bwMode="auto">
          <a:xfrm>
            <a:off x="539750" y="1447800"/>
            <a:ext cx="8305800" cy="76200"/>
            <a:chOff x="240" y="768"/>
            <a:chExt cx="5232" cy="240"/>
          </a:xfrm>
        </p:grpSpPr>
        <p:sp>
          <p:nvSpPr>
            <p:cNvPr id="83974" name="Rectangle 6">
              <a:extLst>
                <a:ext uri="{FF2B5EF4-FFF2-40B4-BE49-F238E27FC236}">
                  <a16:creationId xmlns:a16="http://schemas.microsoft.com/office/drawing/2014/main" id="{0B829972-F257-413D-B9EE-5F042FDC5290}"/>
                </a:ext>
              </a:extLst>
            </p:cNvPr>
            <p:cNvSpPr>
              <a:spLocks noChangeArrowheads="1"/>
            </p:cNvSpPr>
            <p:nvPr/>
          </p:nvSpPr>
          <p:spPr bwMode="auto">
            <a:xfrm>
              <a:off x="384" y="912"/>
              <a:ext cx="5088" cy="96"/>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b="1">
                <a:solidFill>
                  <a:srgbClr val="FFFF66"/>
                </a:solidFill>
                <a:latin typeface="华文中宋" panose="02010600040101010101" pitchFamily="2" charset="-122"/>
                <a:ea typeface="华文中宋" panose="02010600040101010101" pitchFamily="2" charset="-122"/>
              </a:endParaRPr>
            </a:p>
          </p:txBody>
        </p:sp>
        <p:sp>
          <p:nvSpPr>
            <p:cNvPr id="83975" name="Rectangle 7">
              <a:extLst>
                <a:ext uri="{FF2B5EF4-FFF2-40B4-BE49-F238E27FC236}">
                  <a16:creationId xmlns:a16="http://schemas.microsoft.com/office/drawing/2014/main" id="{E6AF3212-E483-4714-B742-1DFABEE577AF}"/>
                </a:ext>
              </a:extLst>
            </p:cNvPr>
            <p:cNvSpPr>
              <a:spLocks noChangeArrowheads="1"/>
            </p:cNvSpPr>
            <p:nvPr/>
          </p:nvSpPr>
          <p:spPr bwMode="auto">
            <a:xfrm>
              <a:off x="240" y="768"/>
              <a:ext cx="5088" cy="96"/>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b="1">
                <a:solidFill>
                  <a:srgbClr val="FFFF66"/>
                </a:solidFill>
                <a:latin typeface="华文中宋" panose="02010600040101010101" pitchFamily="2" charset="-122"/>
                <a:ea typeface="华文中宋" panose="02010600040101010101" pitchFamily="2" charset="-122"/>
              </a:endParaRPr>
            </a:p>
          </p:txBody>
        </p:sp>
      </p:grpSp>
      <p:sp>
        <p:nvSpPr>
          <p:cNvPr id="8" name="文本框 7">
            <a:extLst>
              <a:ext uri="{FF2B5EF4-FFF2-40B4-BE49-F238E27FC236}">
                <a16:creationId xmlns:a16="http://schemas.microsoft.com/office/drawing/2014/main" id="{710DEAB9-BD12-44BA-A16C-AADD1F0A14BC}"/>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三、资本主义所有制</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6" descr="f0091">
            <a:extLst>
              <a:ext uri="{FF2B5EF4-FFF2-40B4-BE49-F238E27FC236}">
                <a16:creationId xmlns:a16="http://schemas.microsoft.com/office/drawing/2014/main" id="{D055021E-4829-49DB-822B-DA1E98992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4652963"/>
            <a:ext cx="2663825"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Rectangle 3">
            <a:extLst>
              <a:ext uri="{FF2B5EF4-FFF2-40B4-BE49-F238E27FC236}">
                <a16:creationId xmlns:a16="http://schemas.microsoft.com/office/drawing/2014/main" id="{F35C4B26-3480-4BC1-81A0-B14DE289C12B}"/>
              </a:ext>
            </a:extLst>
          </p:cNvPr>
          <p:cNvSpPr>
            <a:spLocks noGrp="1" noRot="1" noChangeArrowheads="1"/>
          </p:cNvSpPr>
          <p:nvPr>
            <p:ph type="body" idx="1"/>
          </p:nvPr>
        </p:nvSpPr>
        <p:spPr/>
        <p:txBody>
          <a:bodyPr/>
          <a:lstStyle/>
          <a:p>
            <a:pPr eaLnBrk="1" hangingPunct="1">
              <a:lnSpc>
                <a:spcPct val="130000"/>
              </a:lnSpc>
              <a:buFont typeface="Wingdings" panose="05000000000000000000" pitchFamily="2" charset="2"/>
              <a:buNone/>
            </a:pPr>
            <a:endParaRPr lang="zh-CN" altLang="en-US" sz="2800" b="1" dirty="0">
              <a:solidFill>
                <a:srgbClr val="FF0000"/>
              </a:solidFill>
              <a:latin typeface="华文新魏" panose="02010800040101010101" pitchFamily="2" charset="-122"/>
              <a:ea typeface="华文新魏" panose="02010800040101010101" pitchFamily="2" charset="-122"/>
            </a:endParaRPr>
          </a:p>
        </p:txBody>
      </p:sp>
      <p:sp>
        <p:nvSpPr>
          <p:cNvPr id="84997" name="AutoShape 4">
            <a:extLst>
              <a:ext uri="{FF2B5EF4-FFF2-40B4-BE49-F238E27FC236}">
                <a16:creationId xmlns:a16="http://schemas.microsoft.com/office/drawing/2014/main" id="{F6EFD1ED-2D0D-4727-8FEA-60C9D779D431}"/>
              </a:ext>
            </a:extLst>
          </p:cNvPr>
          <p:cNvSpPr>
            <a:spLocks noChangeArrowheads="1"/>
          </p:cNvSpPr>
          <p:nvPr/>
        </p:nvSpPr>
        <p:spPr bwMode="auto">
          <a:xfrm rot="10664496">
            <a:off x="439738" y="4749901"/>
            <a:ext cx="4953000" cy="1676400"/>
          </a:xfrm>
          <a:prstGeom prst="cloudCallout">
            <a:avLst>
              <a:gd name="adj1" fmla="val -50481"/>
              <a:gd name="adj2" fmla="val 76287"/>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rot="10800000"/>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BD0D9"/>
              </a:buClr>
              <a:buSzPct val="95000"/>
              <a:buFont typeface="Wingdings 2" panose="05020102010507070707" pitchFamily="18" charset="2"/>
              <a:buNone/>
            </a:pPr>
            <a:r>
              <a:rPr lang="zh-CN" altLang="en-US" sz="2800" b="1" dirty="0">
                <a:solidFill>
                  <a:schemeClr val="tx2"/>
                </a:solidFill>
                <a:latin typeface="Constantia" panose="02030602050306030303" pitchFamily="18" charset="0"/>
                <a:ea typeface="华文新魏" panose="02010800040101010101" pitchFamily="2" charset="-122"/>
              </a:rPr>
              <a:t>这就是资本主义所有制的本质。</a:t>
            </a:r>
          </a:p>
          <a:p>
            <a:pPr eaLnBrk="1" hangingPunct="1">
              <a:lnSpc>
                <a:spcPct val="130000"/>
              </a:lnSpc>
              <a:buClr>
                <a:srgbClr val="0BD0D9"/>
              </a:buClr>
              <a:buSzPct val="95000"/>
              <a:buFont typeface="Wingdings 2" panose="05020102010507070707" pitchFamily="18" charset="2"/>
              <a:buNone/>
            </a:pPr>
            <a:endParaRPr lang="zh-CN" altLang="en-US" sz="2800" dirty="0">
              <a:solidFill>
                <a:schemeClr val="tx2"/>
              </a:solidFill>
              <a:latin typeface="Constantia" panose="02030602050306030303" pitchFamily="18" charset="0"/>
              <a:ea typeface="隶书" panose="02010509060101010101" pitchFamily="49" charset="-122"/>
            </a:endParaRPr>
          </a:p>
          <a:p>
            <a:pPr eaLnBrk="1" hangingPunct="1">
              <a:buClr>
                <a:srgbClr val="0BD0D9"/>
              </a:buClr>
              <a:buSzPct val="95000"/>
              <a:buFont typeface="Wingdings 2" panose="05020102010507070707" pitchFamily="18" charset="2"/>
              <a:buChar char=""/>
            </a:pPr>
            <a:endParaRPr lang="zh-CN" altLang="en-US" sz="2800" dirty="0">
              <a:solidFill>
                <a:srgbClr val="FF0000"/>
              </a:solidFill>
              <a:latin typeface="Constantia" panose="02030602050306030303" pitchFamily="18" charset="0"/>
              <a:ea typeface="隶书" panose="02010509060101010101" pitchFamily="49" charset="-122"/>
            </a:endParaRPr>
          </a:p>
          <a:p>
            <a:pPr algn="ctr" eaLnBrk="1" hangingPunct="1">
              <a:spcBef>
                <a:spcPct val="0"/>
              </a:spcBef>
              <a:buClrTx/>
              <a:buSzTx/>
              <a:buFontTx/>
              <a:buNone/>
            </a:pPr>
            <a:endParaRPr kumimoji="1" lang="zh-CN" altLang="en-US" sz="4400" dirty="0">
              <a:solidFill>
                <a:schemeClr val="tx2"/>
              </a:solidFill>
              <a:latin typeface="Verdana" panose="020B0604030504040204" pitchFamily="34" charset="0"/>
            </a:endParaRPr>
          </a:p>
        </p:txBody>
      </p:sp>
      <p:sp>
        <p:nvSpPr>
          <p:cNvPr id="8" name="Rectangle 3">
            <a:extLst>
              <a:ext uri="{FF2B5EF4-FFF2-40B4-BE49-F238E27FC236}">
                <a16:creationId xmlns:a16="http://schemas.microsoft.com/office/drawing/2014/main" id="{7248451F-D0EF-43DD-84E1-63EC5098E2CC}"/>
              </a:ext>
            </a:extLst>
          </p:cNvPr>
          <p:cNvSpPr txBox="1">
            <a:spLocks noRot="1" noChangeArrowheads="1"/>
          </p:cNvSpPr>
          <p:nvPr/>
        </p:nvSpPr>
        <p:spPr>
          <a:xfrm>
            <a:off x="301625" y="1905000"/>
            <a:ext cx="8540750" cy="4194175"/>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30000"/>
              </a:lnSpc>
              <a:buFont typeface="Wingdings" panose="05000000000000000000" pitchFamily="2" charset="2"/>
              <a:buNone/>
            </a:pPr>
            <a:r>
              <a:rPr lang="zh-CN" altLang="en-US" b="1" dirty="0">
                <a:latin typeface="华文新魏" panose="02010800040101010101" pitchFamily="2" charset="-122"/>
                <a:ea typeface="华文新魏" panose="02010800040101010101" pitchFamily="2" charset="-122"/>
              </a:rPr>
              <a:t>          </a:t>
            </a:r>
            <a:r>
              <a:rPr lang="zh-CN" altLang="en-US" dirty="0">
                <a:latin typeface="+mn-ea"/>
              </a:rPr>
              <a:t>资本家凭借对生产资料的占有，在</a:t>
            </a:r>
            <a:r>
              <a:rPr lang="zh-CN" altLang="en-US" dirty="0">
                <a:solidFill>
                  <a:srgbClr val="FF0000"/>
                </a:solidFill>
                <a:latin typeface="+mn-ea"/>
              </a:rPr>
              <a:t>等价交换原则的掩盖</a:t>
            </a:r>
            <a:r>
              <a:rPr lang="zh-CN" altLang="en-US" dirty="0">
                <a:latin typeface="+mn-ea"/>
              </a:rPr>
              <a:t>下，雇佣工人从事劳动，无偿占有雇佣工人创造的剩余价值，</a:t>
            </a:r>
            <a:r>
              <a:rPr lang="zh-CN" altLang="en-US" dirty="0">
                <a:solidFill>
                  <a:srgbClr val="FF0000"/>
                </a:solidFill>
                <a:latin typeface="+mn-ea"/>
              </a:rPr>
              <a:t>资本与雇佣劳动的关系</a:t>
            </a:r>
            <a:r>
              <a:rPr lang="zh-CN" altLang="en-US" dirty="0">
                <a:latin typeface="+mn-ea"/>
              </a:rPr>
              <a:t>由此</a:t>
            </a:r>
            <a:r>
              <a:rPr lang="zh-CN" altLang="en-US" dirty="0">
                <a:solidFill>
                  <a:srgbClr val="FF0000"/>
                </a:solidFill>
                <a:latin typeface="+mn-ea"/>
              </a:rPr>
              <a:t>具有了剥削与被剥削的对抗性质</a:t>
            </a:r>
            <a:r>
              <a:rPr lang="zh-CN" altLang="en-US" dirty="0">
                <a:latin typeface="+mn-ea"/>
              </a:rPr>
              <a:t>。</a:t>
            </a:r>
          </a:p>
          <a:p>
            <a:pPr defTabSz="914400" eaLnBrk="1" hangingPunct="1">
              <a:lnSpc>
                <a:spcPct val="130000"/>
              </a:lnSpc>
              <a:buFont typeface="Wingdings" panose="05000000000000000000" pitchFamily="2" charset="2"/>
              <a:buNone/>
            </a:pPr>
            <a:endParaRPr lang="zh-CN" altLang="en-US" b="1" dirty="0">
              <a:solidFill>
                <a:srgbClr val="FF0000"/>
              </a:solidFill>
              <a:latin typeface="华文新魏" panose="02010800040101010101" pitchFamily="2" charset="-122"/>
              <a:ea typeface="华文新魏" panose="02010800040101010101" pitchFamily="2" charset="-122"/>
            </a:endParaRPr>
          </a:p>
        </p:txBody>
      </p:sp>
      <p:sp>
        <p:nvSpPr>
          <p:cNvPr id="3" name="标题 2">
            <a:extLst>
              <a:ext uri="{FF2B5EF4-FFF2-40B4-BE49-F238E27FC236}">
                <a16:creationId xmlns:a16="http://schemas.microsoft.com/office/drawing/2014/main" id="{0F0BC1FB-D462-4B11-A721-A4C521BD4875}"/>
              </a:ext>
            </a:extLst>
          </p:cNvPr>
          <p:cNvSpPr>
            <a:spLocks noGrp="1"/>
          </p:cNvSpPr>
          <p:nvPr>
            <p:ph type="title"/>
          </p:nvPr>
        </p:nvSpPr>
        <p:spPr/>
        <p:txBody>
          <a:bodyPr/>
          <a:lstStyle/>
          <a:p>
            <a:endParaRPr lang="zh-CN" altLang="en-US"/>
          </a:p>
        </p:txBody>
      </p:sp>
      <p:sp>
        <p:nvSpPr>
          <p:cNvPr id="7" name="文本框 6">
            <a:extLst>
              <a:ext uri="{FF2B5EF4-FFF2-40B4-BE49-F238E27FC236}">
                <a16:creationId xmlns:a16="http://schemas.microsoft.com/office/drawing/2014/main" id="{C30E0907-7C77-4E87-811E-2B8AA0199DE9}"/>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三、资本主义所有制</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3">
            <a:extLst>
              <a:ext uri="{FF2B5EF4-FFF2-40B4-BE49-F238E27FC236}">
                <a16:creationId xmlns:a16="http://schemas.microsoft.com/office/drawing/2014/main" id="{A4D96653-1CAD-45D4-8BBC-C299678BD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0DF57589-A40C-43C7-A60E-1877F2089A15}"/>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58720D54-8D24-4D0B-8F95-B6F2F02218DC}"/>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CEDB09AE-77B3-464F-ACD5-C72651E1C8B7}"/>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CA8111D0-251F-433A-8CD1-03539E67DF14}"/>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285E4932-1534-4829-8343-877463F5FE83}"/>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C0C1069A-A789-49F1-9C62-79E8D5DD8E24}"/>
              </a:ext>
            </a:extLst>
          </p:cNvPr>
          <p:cNvSpPr txBox="1"/>
          <p:nvPr/>
        </p:nvSpPr>
        <p:spPr>
          <a:xfrm>
            <a:off x="1119598" y="2110481"/>
            <a:ext cx="7127053" cy="830997"/>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（一）剩余价值的生产过程和资本的不同部分在剩余价值生产中的作用</a:t>
            </a:r>
          </a:p>
        </p:txBody>
      </p:sp>
      <p:sp>
        <p:nvSpPr>
          <p:cNvPr id="114" name="文本框 113">
            <a:hlinkClick r:id="rId4" action="ppaction://hlinksldjump"/>
            <a:extLst>
              <a:ext uri="{FF2B5EF4-FFF2-40B4-BE49-F238E27FC236}">
                <a16:creationId xmlns:a16="http://schemas.microsoft.com/office/drawing/2014/main" id="{767217B1-D47B-461C-9490-CBEF2CA4B656}"/>
              </a:ext>
            </a:extLst>
          </p:cNvPr>
          <p:cNvSpPr txBox="1"/>
          <p:nvPr/>
        </p:nvSpPr>
        <p:spPr>
          <a:xfrm>
            <a:off x="1119598" y="2883476"/>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（二）剩余价值生产的两种基本方法</a:t>
            </a:r>
          </a:p>
        </p:txBody>
      </p:sp>
      <p:sp>
        <p:nvSpPr>
          <p:cNvPr id="115" name="文本框 114">
            <a:hlinkClick r:id="rId5" action="ppaction://hlinksldjump"/>
            <a:extLst>
              <a:ext uri="{FF2B5EF4-FFF2-40B4-BE49-F238E27FC236}">
                <a16:creationId xmlns:a16="http://schemas.microsoft.com/office/drawing/2014/main" id="{A4267E6E-EC68-4843-9632-FE67DD9A55B6}"/>
              </a:ext>
            </a:extLst>
          </p:cNvPr>
          <p:cNvSpPr txBox="1"/>
          <p:nvPr/>
        </p:nvSpPr>
        <p:spPr>
          <a:xfrm>
            <a:off x="1119598" y="3656471"/>
            <a:ext cx="7127053" cy="461664"/>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（三）资本积累</a:t>
            </a:r>
          </a:p>
        </p:txBody>
      </p:sp>
      <p:pic>
        <p:nvPicPr>
          <p:cNvPr id="24583" name="图片 115">
            <a:hlinkClick r:id="rId6" action="ppaction://hlinksldjump"/>
            <a:extLst>
              <a:ext uri="{FF2B5EF4-FFF2-40B4-BE49-F238E27FC236}">
                <a16:creationId xmlns:a16="http://schemas.microsoft.com/office/drawing/2014/main" id="{B9E41D7E-8968-4A26-9511-1361EFBBD8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hlinkClick r:id="" action="ppaction://noaction"/>
            <a:extLst>
              <a:ext uri="{FF2B5EF4-FFF2-40B4-BE49-F238E27FC236}">
                <a16:creationId xmlns:a16="http://schemas.microsoft.com/office/drawing/2014/main" id="{6C975B85-3434-4143-9680-73362BFC4860}"/>
              </a:ext>
            </a:extLst>
          </p:cNvPr>
          <p:cNvSpPr txBox="1"/>
          <p:nvPr/>
        </p:nvSpPr>
        <p:spPr>
          <a:xfrm>
            <a:off x="1119598" y="4429466"/>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（四）资本的循环周转与再生产</a:t>
            </a:r>
          </a:p>
        </p:txBody>
      </p:sp>
      <p:sp>
        <p:nvSpPr>
          <p:cNvPr id="15" name="文本框 14">
            <a:hlinkClick r:id="" action="ppaction://noaction"/>
            <a:extLst>
              <a:ext uri="{FF2B5EF4-FFF2-40B4-BE49-F238E27FC236}">
                <a16:creationId xmlns:a16="http://schemas.microsoft.com/office/drawing/2014/main" id="{101FE90E-D7CE-4857-891F-656592AD3A4A}"/>
              </a:ext>
            </a:extLst>
          </p:cNvPr>
          <p:cNvSpPr txBox="1"/>
          <p:nvPr/>
        </p:nvSpPr>
        <p:spPr>
          <a:xfrm>
            <a:off x="1119598" y="5115075"/>
            <a:ext cx="7127053" cy="461664"/>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（五）工资与剩余价值的分配</a:t>
            </a:r>
          </a:p>
        </p:txBody>
      </p:sp>
      <p:grpSp>
        <p:nvGrpSpPr>
          <p:cNvPr id="3" name="组合 15">
            <a:extLst>
              <a:ext uri="{FF2B5EF4-FFF2-40B4-BE49-F238E27FC236}">
                <a16:creationId xmlns:a16="http://schemas.microsoft.com/office/drawing/2014/main" id="{3F291E24-920A-4185-B1B7-1D2C026A2213}"/>
              </a:ext>
            </a:extLst>
          </p:cNvPr>
          <p:cNvGrpSpPr>
            <a:grpSpLocks/>
          </p:cNvGrpSpPr>
          <p:nvPr/>
        </p:nvGrpSpPr>
        <p:grpSpPr bwMode="auto">
          <a:xfrm>
            <a:off x="0" y="0"/>
            <a:ext cx="9144000" cy="2084388"/>
            <a:chOff x="0" y="0"/>
            <a:chExt cx="9144000" cy="2084388"/>
          </a:xfrm>
        </p:grpSpPr>
        <p:pic>
          <p:nvPicPr>
            <p:cNvPr id="24587" name="图片 60">
              <a:extLst>
                <a:ext uri="{FF2B5EF4-FFF2-40B4-BE49-F238E27FC236}">
                  <a16:creationId xmlns:a16="http://schemas.microsoft.com/office/drawing/2014/main" id="{46285C4F-0FF9-491B-AA7B-5FE47765F5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C4C008EE-8D09-4644-98B6-40527DE52732}"/>
                </a:ext>
              </a:extLst>
            </p:cNvPr>
            <p:cNvSpPr txBox="1"/>
            <p:nvPr/>
          </p:nvSpPr>
          <p:spPr bwMode="auto">
            <a:xfrm>
              <a:off x="942226" y="189219"/>
              <a:ext cx="8201774" cy="461665"/>
            </a:xfrm>
            <a:prstGeom prst="rect">
              <a:avLst/>
            </a:prstGeom>
            <a:noFill/>
          </p:spPr>
          <p:txBody>
            <a:bodyPr wrap="square">
              <a:spAutoFit/>
              <a:scene3d>
                <a:camera prst="orthographicFront"/>
                <a:lightRig rig="threePt" dir="t"/>
              </a:scene3d>
              <a:sp3d contourW="12700"/>
            </a:bodyPr>
            <a:lstStyle/>
            <a:p>
              <a:pPr algn="ctr" defTabSz="914400" eaLnBrk="1" fontAlgn="auto" hangingPunct="1">
                <a:spcBef>
                  <a:spcPts val="0"/>
                </a:spcBef>
                <a:spcAft>
                  <a:spcPts val="0"/>
                </a:spcAft>
                <a:defRPr/>
              </a:pPr>
              <a:r>
                <a:rPr lang="zh-CN" altLang="en-US" sz="2400" b="1" i="1" kern="0" dirty="0">
                  <a:solidFill>
                    <a:schemeClr val="bg1"/>
                  </a:solidFill>
                  <a:latin typeface="+mn-lt"/>
                  <a:ea typeface="+mn-ea"/>
                  <a:cs typeface="经典综艺体简" pitchFamily="49" charset="-122"/>
                  <a:sym typeface="+mn-ea"/>
                </a:rPr>
                <a:t>四、生产剩余价值是资本主义生产方式的绝对规律</a:t>
              </a:r>
            </a:p>
          </p:txBody>
        </p:sp>
      </p:grpSp>
      <p:sp>
        <p:nvSpPr>
          <p:cNvPr id="17" name="文本框 16">
            <a:hlinkClick r:id="" action="ppaction://noaction"/>
            <a:extLst>
              <a:ext uri="{FF2B5EF4-FFF2-40B4-BE49-F238E27FC236}">
                <a16:creationId xmlns:a16="http://schemas.microsoft.com/office/drawing/2014/main" id="{D86B5845-15BC-4225-B61F-6B9438F94EBB}"/>
              </a:ext>
            </a:extLst>
          </p:cNvPr>
          <p:cNvSpPr txBox="1"/>
          <p:nvPr/>
        </p:nvSpPr>
        <p:spPr>
          <a:xfrm>
            <a:off x="1162873" y="5745452"/>
            <a:ext cx="7127053" cy="461664"/>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（六）剩余价值理论的意义</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2"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000"/>
                            </p:stCondLst>
                            <p:childTnLst>
                              <p:par>
                                <p:cTn id="34" presetID="2" presetClass="entr" presetSubtype="2"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1+#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5">
            <a:extLst>
              <a:ext uri="{FF2B5EF4-FFF2-40B4-BE49-F238E27FC236}">
                <a16:creationId xmlns:a16="http://schemas.microsoft.com/office/drawing/2014/main" id="{D4950ADC-CBEB-483B-B266-440AFC6FBDBB}"/>
              </a:ext>
            </a:extLst>
          </p:cNvPr>
          <p:cNvSpPr/>
          <p:nvPr/>
        </p:nvSpPr>
        <p:spPr bwMode="auto">
          <a:xfrm>
            <a:off x="385763" y="1189038"/>
            <a:ext cx="57546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劳动力商品的使用是剩余价值的源泉</a:t>
            </a:r>
          </a:p>
        </p:txBody>
      </p:sp>
      <p:sp>
        <p:nvSpPr>
          <p:cNvPr id="16" name="文本框 15">
            <a:extLst>
              <a:ext uri="{FF2B5EF4-FFF2-40B4-BE49-F238E27FC236}">
                <a16:creationId xmlns:a16="http://schemas.microsoft.com/office/drawing/2014/main" id="{A339B1F8-D2E5-4D72-BFDA-7D3FA688A5B8}"/>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pic>
        <p:nvPicPr>
          <p:cNvPr id="32780" name="Picture 4">
            <a:extLst>
              <a:ext uri="{FF2B5EF4-FFF2-40B4-BE49-F238E27FC236}">
                <a16:creationId xmlns:a16="http://schemas.microsoft.com/office/drawing/2014/main" id="{7C6F0C4F-8A4F-4A37-9CFC-80E3515452B1}"/>
              </a:ext>
            </a:extLst>
          </p:cNvPr>
          <p:cNvPicPr>
            <a:picLocks noChangeAspect="1" noChangeArrowheads="1"/>
          </p:cNvPicPr>
          <p:nvPr/>
        </p:nvPicPr>
        <p:blipFill>
          <a:blip r:embed="rId2" cstate="print"/>
          <a:srcRect/>
          <a:stretch>
            <a:fillRect/>
          </a:stretch>
        </p:blipFill>
        <p:spPr bwMode="auto">
          <a:xfrm>
            <a:off x="1398814" y="4655499"/>
            <a:ext cx="1706336" cy="1768725"/>
          </a:xfrm>
          <a:prstGeom prst="roundRect">
            <a:avLst/>
          </a:prstGeom>
          <a:noFill/>
          <a:ln>
            <a:noFill/>
          </a:ln>
        </p:spPr>
      </p:pic>
      <p:sp>
        <p:nvSpPr>
          <p:cNvPr id="32781" name="AutoShape 5">
            <a:extLst>
              <a:ext uri="{FF2B5EF4-FFF2-40B4-BE49-F238E27FC236}">
                <a16:creationId xmlns:a16="http://schemas.microsoft.com/office/drawing/2014/main" id="{9998177A-73B9-4896-82E2-29277B9CC376}"/>
              </a:ext>
            </a:extLst>
          </p:cNvPr>
          <p:cNvSpPr>
            <a:spLocks noChangeArrowheads="1"/>
          </p:cNvSpPr>
          <p:nvPr/>
        </p:nvSpPr>
        <p:spPr bwMode="auto">
          <a:xfrm>
            <a:off x="3402013" y="4764088"/>
            <a:ext cx="4473575" cy="1349375"/>
          </a:xfrm>
          <a:prstGeom prst="cloudCallout">
            <a:avLst>
              <a:gd name="adj1" fmla="val -43759"/>
              <a:gd name="adj2" fmla="val 55102"/>
            </a:avLst>
          </a:prstGeom>
          <a:noFill/>
          <a:ln w="9525">
            <a:solidFill>
              <a:schemeClr val="tx1"/>
            </a:solidFill>
            <a:round/>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a:defRPr/>
            </a:pPr>
            <a:r>
              <a:rPr lang="zh-CN" altLang="en-US">
                <a:solidFill>
                  <a:srgbClr val="000000"/>
                </a:solidFill>
                <a:latin typeface="微软雅黑"/>
                <a:ea typeface="微软雅黑"/>
                <a:sym typeface="+mn-ea"/>
              </a:rPr>
              <a:t> </a:t>
            </a:r>
            <a:r>
              <a:rPr lang="zh-CN" altLang="zh-CN">
                <a:solidFill>
                  <a:srgbClr val="000000"/>
                </a:solidFill>
                <a:latin typeface="微软雅黑"/>
                <a:ea typeface="微软雅黑"/>
                <a:sym typeface="+mn-ea"/>
              </a:rPr>
              <a:t>生产剩余价值或赚钱，是</a:t>
            </a:r>
          </a:p>
          <a:p>
            <a:pPr lvl="0" algn="ctr">
              <a:defRPr/>
            </a:pPr>
            <a:r>
              <a:rPr lang="zh-CN" altLang="en-US">
                <a:solidFill>
                  <a:srgbClr val="FF0000"/>
                </a:solidFill>
                <a:latin typeface="微软雅黑"/>
                <a:ea typeface="微软雅黑"/>
                <a:sym typeface="+mn-ea"/>
              </a:rPr>
              <a:t>    </a:t>
            </a:r>
            <a:r>
              <a:rPr lang="zh-CN" altLang="zh-CN" b="1">
                <a:solidFill>
                  <a:srgbClr val="014D23"/>
                </a:solidFill>
                <a:latin typeface="微软雅黑"/>
                <a:ea typeface="微软雅黑"/>
                <a:sym typeface="+mn-ea"/>
              </a:rPr>
              <a:t>资本主义生产方式的绝对规律。</a:t>
            </a:r>
            <a:endParaRPr lang="zh-CN" altLang="zh-CN" b="1" dirty="0">
              <a:solidFill>
                <a:srgbClr val="014D23"/>
              </a:solidFill>
              <a:latin typeface="+mj-ea"/>
              <a:ea typeface="+mj-ea"/>
              <a:sym typeface="+mn-ea"/>
            </a:endParaRPr>
          </a:p>
        </p:txBody>
      </p:sp>
      <p:grpSp>
        <p:nvGrpSpPr>
          <p:cNvPr id="33798" name="组合 1">
            <a:extLst>
              <a:ext uri="{FF2B5EF4-FFF2-40B4-BE49-F238E27FC236}">
                <a16:creationId xmlns:a16="http://schemas.microsoft.com/office/drawing/2014/main" id="{97D80089-093B-49FC-AE3F-254D90267898}"/>
              </a:ext>
            </a:extLst>
          </p:cNvPr>
          <p:cNvGrpSpPr>
            <a:grpSpLocks/>
          </p:cNvGrpSpPr>
          <p:nvPr/>
        </p:nvGrpSpPr>
        <p:grpSpPr bwMode="auto">
          <a:xfrm>
            <a:off x="2405063" y="2055813"/>
            <a:ext cx="4391025" cy="2420937"/>
            <a:chOff x="1891620" y="1921622"/>
            <a:chExt cx="4392612" cy="2421451"/>
          </a:xfrm>
        </p:grpSpPr>
        <p:sp>
          <p:nvSpPr>
            <p:cNvPr id="32775" name="TextBox 32">
              <a:extLst>
                <a:ext uri="{FF2B5EF4-FFF2-40B4-BE49-F238E27FC236}">
                  <a16:creationId xmlns:a16="http://schemas.microsoft.com/office/drawing/2014/main" id="{BD8057DA-78CD-4455-A64B-3AA14A5B4041}"/>
                </a:ext>
              </a:extLst>
            </p:cNvPr>
            <p:cNvSpPr txBox="1">
              <a:spLocks noChangeArrowheads="1"/>
            </p:cNvSpPr>
            <p:nvPr/>
          </p:nvSpPr>
          <p:spPr bwMode="auto">
            <a:xfrm>
              <a:off x="2252112" y="2823513"/>
              <a:ext cx="1511846" cy="550979"/>
            </a:xfrm>
            <a:prstGeom prst="rect">
              <a:avLst/>
            </a:prstGeom>
            <a:solidFill>
              <a:schemeClr val="accent4">
                <a:lumMod val="40000"/>
                <a:lumOff val="60000"/>
              </a:schemeClr>
            </a:solidFill>
            <a:ln w="9525">
              <a:solidFill>
                <a:srgbClr val="003300"/>
              </a:solidFill>
              <a:miter lim="800000"/>
            </a:ln>
          </p:spPr>
          <p:txBody>
            <a:bodyPr lIns="90170" tIns="90000" rIns="90170" bIns="9000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dirty="0">
                  <a:solidFill>
                    <a:srgbClr val="000000"/>
                  </a:solidFill>
                  <a:latin typeface="+mj-ea"/>
                  <a:ea typeface="+mj-ea"/>
                  <a:sym typeface="+mn-ea"/>
                </a:rPr>
                <a:t>必要劳动</a:t>
              </a:r>
            </a:p>
          </p:txBody>
        </p:sp>
        <p:sp>
          <p:nvSpPr>
            <p:cNvPr id="32776" name="TextBox 32">
              <a:extLst>
                <a:ext uri="{FF2B5EF4-FFF2-40B4-BE49-F238E27FC236}">
                  <a16:creationId xmlns:a16="http://schemas.microsoft.com/office/drawing/2014/main" id="{E67C3418-5B9D-45D4-80E8-8C52851794EA}"/>
                </a:ext>
              </a:extLst>
            </p:cNvPr>
            <p:cNvSpPr txBox="1">
              <a:spLocks noChangeArrowheads="1"/>
            </p:cNvSpPr>
            <p:nvPr/>
          </p:nvSpPr>
          <p:spPr bwMode="auto">
            <a:xfrm>
              <a:off x="4340430" y="2823513"/>
              <a:ext cx="1511846" cy="550979"/>
            </a:xfrm>
            <a:prstGeom prst="rect">
              <a:avLst/>
            </a:prstGeom>
            <a:solidFill>
              <a:schemeClr val="accent4">
                <a:lumMod val="40000"/>
                <a:lumOff val="60000"/>
              </a:schemeClr>
            </a:solidFill>
            <a:ln w="9525">
              <a:solidFill>
                <a:srgbClr val="003300"/>
              </a:solidFill>
              <a:miter lim="800000"/>
            </a:ln>
          </p:spPr>
          <p:txBody>
            <a:bodyPr lIns="90170" tIns="90000" rIns="90170" bIns="9000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a:solidFill>
                    <a:srgbClr val="000000"/>
                  </a:solidFill>
                  <a:latin typeface="+mj-ea"/>
                  <a:ea typeface="+mj-ea"/>
                  <a:sym typeface="Arial" panose="020B0604020202020204" pitchFamily="34" charset="0"/>
                </a:rPr>
                <a:t>剩余劳动</a:t>
              </a:r>
            </a:p>
          </p:txBody>
        </p:sp>
        <p:sp>
          <p:nvSpPr>
            <p:cNvPr id="32777" name="Rectangle 2">
              <a:extLst>
                <a:ext uri="{FF2B5EF4-FFF2-40B4-BE49-F238E27FC236}">
                  <a16:creationId xmlns:a16="http://schemas.microsoft.com/office/drawing/2014/main" id="{5F0E756F-E6D1-44E6-AD16-5F3BF01A5371}"/>
                </a:ext>
              </a:extLst>
            </p:cNvPr>
            <p:cNvSpPr txBox="1">
              <a:spLocks noChangeArrowheads="1"/>
            </p:cNvSpPr>
            <p:nvPr/>
          </p:nvSpPr>
          <p:spPr bwMode="auto">
            <a:xfrm>
              <a:off x="2757120" y="1921622"/>
              <a:ext cx="2853769" cy="431892"/>
            </a:xfrm>
            <a:prstGeom prst="rect">
              <a:avLst/>
            </a:prstGeom>
            <a:noFill/>
            <a:ln w="19050">
              <a:solidFill>
                <a:srgbClr val="A6A6A6"/>
              </a:solidFill>
              <a:miter lim="800000"/>
            </a:ln>
          </p:spPr>
          <p:txBody>
            <a:bodyPr lIns="90170" tIns="90000" rIns="90170" bIns="9000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Bef>
                  <a:spcPct val="20000"/>
                </a:spcBef>
                <a:defRPr/>
              </a:pPr>
              <a:r>
                <a:rPr lang="zh-CN" altLang="en-US" sz="2400" dirty="0">
                  <a:latin typeface="+mj-ea"/>
                  <a:ea typeface="+mj-ea"/>
                  <a:sym typeface="+mn-ea"/>
                </a:rPr>
                <a:t>雇佣工人的劳动</a:t>
              </a:r>
            </a:p>
          </p:txBody>
        </p:sp>
        <p:sp>
          <p:nvSpPr>
            <p:cNvPr id="32778" name="Rectangle 2">
              <a:extLst>
                <a:ext uri="{FF2B5EF4-FFF2-40B4-BE49-F238E27FC236}">
                  <a16:creationId xmlns:a16="http://schemas.microsoft.com/office/drawing/2014/main" id="{56911EBC-65FF-4AE1-9004-9C37E819FAB8}"/>
                </a:ext>
              </a:extLst>
            </p:cNvPr>
            <p:cNvSpPr txBox="1">
              <a:spLocks noChangeArrowheads="1"/>
            </p:cNvSpPr>
            <p:nvPr/>
          </p:nvSpPr>
          <p:spPr bwMode="auto">
            <a:xfrm>
              <a:off x="4124452" y="3911181"/>
              <a:ext cx="2159780" cy="431892"/>
            </a:xfrm>
            <a:prstGeom prst="rect">
              <a:avLst/>
            </a:prstGeom>
            <a:noFill/>
            <a:ln w="19050">
              <a:solidFill>
                <a:srgbClr val="A6A6A6"/>
              </a:solidFill>
              <a:miter lim="800000"/>
            </a:ln>
          </p:spPr>
          <p:txBody>
            <a:bodyPr lIns="90170" tIns="90000" rIns="90170" bIns="9000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Bef>
                  <a:spcPct val="20000"/>
                </a:spcBef>
                <a:defRPr/>
              </a:pPr>
              <a:r>
                <a:rPr lang="zh-CN" altLang="en-US" sz="2400" dirty="0">
                  <a:latin typeface="+mj-ea"/>
                  <a:ea typeface="+mj-ea"/>
                  <a:sym typeface="+mn-ea"/>
                </a:rPr>
                <a:t>生产剩余价值</a:t>
              </a:r>
            </a:p>
          </p:txBody>
        </p:sp>
        <p:sp>
          <p:nvSpPr>
            <p:cNvPr id="32779" name="Rectangle 2">
              <a:extLst>
                <a:ext uri="{FF2B5EF4-FFF2-40B4-BE49-F238E27FC236}">
                  <a16:creationId xmlns:a16="http://schemas.microsoft.com/office/drawing/2014/main" id="{18969BD2-337F-46CF-BDEC-BF2E3A215D46}"/>
                </a:ext>
              </a:extLst>
            </p:cNvPr>
            <p:cNvSpPr txBox="1">
              <a:spLocks noChangeArrowheads="1"/>
            </p:cNvSpPr>
            <p:nvPr/>
          </p:nvSpPr>
          <p:spPr bwMode="auto">
            <a:xfrm>
              <a:off x="1891620" y="3911181"/>
              <a:ext cx="2089905" cy="431892"/>
            </a:xfrm>
            <a:prstGeom prst="rect">
              <a:avLst/>
            </a:prstGeom>
            <a:noFill/>
            <a:ln w="19050">
              <a:solidFill>
                <a:srgbClr val="A6A6A6"/>
              </a:solidFill>
              <a:miter lim="800000"/>
            </a:ln>
          </p:spPr>
          <p:txBody>
            <a:bodyPr lIns="90170" tIns="90000" rIns="90170" bIns="9000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90000"/>
                </a:lnSpc>
                <a:spcBef>
                  <a:spcPct val="20000"/>
                </a:spcBef>
                <a:defRPr/>
              </a:pPr>
              <a:r>
                <a:rPr lang="zh-CN" altLang="en-US" sz="2400">
                  <a:latin typeface="+mj-ea"/>
                  <a:ea typeface="+mj-ea"/>
                  <a:sym typeface="+mn-ea"/>
                </a:rPr>
                <a:t>生产自身价值</a:t>
              </a:r>
            </a:p>
          </p:txBody>
        </p:sp>
        <p:sp>
          <p:nvSpPr>
            <p:cNvPr id="33804" name="AutoShape 14">
              <a:extLst>
                <a:ext uri="{FF2B5EF4-FFF2-40B4-BE49-F238E27FC236}">
                  <a16:creationId xmlns:a16="http://schemas.microsoft.com/office/drawing/2014/main" id="{36BEF209-8595-4E99-BA88-16E86CCA22B3}"/>
                </a:ext>
              </a:extLst>
            </p:cNvPr>
            <p:cNvSpPr>
              <a:spLocks noChangeArrowheads="1"/>
            </p:cNvSpPr>
            <p:nvPr/>
          </p:nvSpPr>
          <p:spPr bwMode="auto">
            <a:xfrm>
              <a:off x="3029857" y="2413869"/>
              <a:ext cx="158750" cy="349250"/>
            </a:xfrm>
            <a:prstGeom prst="downArrow">
              <a:avLst>
                <a:gd name="adj1" fmla="val 50000"/>
                <a:gd name="adj2" fmla="val 24944"/>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3805" name="AutoShape 15">
              <a:extLst>
                <a:ext uri="{FF2B5EF4-FFF2-40B4-BE49-F238E27FC236}">
                  <a16:creationId xmlns:a16="http://schemas.microsoft.com/office/drawing/2014/main" id="{B26ACE03-6DCB-45DE-B7D0-DE22D0650349}"/>
                </a:ext>
              </a:extLst>
            </p:cNvPr>
            <p:cNvSpPr>
              <a:spLocks noChangeArrowheads="1"/>
            </p:cNvSpPr>
            <p:nvPr/>
          </p:nvSpPr>
          <p:spPr bwMode="auto">
            <a:xfrm>
              <a:off x="4985657" y="2413869"/>
              <a:ext cx="146050" cy="349250"/>
            </a:xfrm>
            <a:prstGeom prst="downArrow">
              <a:avLst>
                <a:gd name="adj1" fmla="val 50000"/>
                <a:gd name="adj2" fmla="val 24943"/>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ea typeface="宋体" panose="02010600030101010101" pitchFamily="2" charset="-122"/>
              </a:endParaRPr>
            </a:p>
          </p:txBody>
        </p:sp>
        <p:sp>
          <p:nvSpPr>
            <p:cNvPr id="33806" name="AutoShape 16">
              <a:extLst>
                <a:ext uri="{FF2B5EF4-FFF2-40B4-BE49-F238E27FC236}">
                  <a16:creationId xmlns:a16="http://schemas.microsoft.com/office/drawing/2014/main" id="{5C97F5DF-C576-468F-92F8-CC5BE06BC738}"/>
                </a:ext>
              </a:extLst>
            </p:cNvPr>
            <p:cNvSpPr>
              <a:spLocks noChangeArrowheads="1"/>
            </p:cNvSpPr>
            <p:nvPr/>
          </p:nvSpPr>
          <p:spPr bwMode="auto">
            <a:xfrm>
              <a:off x="2828245" y="3443755"/>
              <a:ext cx="360362" cy="358775"/>
            </a:xfrm>
            <a:prstGeom prst="downArrow">
              <a:avLst>
                <a:gd name="adj1" fmla="val 50000"/>
                <a:gd name="adj2" fmla="val 2500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3807" name="AutoShape 17">
              <a:extLst>
                <a:ext uri="{FF2B5EF4-FFF2-40B4-BE49-F238E27FC236}">
                  <a16:creationId xmlns:a16="http://schemas.microsoft.com/office/drawing/2014/main" id="{ADBE76F8-7FDF-4EA8-9B4B-99D689722AAC}"/>
                </a:ext>
              </a:extLst>
            </p:cNvPr>
            <p:cNvSpPr>
              <a:spLocks noChangeArrowheads="1"/>
            </p:cNvSpPr>
            <p:nvPr/>
          </p:nvSpPr>
          <p:spPr bwMode="auto">
            <a:xfrm>
              <a:off x="4915807" y="3443755"/>
              <a:ext cx="360363" cy="358775"/>
            </a:xfrm>
            <a:prstGeom prst="downArrow">
              <a:avLst>
                <a:gd name="adj1" fmla="val 50000"/>
                <a:gd name="adj2" fmla="val 2500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gr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4">
            <a:extLst>
              <a:ext uri="{FF2B5EF4-FFF2-40B4-BE49-F238E27FC236}">
                <a16:creationId xmlns:a16="http://schemas.microsoft.com/office/drawing/2014/main" id="{33BFF77C-38A8-4869-8C1C-9A0CB4D7EECB}"/>
              </a:ext>
            </a:extLst>
          </p:cNvPr>
          <p:cNvSpPr txBox="1">
            <a:spLocks noChangeArrowheads="1"/>
          </p:cNvSpPr>
          <p:nvPr/>
        </p:nvSpPr>
        <p:spPr bwMode="auto">
          <a:xfrm>
            <a:off x="3001963" y="1136650"/>
            <a:ext cx="2549525" cy="527050"/>
          </a:xfrm>
          <a:prstGeom prst="rect">
            <a:avLst/>
          </a:prstGeom>
          <a:noFill/>
          <a:ln w="28575">
            <a:solidFill>
              <a:srgbClr val="1B945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800" b="1" dirty="0">
                <a:latin typeface="+mj-ea"/>
                <a:ea typeface="+mj-ea"/>
                <a:sym typeface="+mn-ea"/>
              </a:rPr>
              <a:t>工人的劳动</a:t>
            </a:r>
          </a:p>
        </p:txBody>
      </p:sp>
      <p:sp>
        <p:nvSpPr>
          <p:cNvPr id="33796" name="Rectangle 2">
            <a:extLst>
              <a:ext uri="{FF2B5EF4-FFF2-40B4-BE49-F238E27FC236}">
                <a16:creationId xmlns:a16="http://schemas.microsoft.com/office/drawing/2014/main" id="{21038CA3-E16E-4863-A22D-3F8746D45956}"/>
              </a:ext>
            </a:extLst>
          </p:cNvPr>
          <p:cNvSpPr txBox="1">
            <a:spLocks noChangeArrowheads="1"/>
          </p:cNvSpPr>
          <p:nvPr/>
        </p:nvSpPr>
        <p:spPr bwMode="auto">
          <a:xfrm>
            <a:off x="4710113" y="3492500"/>
            <a:ext cx="3598862" cy="1439863"/>
          </a:xfrm>
          <a:prstGeom prst="rect">
            <a:avLst/>
          </a:prstGeom>
          <a:noFill/>
          <a:ln w="19050">
            <a:solidFill>
              <a:srgbClr val="008000"/>
            </a:solidFill>
            <a:prstDash val="lgDash"/>
            <a:miter lim="800000"/>
          </a:ln>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000" dirty="0">
                <a:latin typeface="+mj-ea"/>
                <a:ea typeface="+mj-ea"/>
                <a:sym typeface="+mn-ea"/>
              </a:rPr>
              <a:t>①新价值等于资本家所预付的劳动力价值</a:t>
            </a:r>
            <a:r>
              <a:rPr lang="en-US" altLang="zh-CN" sz="2000" dirty="0">
                <a:solidFill>
                  <a:srgbClr val="C00000"/>
                </a:solidFill>
                <a:latin typeface="+mj-ea"/>
                <a:ea typeface="+mj-ea"/>
                <a:sym typeface="+mn-ea"/>
              </a:rPr>
              <a:t>(</a:t>
            </a:r>
            <a:r>
              <a:rPr lang="zh-CN" altLang="en-US" sz="2000" dirty="0">
                <a:solidFill>
                  <a:srgbClr val="C00000"/>
                </a:solidFill>
                <a:latin typeface="+mj-ea"/>
                <a:ea typeface="+mj-ea"/>
                <a:sym typeface="+mn-ea"/>
              </a:rPr>
              <a:t>价值形成</a:t>
            </a:r>
            <a:r>
              <a:rPr lang="en-US" altLang="zh-CN" sz="2000" dirty="0">
                <a:solidFill>
                  <a:srgbClr val="C00000"/>
                </a:solidFill>
                <a:latin typeface="+mj-ea"/>
                <a:ea typeface="+mj-ea"/>
                <a:sym typeface="+mn-ea"/>
              </a:rPr>
              <a:t>)</a:t>
            </a:r>
            <a:endParaRPr lang="zh-CN" altLang="en-US" sz="2000" dirty="0">
              <a:solidFill>
                <a:srgbClr val="C00000"/>
              </a:solidFill>
              <a:latin typeface="+mj-ea"/>
              <a:ea typeface="+mj-ea"/>
              <a:sym typeface="+mn-ea"/>
            </a:endParaRPr>
          </a:p>
          <a:p>
            <a:pPr>
              <a:defRPr/>
            </a:pPr>
            <a:r>
              <a:rPr lang="zh-CN" altLang="en-US" sz="2000" dirty="0">
                <a:latin typeface="+mj-ea"/>
                <a:ea typeface="+mj-ea"/>
                <a:sym typeface="+mn-ea"/>
              </a:rPr>
              <a:t>②新价值大于资本家所预付的劳动力价值</a:t>
            </a:r>
            <a:r>
              <a:rPr lang="en-US" altLang="zh-CN" sz="2000" dirty="0">
                <a:solidFill>
                  <a:srgbClr val="C00000"/>
                </a:solidFill>
                <a:latin typeface="+mj-ea"/>
                <a:ea typeface="+mj-ea"/>
                <a:sym typeface="+mn-ea"/>
              </a:rPr>
              <a:t>(</a:t>
            </a:r>
            <a:r>
              <a:rPr lang="zh-CN" altLang="en-US" sz="2000" dirty="0">
                <a:solidFill>
                  <a:srgbClr val="C00000"/>
                </a:solidFill>
                <a:latin typeface="+mj-ea"/>
                <a:ea typeface="+mj-ea"/>
                <a:sym typeface="+mn-ea"/>
              </a:rPr>
              <a:t>价值增殖</a:t>
            </a:r>
            <a:r>
              <a:rPr lang="en-US" altLang="zh-CN" sz="2000" dirty="0">
                <a:solidFill>
                  <a:srgbClr val="C00000"/>
                </a:solidFill>
                <a:latin typeface="+mj-ea"/>
                <a:ea typeface="+mj-ea"/>
                <a:sym typeface="+mn-ea"/>
              </a:rPr>
              <a:t>)</a:t>
            </a:r>
            <a:endParaRPr lang="zh-CN" altLang="en-US" sz="2000" dirty="0">
              <a:solidFill>
                <a:srgbClr val="C00000"/>
              </a:solidFill>
              <a:latin typeface="+mj-ea"/>
              <a:ea typeface="+mj-ea"/>
              <a:sym typeface="+mn-ea"/>
            </a:endParaRPr>
          </a:p>
        </p:txBody>
      </p:sp>
      <p:sp>
        <p:nvSpPr>
          <p:cNvPr id="33797" name="Rectangle 2">
            <a:extLst>
              <a:ext uri="{FF2B5EF4-FFF2-40B4-BE49-F238E27FC236}">
                <a16:creationId xmlns:a16="http://schemas.microsoft.com/office/drawing/2014/main" id="{5C85CA38-E22D-4C7C-ADC7-6690DB48F630}"/>
              </a:ext>
            </a:extLst>
          </p:cNvPr>
          <p:cNvSpPr txBox="1">
            <a:spLocks noChangeArrowheads="1"/>
          </p:cNvSpPr>
          <p:nvPr/>
        </p:nvSpPr>
        <p:spPr bwMode="auto">
          <a:xfrm>
            <a:off x="1106488" y="3817938"/>
            <a:ext cx="2809875" cy="747712"/>
          </a:xfrm>
          <a:prstGeom prst="rect">
            <a:avLst/>
          </a:prstGeom>
          <a:noFill/>
          <a:ln w="19050">
            <a:solidFill>
              <a:srgbClr val="008000"/>
            </a:solidFill>
            <a:prstDash val="lgDash"/>
            <a:miter lim="800000"/>
          </a:ln>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000" dirty="0">
                <a:latin typeface="+mj-ea"/>
                <a:ea typeface="+mj-ea"/>
                <a:sym typeface="+mn-ea"/>
              </a:rPr>
              <a:t>只是为资本家追求价值增殖提供了物质基础</a:t>
            </a:r>
          </a:p>
        </p:txBody>
      </p:sp>
      <p:sp>
        <p:nvSpPr>
          <p:cNvPr id="33798" name="矩形 8">
            <a:extLst>
              <a:ext uri="{FF2B5EF4-FFF2-40B4-BE49-F238E27FC236}">
                <a16:creationId xmlns:a16="http://schemas.microsoft.com/office/drawing/2014/main" id="{987E2096-2864-43AE-A9CF-2FA5C4337472}"/>
              </a:ext>
            </a:extLst>
          </p:cNvPr>
          <p:cNvSpPr>
            <a:spLocks noChangeArrowheads="1"/>
          </p:cNvSpPr>
          <p:nvPr/>
        </p:nvSpPr>
        <p:spPr bwMode="auto">
          <a:xfrm>
            <a:off x="5143500" y="2227263"/>
            <a:ext cx="2589213" cy="792162"/>
          </a:xfrm>
          <a:prstGeom prst="rect">
            <a:avLst/>
          </a:prstGeom>
          <a:noFill/>
          <a:ln w="9525">
            <a:solidFill>
              <a:schemeClr val="tx1"/>
            </a:solidFill>
            <a:miter lim="800000"/>
          </a:ln>
        </p:spPr>
        <p:txBody>
          <a:bodyPr wrap="none"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000" b="1" dirty="0">
                <a:solidFill>
                  <a:srgbClr val="014D23"/>
                </a:solidFill>
                <a:latin typeface="+mj-ea"/>
                <a:ea typeface="+mj-ea"/>
                <a:sym typeface="+mn-ea"/>
              </a:rPr>
              <a:t>抽象劳动：</a:t>
            </a:r>
          </a:p>
          <a:p>
            <a:pPr>
              <a:defRPr/>
            </a:pPr>
            <a:r>
              <a:rPr lang="zh-CN" altLang="en-US" sz="2000" b="1" dirty="0">
                <a:solidFill>
                  <a:srgbClr val="000000"/>
                </a:solidFill>
                <a:latin typeface="+mj-ea"/>
                <a:ea typeface="+mj-ea"/>
                <a:sym typeface="+mn-ea"/>
              </a:rPr>
              <a:t>　　</a:t>
            </a:r>
            <a:r>
              <a:rPr lang="zh-CN" altLang="en-US" sz="2000" dirty="0">
                <a:solidFill>
                  <a:srgbClr val="000000"/>
                </a:solidFill>
                <a:latin typeface="+mj-ea"/>
                <a:ea typeface="+mj-ea"/>
                <a:sym typeface="+mn-ea"/>
              </a:rPr>
              <a:t>创造新价值</a:t>
            </a:r>
          </a:p>
        </p:txBody>
      </p:sp>
      <p:sp>
        <p:nvSpPr>
          <p:cNvPr id="33799" name="矩形 9">
            <a:extLst>
              <a:ext uri="{FF2B5EF4-FFF2-40B4-BE49-F238E27FC236}">
                <a16:creationId xmlns:a16="http://schemas.microsoft.com/office/drawing/2014/main" id="{A3033C5F-DEA5-4C7C-8BE6-2ECAF8CFD593}"/>
              </a:ext>
            </a:extLst>
          </p:cNvPr>
          <p:cNvSpPr>
            <a:spLocks noChangeArrowheads="1"/>
          </p:cNvSpPr>
          <p:nvPr/>
        </p:nvSpPr>
        <p:spPr bwMode="auto">
          <a:xfrm>
            <a:off x="1106488" y="2227263"/>
            <a:ext cx="2809875" cy="1008062"/>
          </a:xfrm>
          <a:prstGeom prst="rect">
            <a:avLst/>
          </a:prstGeom>
          <a:noFill/>
          <a:ln w="9525">
            <a:solidFill>
              <a:schemeClr val="tx1"/>
            </a:solidFill>
            <a:miter lim="800000"/>
          </a:ln>
        </p:spPr>
        <p:txBody>
          <a:bodyPr wrap="none"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000" b="1" dirty="0">
                <a:solidFill>
                  <a:srgbClr val="014D23"/>
                </a:solidFill>
                <a:latin typeface="+mj-ea"/>
                <a:ea typeface="+mj-ea"/>
                <a:sym typeface="+mn-ea"/>
              </a:rPr>
              <a:t>具体劳动：</a:t>
            </a:r>
          </a:p>
          <a:p>
            <a:pPr>
              <a:defRPr/>
            </a:pPr>
            <a:r>
              <a:rPr lang="zh-CN" altLang="en-US" sz="2000" b="1" dirty="0">
                <a:solidFill>
                  <a:srgbClr val="000000"/>
                </a:solidFill>
                <a:latin typeface="+mj-ea"/>
                <a:ea typeface="+mj-ea"/>
                <a:sym typeface="+mn-ea"/>
              </a:rPr>
              <a:t>　　</a:t>
            </a:r>
            <a:r>
              <a:rPr lang="zh-CN" altLang="en-US" sz="2000" dirty="0">
                <a:solidFill>
                  <a:srgbClr val="000000"/>
                </a:solidFill>
                <a:latin typeface="+mj-ea"/>
                <a:ea typeface="+mj-ea"/>
                <a:sym typeface="+mn-ea"/>
              </a:rPr>
              <a:t>转移生产资料的价</a:t>
            </a:r>
          </a:p>
          <a:p>
            <a:pPr>
              <a:defRPr/>
            </a:pPr>
            <a:r>
              <a:rPr lang="zh-CN" altLang="en-US" sz="2000" dirty="0">
                <a:solidFill>
                  <a:srgbClr val="000000"/>
                </a:solidFill>
                <a:latin typeface="+mj-ea"/>
                <a:ea typeface="+mj-ea"/>
                <a:sym typeface="+mn-ea"/>
              </a:rPr>
              <a:t>值到新产品中去</a:t>
            </a:r>
          </a:p>
        </p:txBody>
      </p:sp>
      <p:sp>
        <p:nvSpPr>
          <p:cNvPr id="34823" name="下箭头 12">
            <a:extLst>
              <a:ext uri="{FF2B5EF4-FFF2-40B4-BE49-F238E27FC236}">
                <a16:creationId xmlns:a16="http://schemas.microsoft.com/office/drawing/2014/main" id="{013FAB06-30F2-4B21-B749-F05F9D66E5B4}"/>
              </a:ext>
            </a:extLst>
          </p:cNvPr>
          <p:cNvSpPr>
            <a:spLocks noChangeArrowheads="1"/>
          </p:cNvSpPr>
          <p:nvPr/>
        </p:nvSpPr>
        <p:spPr bwMode="auto">
          <a:xfrm>
            <a:off x="3343275" y="1920875"/>
            <a:ext cx="285750" cy="285750"/>
          </a:xfrm>
          <a:prstGeom prst="downArrow">
            <a:avLst>
              <a:gd name="adj1" fmla="val 50000"/>
              <a:gd name="adj2"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4824" name="下箭头 13">
            <a:extLst>
              <a:ext uri="{FF2B5EF4-FFF2-40B4-BE49-F238E27FC236}">
                <a16:creationId xmlns:a16="http://schemas.microsoft.com/office/drawing/2014/main" id="{610A4735-E184-4B52-9CC0-8C8BE71B69A5}"/>
              </a:ext>
            </a:extLst>
          </p:cNvPr>
          <p:cNvSpPr>
            <a:spLocks noChangeArrowheads="1"/>
          </p:cNvSpPr>
          <p:nvPr/>
        </p:nvSpPr>
        <p:spPr bwMode="auto">
          <a:xfrm>
            <a:off x="5603875" y="1938338"/>
            <a:ext cx="285750" cy="273050"/>
          </a:xfrm>
          <a:prstGeom prst="downArrow">
            <a:avLst>
              <a:gd name="adj1" fmla="val 50000"/>
              <a:gd name="adj2" fmla="val 4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4825" name="下箭头 14">
            <a:extLst>
              <a:ext uri="{FF2B5EF4-FFF2-40B4-BE49-F238E27FC236}">
                <a16:creationId xmlns:a16="http://schemas.microsoft.com/office/drawing/2014/main" id="{0D028AD3-5221-4CF1-B3B2-0BF39263041C}"/>
              </a:ext>
            </a:extLst>
          </p:cNvPr>
          <p:cNvSpPr>
            <a:spLocks noChangeArrowheads="1"/>
          </p:cNvSpPr>
          <p:nvPr/>
        </p:nvSpPr>
        <p:spPr bwMode="auto">
          <a:xfrm>
            <a:off x="2368550" y="3348038"/>
            <a:ext cx="285750" cy="357187"/>
          </a:xfrm>
          <a:prstGeom prst="downArrow">
            <a:avLst>
              <a:gd name="adj1" fmla="val 50000"/>
              <a:gd name="adj2" fmla="val 49971"/>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4826" name="下箭头 15">
            <a:extLst>
              <a:ext uri="{FF2B5EF4-FFF2-40B4-BE49-F238E27FC236}">
                <a16:creationId xmlns:a16="http://schemas.microsoft.com/office/drawing/2014/main" id="{1DF9E932-100F-4DD9-85CF-EC31724D86A5}"/>
              </a:ext>
            </a:extLst>
          </p:cNvPr>
          <p:cNvSpPr>
            <a:spLocks noChangeArrowheads="1"/>
          </p:cNvSpPr>
          <p:nvPr/>
        </p:nvSpPr>
        <p:spPr bwMode="auto">
          <a:xfrm>
            <a:off x="6367463" y="3060700"/>
            <a:ext cx="285750" cy="357188"/>
          </a:xfrm>
          <a:prstGeom prst="downArrow">
            <a:avLst>
              <a:gd name="adj1" fmla="val 50000"/>
              <a:gd name="adj2" fmla="val 49971"/>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3" name="文本框 12">
            <a:extLst>
              <a:ext uri="{FF2B5EF4-FFF2-40B4-BE49-F238E27FC236}">
                <a16:creationId xmlns:a16="http://schemas.microsoft.com/office/drawing/2014/main" id="{1C9FA469-D9B8-4FE8-940E-49A14F1F03C6}"/>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
        <p:nvSpPr>
          <p:cNvPr id="34828" name="文本框 1">
            <a:extLst>
              <a:ext uri="{FF2B5EF4-FFF2-40B4-BE49-F238E27FC236}">
                <a16:creationId xmlns:a16="http://schemas.microsoft.com/office/drawing/2014/main" id="{C9F03EED-8A21-4179-92C1-7565AA1748E5}"/>
              </a:ext>
            </a:extLst>
          </p:cNvPr>
          <p:cNvSpPr txBox="1">
            <a:spLocks noChangeArrowheads="1"/>
          </p:cNvSpPr>
          <p:nvPr/>
        </p:nvSpPr>
        <p:spPr bwMode="auto">
          <a:xfrm>
            <a:off x="866775" y="4973638"/>
            <a:ext cx="741045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800" b="1" dirty="0">
                <a:solidFill>
                  <a:srgbClr val="014D23"/>
                </a:solidFill>
              </a:rPr>
              <a:t>剩余价值</a:t>
            </a:r>
            <a:r>
              <a:rPr lang="zh-CN" altLang="en-US" sz="2400" dirty="0"/>
              <a:t>是雇佣工人创造的、被资本家无偿占有的、超过劳动力价值以上的价值。它体现了资本家剥削雇佣工人的经济关系。 </a:t>
            </a: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1" descr="slide0002_image003">
            <a:extLst>
              <a:ext uri="{FF2B5EF4-FFF2-40B4-BE49-F238E27FC236}">
                <a16:creationId xmlns:a16="http://schemas.microsoft.com/office/drawing/2014/main" id="{52A5B447-2120-422E-9393-280E40985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4797425"/>
            <a:ext cx="2124075"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546" name="Rectangle 2">
            <a:extLst>
              <a:ext uri="{FF2B5EF4-FFF2-40B4-BE49-F238E27FC236}">
                <a16:creationId xmlns:a16="http://schemas.microsoft.com/office/drawing/2014/main" id="{BBCDB29D-3542-4DAB-BFE2-DB58638FE553}"/>
              </a:ext>
            </a:extLst>
          </p:cNvPr>
          <p:cNvSpPr>
            <a:spLocks noGrp="1" noChangeArrowheads="1"/>
          </p:cNvSpPr>
          <p:nvPr>
            <p:ph type="title" idx="4294967295"/>
          </p:nvPr>
        </p:nvSpPr>
        <p:spPr>
          <a:xfrm>
            <a:off x="330994" y="-88265"/>
            <a:ext cx="8148638" cy="838200"/>
          </a:xfrm>
        </p:spPr>
        <p:txBody>
          <a:bodyPr lIns="0" rIns="0" bIns="0" anchor="b">
            <a:normAutofit/>
          </a:bodyPr>
          <a:lstStyle/>
          <a:p>
            <a:pPr eaLnBrk="1" hangingPunct="1">
              <a:defRPr/>
            </a:pPr>
            <a:r>
              <a:rPr lang="zh-CN" altLang="en-US" sz="2000" b="1" dirty="0">
                <a:solidFill>
                  <a:schemeClr val="bg1"/>
                </a:solidFill>
                <a:latin typeface="+mn-ea"/>
                <a:ea typeface="+mn-ea"/>
              </a:rPr>
              <a:t>（一）剩余价值的生产过程和资本的不同部分在剩余价值生产中的作用</a:t>
            </a:r>
            <a:r>
              <a:rPr lang="zh-CN" altLang="en-US" sz="2800" b="1" dirty="0">
                <a:solidFill>
                  <a:schemeClr val="bg1"/>
                </a:solidFill>
                <a:latin typeface="+mn-ea"/>
                <a:ea typeface="+mn-ea"/>
              </a:rPr>
              <a:t> </a:t>
            </a:r>
          </a:p>
        </p:txBody>
      </p:sp>
      <p:sp>
        <p:nvSpPr>
          <p:cNvPr id="87044" name="Rectangle 3">
            <a:extLst>
              <a:ext uri="{FF2B5EF4-FFF2-40B4-BE49-F238E27FC236}">
                <a16:creationId xmlns:a16="http://schemas.microsoft.com/office/drawing/2014/main" id="{F0FC612D-365D-47CE-BECF-86E9FF1571B1}"/>
              </a:ext>
            </a:extLst>
          </p:cNvPr>
          <p:cNvSpPr>
            <a:spLocks noGrp="1" noChangeArrowheads="1"/>
          </p:cNvSpPr>
          <p:nvPr>
            <p:ph idx="4294967295"/>
          </p:nvPr>
        </p:nvSpPr>
        <p:spPr>
          <a:xfrm>
            <a:off x="611188" y="1752600"/>
            <a:ext cx="7588250" cy="5105400"/>
          </a:xfrm>
        </p:spPr>
        <p:txBody>
          <a:bodyPr/>
          <a:lstStyle/>
          <a:p>
            <a:pPr eaLnBrk="1" hangingPunct="1">
              <a:lnSpc>
                <a:spcPct val="130000"/>
              </a:lnSpc>
            </a:pPr>
            <a:r>
              <a:rPr lang="zh-CN" altLang="en-US" sz="2600" b="1" dirty="0">
                <a:solidFill>
                  <a:srgbClr val="CC0099"/>
                </a:solidFill>
                <a:latin typeface="+mn-ea"/>
              </a:rPr>
              <a:t>剩余价值是在资本主义的生产过程中生产出来的。</a:t>
            </a:r>
          </a:p>
          <a:p>
            <a:pPr eaLnBrk="1" hangingPunct="1">
              <a:lnSpc>
                <a:spcPct val="130000"/>
              </a:lnSpc>
            </a:pPr>
            <a:r>
              <a:rPr lang="zh-CN" altLang="en-US" sz="2600" b="1" dirty="0">
                <a:latin typeface="+mn-ea"/>
              </a:rPr>
              <a:t>资本主义的生产过程具有</a:t>
            </a:r>
            <a:r>
              <a:rPr lang="zh-CN" altLang="en-US" sz="2600" b="1" dirty="0">
                <a:solidFill>
                  <a:srgbClr val="0033CC"/>
                </a:solidFill>
                <a:latin typeface="+mn-ea"/>
              </a:rPr>
              <a:t>两重性</a:t>
            </a:r>
            <a:r>
              <a:rPr lang="en-US" altLang="zh-CN" sz="2600" b="1" dirty="0">
                <a:latin typeface="+mn-ea"/>
              </a:rPr>
              <a:t>:</a:t>
            </a:r>
          </a:p>
          <a:p>
            <a:pPr marL="0" indent="0" eaLnBrk="1" hangingPunct="1">
              <a:lnSpc>
                <a:spcPct val="130000"/>
              </a:lnSpc>
              <a:buNone/>
            </a:pPr>
            <a:r>
              <a:rPr lang="zh-CN" altLang="en-US" sz="2600" b="1" dirty="0">
                <a:latin typeface="+mn-ea"/>
              </a:rPr>
              <a:t> 一方面</a:t>
            </a:r>
            <a:r>
              <a:rPr lang="zh-CN" altLang="en-US" sz="2600" b="1" dirty="0">
                <a:solidFill>
                  <a:srgbClr val="FF0000"/>
                </a:solidFill>
                <a:latin typeface="+mn-ea"/>
              </a:rPr>
              <a:t>是物质资料的劳动过程，</a:t>
            </a:r>
          </a:p>
          <a:p>
            <a:pPr eaLnBrk="1" hangingPunct="1">
              <a:lnSpc>
                <a:spcPct val="130000"/>
              </a:lnSpc>
              <a:buFont typeface="Wingdings" panose="05000000000000000000" pitchFamily="2" charset="2"/>
              <a:buNone/>
            </a:pPr>
            <a:r>
              <a:rPr lang="zh-CN" altLang="en-US" sz="2600" b="1" dirty="0">
                <a:solidFill>
                  <a:srgbClr val="FF0000"/>
                </a:solidFill>
                <a:latin typeface="+mn-ea"/>
              </a:rPr>
              <a:t> </a:t>
            </a:r>
            <a:r>
              <a:rPr lang="zh-CN" altLang="en-US" sz="2600" b="1" dirty="0">
                <a:latin typeface="+mn-ea"/>
              </a:rPr>
              <a:t>另一方面</a:t>
            </a:r>
            <a:r>
              <a:rPr lang="zh-CN" altLang="en-US" sz="2600" b="1" dirty="0">
                <a:solidFill>
                  <a:srgbClr val="FF0000"/>
                </a:solidFill>
                <a:latin typeface="+mn-ea"/>
              </a:rPr>
              <a:t>是剩余价值的生产过程，即价值增殖过程。</a:t>
            </a:r>
          </a:p>
          <a:p>
            <a:pPr eaLnBrk="1" hangingPunct="1">
              <a:lnSpc>
                <a:spcPct val="130000"/>
              </a:lnSpc>
              <a:buFont typeface="Wingdings" panose="05000000000000000000" pitchFamily="2" charset="2"/>
              <a:buNone/>
            </a:pPr>
            <a:endParaRPr lang="zh-CN" altLang="en-US" sz="3000" b="1" dirty="0">
              <a:latin typeface="华文新魏" panose="02010800040101010101" pitchFamily="2" charset="-122"/>
              <a:ea typeface="华文新魏" panose="02010800040101010101" pitchFamily="2" charset="-122"/>
            </a:endParaRPr>
          </a:p>
        </p:txBody>
      </p:sp>
      <p:grpSp>
        <p:nvGrpSpPr>
          <p:cNvPr id="87045" name="Group 5">
            <a:extLst>
              <a:ext uri="{FF2B5EF4-FFF2-40B4-BE49-F238E27FC236}">
                <a16:creationId xmlns:a16="http://schemas.microsoft.com/office/drawing/2014/main" id="{CC492E8C-0FF0-4F60-8FCA-453B20B1A844}"/>
              </a:ext>
            </a:extLst>
          </p:cNvPr>
          <p:cNvGrpSpPr>
            <a:grpSpLocks/>
          </p:cNvGrpSpPr>
          <p:nvPr/>
        </p:nvGrpSpPr>
        <p:grpSpPr bwMode="auto">
          <a:xfrm>
            <a:off x="539750" y="1628775"/>
            <a:ext cx="8305800" cy="76200"/>
            <a:chOff x="240" y="768"/>
            <a:chExt cx="5232" cy="240"/>
          </a:xfrm>
        </p:grpSpPr>
        <p:sp>
          <p:nvSpPr>
            <p:cNvPr id="87047" name="Rectangle 6">
              <a:extLst>
                <a:ext uri="{FF2B5EF4-FFF2-40B4-BE49-F238E27FC236}">
                  <a16:creationId xmlns:a16="http://schemas.microsoft.com/office/drawing/2014/main" id="{C3D8FE64-486F-44A0-BCC7-7A9B2A848AD5}"/>
                </a:ext>
              </a:extLst>
            </p:cNvPr>
            <p:cNvSpPr>
              <a:spLocks noChangeArrowheads="1"/>
            </p:cNvSpPr>
            <p:nvPr/>
          </p:nvSpPr>
          <p:spPr bwMode="auto">
            <a:xfrm>
              <a:off x="384" y="912"/>
              <a:ext cx="5088" cy="96"/>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b="1">
                <a:solidFill>
                  <a:srgbClr val="FFFF66"/>
                </a:solidFill>
                <a:latin typeface="华文中宋" panose="02010600040101010101" pitchFamily="2" charset="-122"/>
                <a:ea typeface="华文中宋" panose="02010600040101010101" pitchFamily="2" charset="-122"/>
              </a:endParaRPr>
            </a:p>
          </p:txBody>
        </p:sp>
        <p:sp>
          <p:nvSpPr>
            <p:cNvPr id="87048" name="Rectangle 7">
              <a:extLst>
                <a:ext uri="{FF2B5EF4-FFF2-40B4-BE49-F238E27FC236}">
                  <a16:creationId xmlns:a16="http://schemas.microsoft.com/office/drawing/2014/main" id="{0CCCC5D6-3D11-4C12-8F4A-181B8F8FA1C3}"/>
                </a:ext>
              </a:extLst>
            </p:cNvPr>
            <p:cNvSpPr>
              <a:spLocks noChangeArrowheads="1"/>
            </p:cNvSpPr>
            <p:nvPr/>
          </p:nvSpPr>
          <p:spPr bwMode="auto">
            <a:xfrm>
              <a:off x="240" y="768"/>
              <a:ext cx="5088" cy="96"/>
            </a:xfrm>
            <a:prstGeom prst="rect">
              <a:avLst/>
            </a:prstGeom>
            <a:solidFill>
              <a:srgbClr val="8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b="1">
                <a:solidFill>
                  <a:srgbClr val="FFFF66"/>
                </a:solidFill>
                <a:latin typeface="华文中宋" panose="02010600040101010101" pitchFamily="2" charset="-122"/>
                <a:ea typeface="华文中宋" panose="02010600040101010101" pitchFamily="2" charset="-122"/>
              </a:endParaRPr>
            </a:p>
          </p:txBody>
        </p:sp>
      </p:grpSp>
      <p:sp>
        <p:nvSpPr>
          <p:cNvPr id="87046" name="AutoShape 9">
            <a:extLst>
              <a:ext uri="{FF2B5EF4-FFF2-40B4-BE49-F238E27FC236}">
                <a16:creationId xmlns:a16="http://schemas.microsoft.com/office/drawing/2014/main" id="{9F563B3C-AD8F-4D57-A925-D0502F74F2D2}"/>
              </a:ext>
            </a:extLst>
          </p:cNvPr>
          <p:cNvSpPr>
            <a:spLocks noChangeArrowheads="1"/>
          </p:cNvSpPr>
          <p:nvPr/>
        </p:nvSpPr>
        <p:spPr bwMode="auto">
          <a:xfrm>
            <a:off x="0" y="5013325"/>
            <a:ext cx="6553200" cy="1600200"/>
          </a:xfrm>
          <a:prstGeom prst="horizontalScroll">
            <a:avLst>
              <a:gd name="adj" fmla="val 12500"/>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ctr" eaLnBrk="1" hangingPunct="1">
              <a:spcBef>
                <a:spcPct val="0"/>
              </a:spcBef>
              <a:buClrTx/>
              <a:buSzTx/>
              <a:buNone/>
            </a:pPr>
            <a:r>
              <a:rPr lang="zh-CN" altLang="en-US" sz="2200" b="1">
                <a:solidFill>
                  <a:srgbClr val="000099"/>
                </a:solidFill>
                <a:latin typeface="黑体" panose="02010609060101010101" pitchFamily="49" charset="-122"/>
                <a:ea typeface="黑体" panose="02010609060101010101" pitchFamily="49" charset="-122"/>
              </a:rPr>
              <a:t>资本主义生产过程是劳动过程和价值增殖过程的统一</a:t>
            </a:r>
            <a:endParaRPr lang="zh-CN" altLang="en-US" sz="2200" b="1" dirty="0">
              <a:solidFill>
                <a:srgbClr val="000099"/>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62D2EC5E-3903-4467-AD94-99B0D7BA3B1D}"/>
              </a:ext>
            </a:extLst>
          </p:cNvPr>
          <p:cNvSpPr txBox="1"/>
          <p:nvPr/>
        </p:nvSpPr>
        <p:spPr bwMode="auto">
          <a:xfrm>
            <a:off x="768350" y="1087351"/>
            <a:ext cx="3803650" cy="497316"/>
          </a:xfrm>
          <a:prstGeom prst="rect">
            <a:avLst/>
          </a:prstGeom>
          <a:noFill/>
          <a:ln>
            <a:noFill/>
          </a:ln>
        </p:spPr>
        <p:txBody>
          <a:bodyPr wrap="square" rtlCol="0">
            <a:spAutoFit/>
          </a:bodyPr>
          <a:lstStyle/>
          <a:p>
            <a:pPr algn="just">
              <a:lnSpc>
                <a:spcPct val="120000"/>
              </a:lnSpc>
              <a:spcBef>
                <a:spcPts val="1400"/>
              </a:spcBef>
            </a:pPr>
            <a:r>
              <a:rPr lang="en-US" altLang="zh-CN" sz="2400" dirty="0"/>
              <a:t>1</a:t>
            </a:r>
            <a:r>
              <a:rPr lang="zh-CN" altLang="en-US" sz="2400" dirty="0"/>
              <a:t>、资本主义生产过程</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8" descr="13895883_351458">
            <a:extLst>
              <a:ext uri="{FF2B5EF4-FFF2-40B4-BE49-F238E27FC236}">
                <a16:creationId xmlns:a16="http://schemas.microsoft.com/office/drawing/2014/main" id="{831F90CE-FF21-4B1A-962C-FD8157833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4581525"/>
            <a:ext cx="417671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Rectangle 2">
            <a:extLst>
              <a:ext uri="{FF2B5EF4-FFF2-40B4-BE49-F238E27FC236}">
                <a16:creationId xmlns:a16="http://schemas.microsoft.com/office/drawing/2014/main" id="{12EF0536-C3D0-46E6-9F26-D0A8A47094A9}"/>
              </a:ext>
            </a:extLst>
          </p:cNvPr>
          <p:cNvSpPr>
            <a:spLocks noGrp="1" noRot="1" noChangeArrowheads="1"/>
          </p:cNvSpPr>
          <p:nvPr>
            <p:ph type="title"/>
          </p:nvPr>
        </p:nvSpPr>
        <p:spPr>
          <a:xfrm>
            <a:off x="330994" y="1159447"/>
            <a:ext cx="4241006" cy="579437"/>
          </a:xfrm>
          <a:ln>
            <a:solidFill>
              <a:srgbClr val="990000"/>
            </a:solidFill>
            <a:miter lim="800000"/>
            <a:headEnd/>
            <a:tailEnd/>
          </a:ln>
        </p:spPr>
        <p:txBody>
          <a:bodyPr/>
          <a:lstStyle/>
          <a:p>
            <a:pPr eaLnBrk="1" hangingPunct="1"/>
            <a:r>
              <a:rPr lang="zh-CN" altLang="en-US" sz="2800" dirty="0">
                <a:latin typeface="+mn-ea"/>
                <a:ea typeface="+mn-ea"/>
              </a:rPr>
              <a:t>资本主义劳动过程的特点</a:t>
            </a:r>
          </a:p>
        </p:txBody>
      </p:sp>
      <p:sp>
        <p:nvSpPr>
          <p:cNvPr id="88068" name="Rectangle 3">
            <a:extLst>
              <a:ext uri="{FF2B5EF4-FFF2-40B4-BE49-F238E27FC236}">
                <a16:creationId xmlns:a16="http://schemas.microsoft.com/office/drawing/2014/main" id="{BB487350-D502-4304-B5BB-87E0914E6E61}"/>
              </a:ext>
            </a:extLst>
          </p:cNvPr>
          <p:cNvSpPr>
            <a:spLocks noGrp="1" noRot="1" noChangeArrowheads="1"/>
          </p:cNvSpPr>
          <p:nvPr>
            <p:ph type="body" idx="1"/>
          </p:nvPr>
        </p:nvSpPr>
        <p:spPr>
          <a:ln>
            <a:solidFill>
              <a:srgbClr val="990000"/>
            </a:solidFill>
            <a:miter lim="800000"/>
            <a:headEnd/>
            <a:tailEnd/>
          </a:ln>
        </p:spPr>
        <p:txBody>
          <a:bodyPr/>
          <a:lstStyle/>
          <a:p>
            <a:pPr eaLnBrk="1" hangingPunct="1"/>
            <a:endParaRPr lang="zh-CN" altLang="en-US" sz="2400" b="1" dirty="0">
              <a:solidFill>
                <a:srgbClr val="000099"/>
              </a:solidFill>
              <a:latin typeface="华文新魏" panose="02010800040101010101" pitchFamily="2" charset="-122"/>
              <a:ea typeface="华文新魏" panose="02010800040101010101" pitchFamily="2" charset="-122"/>
            </a:endParaRPr>
          </a:p>
        </p:txBody>
      </p:sp>
      <p:sp>
        <p:nvSpPr>
          <p:cNvPr id="2" name="文本框 1">
            <a:extLst>
              <a:ext uri="{FF2B5EF4-FFF2-40B4-BE49-F238E27FC236}">
                <a16:creationId xmlns:a16="http://schemas.microsoft.com/office/drawing/2014/main" id="{A77E7368-A3E6-4201-9246-FED76EE642C9}"/>
              </a:ext>
            </a:extLst>
          </p:cNvPr>
          <p:cNvSpPr txBox="1"/>
          <p:nvPr/>
        </p:nvSpPr>
        <p:spPr bwMode="auto">
          <a:xfrm>
            <a:off x="363855" y="1868045"/>
            <a:ext cx="8097520" cy="2455159"/>
          </a:xfrm>
          <a:prstGeom prst="rect">
            <a:avLst/>
          </a:prstGeom>
          <a:noFill/>
          <a:ln>
            <a:noFill/>
          </a:ln>
        </p:spPr>
        <p:txBody>
          <a:bodyPr wrap="square" rtlCol="0">
            <a:spAutoFit/>
          </a:bodyPr>
          <a:lstStyle/>
          <a:p>
            <a:pPr eaLnBrk="1" hangingPunct="1">
              <a:lnSpc>
                <a:spcPct val="130000"/>
              </a:lnSpc>
              <a:buFont typeface="Wingdings" panose="05000000000000000000" pitchFamily="2" charset="2"/>
              <a:buNone/>
            </a:pPr>
            <a:r>
              <a:rPr lang="zh-CN" altLang="en-US" sz="2400" dirty="0">
                <a:latin typeface="+mn-ea"/>
                <a:ea typeface="+mn-ea"/>
              </a:rPr>
              <a:t> </a:t>
            </a:r>
            <a:r>
              <a:rPr lang="zh-CN" altLang="en-US" sz="2400" b="1" dirty="0">
                <a:latin typeface="+mn-ea"/>
                <a:ea typeface="+mn-ea"/>
              </a:rPr>
              <a:t>由于资本主义劳动过程的要素都被资本家所占有，由此决定了资本主义劳动过程的两个特点：</a:t>
            </a:r>
          </a:p>
          <a:p>
            <a:pPr eaLnBrk="1" hangingPunct="1">
              <a:lnSpc>
                <a:spcPct val="130000"/>
              </a:lnSpc>
              <a:buFont typeface="Wingdings" panose="05000000000000000000" pitchFamily="2" charset="2"/>
              <a:buNone/>
            </a:pPr>
            <a:r>
              <a:rPr lang="zh-CN" altLang="en-US" sz="2400" b="1" dirty="0">
                <a:latin typeface="+mn-ea"/>
                <a:ea typeface="+mn-ea"/>
              </a:rPr>
              <a:t>     其一，工人在资本家的监督下劳动，他们的</a:t>
            </a:r>
            <a:r>
              <a:rPr lang="zh-CN" altLang="en-US" sz="2400" b="1" dirty="0">
                <a:solidFill>
                  <a:srgbClr val="FF0000"/>
                </a:solidFill>
                <a:latin typeface="+mn-ea"/>
                <a:ea typeface="+mn-ea"/>
              </a:rPr>
              <a:t>劳动隶属于资本家</a:t>
            </a:r>
            <a:r>
              <a:rPr lang="zh-CN" altLang="en-US" sz="2400" b="1" dirty="0">
                <a:latin typeface="+mn-ea"/>
                <a:ea typeface="+mn-ea"/>
              </a:rPr>
              <a:t>；</a:t>
            </a:r>
          </a:p>
          <a:p>
            <a:pPr eaLnBrk="1" hangingPunct="1">
              <a:lnSpc>
                <a:spcPct val="130000"/>
              </a:lnSpc>
              <a:buFont typeface="Wingdings" panose="05000000000000000000" pitchFamily="2" charset="2"/>
              <a:buNone/>
            </a:pPr>
            <a:r>
              <a:rPr lang="zh-CN" altLang="en-US" sz="2400" b="1" dirty="0">
                <a:latin typeface="+mn-ea"/>
                <a:ea typeface="+mn-ea"/>
              </a:rPr>
              <a:t>     其二，</a:t>
            </a:r>
            <a:r>
              <a:rPr lang="zh-CN" altLang="en-US" sz="2400" b="1" dirty="0">
                <a:solidFill>
                  <a:srgbClr val="FF0000"/>
                </a:solidFill>
                <a:latin typeface="+mn-ea"/>
                <a:ea typeface="+mn-ea"/>
              </a:rPr>
              <a:t>劳动的成果或者产品</a:t>
            </a:r>
            <a:r>
              <a:rPr lang="zh-CN" altLang="en-US" sz="2400" b="1" dirty="0">
                <a:solidFill>
                  <a:srgbClr val="FF0000"/>
                </a:solidFill>
                <a:highlight>
                  <a:srgbClr val="FFFF00"/>
                </a:highlight>
                <a:latin typeface="+mn-ea"/>
                <a:ea typeface="+mn-ea"/>
              </a:rPr>
              <a:t>全部</a:t>
            </a:r>
            <a:r>
              <a:rPr lang="zh-CN" altLang="en-US" sz="2400" b="1" dirty="0">
                <a:solidFill>
                  <a:srgbClr val="FF0000"/>
                </a:solidFill>
                <a:latin typeface="+mn-ea"/>
                <a:ea typeface="+mn-ea"/>
              </a:rPr>
              <a:t>归资本家所有</a:t>
            </a:r>
            <a:r>
              <a:rPr lang="zh-CN" altLang="en-US" sz="2400" b="1" dirty="0">
                <a:latin typeface="+mn-ea"/>
                <a:ea typeface="+mn-ea"/>
              </a:rPr>
              <a:t>。</a:t>
            </a:r>
            <a:endParaRPr lang="zh-CN" altLang="en-US" sz="2400" dirty="0">
              <a:latin typeface="+mn-ea"/>
              <a:ea typeface="+mn-ea"/>
            </a:endParaRPr>
          </a:p>
        </p:txBody>
      </p:sp>
      <p:sp>
        <p:nvSpPr>
          <p:cNvPr id="8" name="Rectangle 2">
            <a:extLst>
              <a:ext uri="{FF2B5EF4-FFF2-40B4-BE49-F238E27FC236}">
                <a16:creationId xmlns:a16="http://schemas.microsoft.com/office/drawing/2014/main" id="{3164C4B6-BA6D-4B7D-BD2E-6C3DF322E68D}"/>
              </a:ext>
            </a:extLst>
          </p:cNvPr>
          <p:cNvSpPr txBox="1">
            <a:spLocks noChangeArrowheads="1"/>
          </p:cNvSpPr>
          <p:nvPr/>
        </p:nvSpPr>
        <p:spPr>
          <a:xfrm>
            <a:off x="330994" y="-88265"/>
            <a:ext cx="8148638" cy="838200"/>
          </a:xfrm>
        </p:spPr>
        <p:txBody>
          <a:bodyPr lIns="0" rIns="0" bIns="0" anchor="b">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pPr defTabSz="914400" eaLnBrk="1" hangingPunct="1">
              <a:defRPr/>
            </a:pPr>
            <a:r>
              <a:rPr lang="zh-CN" altLang="en-US" sz="2000" b="1" dirty="0">
                <a:solidFill>
                  <a:schemeClr val="bg1"/>
                </a:solidFill>
                <a:latin typeface="+mn-ea"/>
                <a:ea typeface="+mn-ea"/>
              </a:rPr>
              <a:t>（一）剩余价值的生产过程和资本的不同部分在剩余价值生产中的作用</a:t>
            </a:r>
            <a:r>
              <a:rPr lang="zh-CN" altLang="en-US" sz="2800" b="1" dirty="0">
                <a:solidFill>
                  <a:schemeClr val="bg1"/>
                </a:solidFill>
                <a:latin typeface="+mn-ea"/>
                <a:ea typeface="+mn-ea"/>
              </a:rPr>
              <a:t> </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0114" name="Picture 7" descr="1485424153">
            <a:extLst>
              <a:ext uri="{FF2B5EF4-FFF2-40B4-BE49-F238E27FC236}">
                <a16:creationId xmlns:a16="http://schemas.microsoft.com/office/drawing/2014/main" id="{F5ECEBCC-62B1-4594-846D-E9DF851CE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838" y="4692650"/>
            <a:ext cx="2951162"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2">
            <a:extLst>
              <a:ext uri="{FF2B5EF4-FFF2-40B4-BE49-F238E27FC236}">
                <a16:creationId xmlns:a16="http://schemas.microsoft.com/office/drawing/2014/main" id="{D0213946-C6B4-4368-B6AF-E0DD6FA64D0B}"/>
              </a:ext>
            </a:extLst>
          </p:cNvPr>
          <p:cNvSpPr>
            <a:spLocks noGrp="1" noChangeArrowheads="1"/>
          </p:cNvSpPr>
          <p:nvPr>
            <p:ph type="title" idx="4294967295"/>
          </p:nvPr>
        </p:nvSpPr>
        <p:spPr>
          <a:xfrm>
            <a:off x="381000" y="585789"/>
            <a:ext cx="3043238" cy="776287"/>
          </a:xfrm>
        </p:spPr>
        <p:txBody>
          <a:bodyPr lIns="0" rIns="0" bIns="0" anchor="b"/>
          <a:lstStyle/>
          <a:p>
            <a:pPr eaLnBrk="1" hangingPunct="1"/>
            <a:r>
              <a:rPr lang="en-US" altLang="zh-CN" sz="2400" dirty="0">
                <a:latin typeface="+mn-ea"/>
                <a:ea typeface="+mn-ea"/>
              </a:rPr>
              <a:t>2</a:t>
            </a:r>
            <a:r>
              <a:rPr lang="zh-CN" altLang="en-US" sz="2400" dirty="0">
                <a:latin typeface="+mn-ea"/>
                <a:ea typeface="+mn-ea"/>
              </a:rPr>
              <a:t>、价值增值过程</a:t>
            </a:r>
          </a:p>
        </p:txBody>
      </p:sp>
      <p:sp>
        <p:nvSpPr>
          <p:cNvPr id="90116" name="Rectangle 3">
            <a:extLst>
              <a:ext uri="{FF2B5EF4-FFF2-40B4-BE49-F238E27FC236}">
                <a16:creationId xmlns:a16="http://schemas.microsoft.com/office/drawing/2014/main" id="{E1BC0AC0-2729-4F8F-B05B-A88A0A3B25B3}"/>
              </a:ext>
            </a:extLst>
          </p:cNvPr>
          <p:cNvSpPr>
            <a:spLocks noGrp="1" noChangeArrowheads="1"/>
          </p:cNvSpPr>
          <p:nvPr>
            <p:ph idx="4294967295"/>
          </p:nvPr>
        </p:nvSpPr>
        <p:spPr>
          <a:xfrm>
            <a:off x="0" y="1557338"/>
            <a:ext cx="7804150" cy="5105400"/>
          </a:xfrm>
        </p:spPr>
        <p:txBody>
          <a:bodyPr/>
          <a:lstStyle/>
          <a:p>
            <a:pPr eaLnBrk="1" hangingPunct="1">
              <a:lnSpc>
                <a:spcPct val="130000"/>
              </a:lnSpc>
            </a:pPr>
            <a:r>
              <a:rPr lang="zh-CN" altLang="en-US" sz="2400" dirty="0">
                <a:solidFill>
                  <a:srgbClr val="FF0000"/>
                </a:solidFill>
                <a:latin typeface="+mn-ea"/>
              </a:rPr>
              <a:t>价值增值过程</a:t>
            </a:r>
            <a:r>
              <a:rPr lang="zh-CN" altLang="en-US" sz="2400" dirty="0">
                <a:latin typeface="+mn-ea"/>
              </a:rPr>
              <a:t>是剩余价值的生产过程，这是</a:t>
            </a:r>
            <a:r>
              <a:rPr lang="zh-CN" altLang="en-US" sz="2400" dirty="0">
                <a:solidFill>
                  <a:srgbClr val="FF0000"/>
                </a:solidFill>
                <a:latin typeface="+mn-ea"/>
              </a:rPr>
              <a:t>资本主义生产过程的主要方面</a:t>
            </a:r>
            <a:r>
              <a:rPr lang="zh-CN" altLang="en-US" sz="2400" dirty="0">
                <a:latin typeface="+mn-ea"/>
              </a:rPr>
              <a:t>。</a:t>
            </a:r>
          </a:p>
          <a:p>
            <a:pPr eaLnBrk="1" hangingPunct="1">
              <a:lnSpc>
                <a:spcPct val="130000"/>
              </a:lnSpc>
            </a:pPr>
            <a:r>
              <a:rPr lang="zh-CN" altLang="en-US" sz="2400" dirty="0">
                <a:latin typeface="+mn-ea"/>
              </a:rPr>
              <a:t>所谓</a:t>
            </a:r>
            <a:r>
              <a:rPr lang="zh-CN" altLang="en-US" sz="2400" b="1" dirty="0">
                <a:solidFill>
                  <a:srgbClr val="FF0000"/>
                </a:solidFill>
                <a:latin typeface="+mn-ea"/>
              </a:rPr>
              <a:t>价值增殖过程</a:t>
            </a:r>
            <a:r>
              <a:rPr lang="zh-CN" altLang="en-US" sz="2400" dirty="0">
                <a:latin typeface="+mn-ea"/>
              </a:rPr>
              <a:t>，是</a:t>
            </a:r>
            <a:r>
              <a:rPr lang="zh-CN" altLang="en-US" sz="2400" dirty="0">
                <a:solidFill>
                  <a:srgbClr val="FF0000"/>
                </a:solidFill>
                <a:latin typeface="+mn-ea"/>
              </a:rPr>
              <a:t>超过劳动力价值的补偿</a:t>
            </a:r>
            <a:r>
              <a:rPr lang="zh-CN" altLang="en-US" sz="2400" dirty="0">
                <a:latin typeface="+mn-ea"/>
              </a:rPr>
              <a:t>这个一定点而延长了的价值形成过程。</a:t>
            </a:r>
          </a:p>
          <a:p>
            <a:pPr eaLnBrk="1" hangingPunct="1">
              <a:lnSpc>
                <a:spcPct val="130000"/>
              </a:lnSpc>
            </a:pPr>
            <a:r>
              <a:rPr lang="zh-CN" altLang="en-US" sz="2400" dirty="0">
                <a:latin typeface="+mn-ea"/>
              </a:rPr>
              <a:t>资本家购买的劳动力在生产过程中创造的价值</a:t>
            </a:r>
            <a:r>
              <a:rPr lang="zh-CN" altLang="en-US" sz="2400" dirty="0">
                <a:solidFill>
                  <a:srgbClr val="FF0000"/>
                </a:solidFill>
                <a:latin typeface="+mn-ea"/>
              </a:rPr>
              <a:t>超过了补偿劳动力的价值，从而形成了剩余价值</a:t>
            </a:r>
            <a:r>
              <a:rPr lang="zh-CN" altLang="en-US" sz="2400" dirty="0">
                <a:latin typeface="+mn-ea"/>
              </a:rPr>
              <a:t>，是价值</a:t>
            </a:r>
            <a:r>
              <a:rPr lang="zh-CN" altLang="en-US" sz="2400" dirty="0">
                <a:solidFill>
                  <a:srgbClr val="00B050"/>
                </a:solidFill>
                <a:latin typeface="+mn-ea"/>
              </a:rPr>
              <a:t>形成过程</a:t>
            </a:r>
            <a:r>
              <a:rPr lang="zh-CN" altLang="en-US" sz="2400" dirty="0">
                <a:latin typeface="+mn-ea"/>
              </a:rPr>
              <a:t>转变为价值</a:t>
            </a:r>
            <a:r>
              <a:rPr lang="zh-CN" altLang="en-US" sz="2400" dirty="0">
                <a:solidFill>
                  <a:srgbClr val="00B050"/>
                </a:solidFill>
                <a:latin typeface="+mn-ea"/>
              </a:rPr>
              <a:t>增殖过程</a:t>
            </a:r>
            <a:r>
              <a:rPr lang="zh-CN" altLang="en-US" sz="2400" dirty="0">
                <a:latin typeface="+mn-ea"/>
              </a:rPr>
              <a:t>的关键。</a:t>
            </a:r>
          </a:p>
          <a:p>
            <a:pPr eaLnBrk="1" hangingPunct="1">
              <a:lnSpc>
                <a:spcPct val="130000"/>
              </a:lnSpc>
            </a:pPr>
            <a:r>
              <a:rPr lang="zh-CN" altLang="en-US" sz="2400" b="1" dirty="0">
                <a:solidFill>
                  <a:srgbClr val="FF0000"/>
                </a:solidFill>
                <a:latin typeface="+mn-ea"/>
              </a:rPr>
              <a:t>资本</a:t>
            </a:r>
            <a:r>
              <a:rPr lang="zh-CN" altLang="en-US" sz="2400" dirty="0">
                <a:latin typeface="+mn-ea"/>
              </a:rPr>
              <a:t>是可以带来剩余价值的价值。</a:t>
            </a:r>
          </a:p>
          <a:p>
            <a:pPr eaLnBrk="1" hangingPunct="1">
              <a:lnSpc>
                <a:spcPct val="130000"/>
              </a:lnSpc>
            </a:pPr>
            <a:r>
              <a:rPr lang="zh-CN" altLang="en-US" sz="2400" b="1" dirty="0">
                <a:solidFill>
                  <a:srgbClr val="FF0000"/>
                </a:solidFill>
                <a:latin typeface="+mn-ea"/>
              </a:rPr>
              <a:t>剩余价值</a:t>
            </a:r>
            <a:r>
              <a:rPr lang="zh-CN" altLang="en-US" sz="2400" dirty="0">
                <a:latin typeface="+mn-ea"/>
              </a:rPr>
              <a:t>是由雇佣工人的剩余劳动创造的</a:t>
            </a:r>
            <a:r>
              <a:rPr lang="zh-CN" altLang="en-US" sz="2400" b="1" dirty="0">
                <a:solidFill>
                  <a:srgbClr val="0033CC"/>
                </a:solidFill>
                <a:ea typeface="华文新魏" panose="02010800040101010101" pitchFamily="2" charset="-122"/>
              </a:rPr>
              <a:t>。</a:t>
            </a:r>
          </a:p>
        </p:txBody>
      </p:sp>
      <p:sp>
        <p:nvSpPr>
          <p:cNvPr id="90117" name="Line 5">
            <a:extLst>
              <a:ext uri="{FF2B5EF4-FFF2-40B4-BE49-F238E27FC236}">
                <a16:creationId xmlns:a16="http://schemas.microsoft.com/office/drawing/2014/main" id="{E21ED232-AFFF-4DD4-99C5-046CC2D26FDC}"/>
              </a:ext>
            </a:extLst>
          </p:cNvPr>
          <p:cNvSpPr>
            <a:spLocks noChangeShapeType="1"/>
          </p:cNvSpPr>
          <p:nvPr/>
        </p:nvSpPr>
        <p:spPr bwMode="auto">
          <a:xfrm>
            <a:off x="381000" y="1447800"/>
            <a:ext cx="8496300" cy="0"/>
          </a:xfrm>
          <a:prstGeom prst="line">
            <a:avLst/>
          </a:prstGeom>
          <a:noFill/>
          <a:ln w="76200" cmpd="tri">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2">
            <a:extLst>
              <a:ext uri="{FF2B5EF4-FFF2-40B4-BE49-F238E27FC236}">
                <a16:creationId xmlns:a16="http://schemas.microsoft.com/office/drawing/2014/main" id="{5AD20EA9-1CDE-4811-B3F3-4708DB7DD7D9}"/>
              </a:ext>
            </a:extLst>
          </p:cNvPr>
          <p:cNvSpPr txBox="1">
            <a:spLocks noChangeArrowheads="1"/>
          </p:cNvSpPr>
          <p:nvPr/>
        </p:nvSpPr>
        <p:spPr>
          <a:xfrm>
            <a:off x="330994" y="-88265"/>
            <a:ext cx="8148638" cy="838200"/>
          </a:xfrm>
        </p:spPr>
        <p:txBody>
          <a:bodyPr lIns="0" rIns="0" bIns="0" anchor="b">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pPr defTabSz="914400" eaLnBrk="1" hangingPunct="1">
              <a:defRPr/>
            </a:pPr>
            <a:r>
              <a:rPr lang="zh-CN" altLang="en-US" sz="2000" b="1">
                <a:solidFill>
                  <a:schemeClr val="bg1"/>
                </a:solidFill>
                <a:ea typeface="华文新魏" pitchFamily="2" charset="-122"/>
              </a:rPr>
              <a:t>（一）剩余价值的生产过程和资本的不同部分在剩余价值生产中的作用</a:t>
            </a:r>
            <a:r>
              <a:rPr lang="zh-CN" altLang="en-US" sz="2800" b="1">
                <a:solidFill>
                  <a:schemeClr val="bg1"/>
                </a:solidFill>
              </a:rPr>
              <a:t> </a:t>
            </a:r>
            <a:endParaRPr lang="zh-CN" altLang="en-US" sz="2800" b="1" dirty="0">
              <a:solidFill>
                <a:schemeClr val="bg1"/>
              </a:solidFill>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图片 3">
            <a:extLst>
              <a:ext uri="{FF2B5EF4-FFF2-40B4-BE49-F238E27FC236}">
                <a16:creationId xmlns:a16="http://schemas.microsoft.com/office/drawing/2014/main" id="{066B2BE6-F235-4CAF-BCD6-E515CDAF1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92EAC7E4-4011-4878-BB9D-7114AADF7A0D}"/>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C8C28B3B-E365-45F0-A84B-7F848CB5B346}"/>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5F53FA57-A696-4683-BD76-BE92ECE94682}"/>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F9E002E8-FDA3-4AAA-BA5B-27918E480AF7}"/>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7325C8E9-9733-488D-B986-186E1C6050A4}"/>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F0CB2D52-C7B3-4FF6-BF0E-D781A099295D}"/>
              </a:ext>
            </a:extLst>
          </p:cNvPr>
          <p:cNvSpPr txBox="1"/>
          <p:nvPr/>
        </p:nvSpPr>
        <p:spPr>
          <a:xfrm>
            <a:off x="1138407" y="253704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一、商品经济的形成和发展</a:t>
            </a:r>
          </a:p>
        </p:txBody>
      </p:sp>
      <p:sp>
        <p:nvSpPr>
          <p:cNvPr id="114" name="文本框 113">
            <a:hlinkClick r:id="rId4" action="ppaction://hlinksldjump"/>
            <a:extLst>
              <a:ext uri="{FF2B5EF4-FFF2-40B4-BE49-F238E27FC236}">
                <a16:creationId xmlns:a16="http://schemas.microsoft.com/office/drawing/2014/main" id="{757954FE-264A-4A50-822B-FC2E51E91C65}"/>
              </a:ext>
            </a:extLst>
          </p:cNvPr>
          <p:cNvSpPr txBox="1"/>
          <p:nvPr/>
        </p:nvSpPr>
        <p:spPr>
          <a:xfrm>
            <a:off x="1138407" y="348912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二、价值规律及其作用</a:t>
            </a:r>
          </a:p>
        </p:txBody>
      </p:sp>
      <p:sp>
        <p:nvSpPr>
          <p:cNvPr id="115" name="文本框 114">
            <a:hlinkClick r:id="rId5" action="ppaction://hlinksldjump"/>
            <a:extLst>
              <a:ext uri="{FF2B5EF4-FFF2-40B4-BE49-F238E27FC236}">
                <a16:creationId xmlns:a16="http://schemas.microsoft.com/office/drawing/2014/main" id="{EE04C813-39AD-413E-AD1B-54EE021A9227}"/>
              </a:ext>
            </a:extLst>
          </p:cNvPr>
          <p:cNvSpPr txBox="1"/>
          <p:nvPr/>
        </p:nvSpPr>
        <p:spPr>
          <a:xfrm>
            <a:off x="1138407" y="444120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三、以私有制为基础的商品经济的基本矛盾</a:t>
            </a:r>
          </a:p>
        </p:txBody>
      </p:sp>
      <p:grpSp>
        <p:nvGrpSpPr>
          <p:cNvPr id="3" name="组合 1">
            <a:extLst>
              <a:ext uri="{FF2B5EF4-FFF2-40B4-BE49-F238E27FC236}">
                <a16:creationId xmlns:a16="http://schemas.microsoft.com/office/drawing/2014/main" id="{1814866F-8B9F-48EF-AD52-E5C8DAD1D013}"/>
              </a:ext>
            </a:extLst>
          </p:cNvPr>
          <p:cNvGrpSpPr>
            <a:grpSpLocks/>
          </p:cNvGrpSpPr>
          <p:nvPr/>
        </p:nvGrpSpPr>
        <p:grpSpPr bwMode="auto">
          <a:xfrm>
            <a:off x="0" y="0"/>
            <a:ext cx="9144000" cy="2084388"/>
            <a:chOff x="0" y="0"/>
            <a:chExt cx="9144000" cy="2084388"/>
          </a:xfrm>
        </p:grpSpPr>
        <p:pic>
          <p:nvPicPr>
            <p:cNvPr id="6154" name="图片 60">
              <a:extLst>
                <a:ext uri="{FF2B5EF4-FFF2-40B4-BE49-F238E27FC236}">
                  <a16:creationId xmlns:a16="http://schemas.microsoft.com/office/drawing/2014/main" id="{AFD56E22-30A8-4DC5-B0CB-7E11DC909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a:extLst>
                <a:ext uri="{FF2B5EF4-FFF2-40B4-BE49-F238E27FC236}">
                  <a16:creationId xmlns:a16="http://schemas.microsoft.com/office/drawing/2014/main" id="{BD730910-02F8-4CAD-83C0-37E50EE455B5}"/>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01</a:t>
              </a:r>
              <a:endParaRPr lang="zh-CN" altLang="en-US" sz="4800" b="1" i="1" kern="0" dirty="0">
                <a:solidFill>
                  <a:srgbClr val="014D23"/>
                </a:solidFill>
                <a:latin typeface="+mn-lt"/>
                <a:ea typeface="+mn-ea"/>
                <a:cs typeface="经典综艺体简" pitchFamily="49" charset="-122"/>
                <a:sym typeface="+mn-ea"/>
              </a:endParaRPr>
            </a:p>
          </p:txBody>
        </p:sp>
      </p:grpSp>
      <p:pic>
        <p:nvPicPr>
          <p:cNvPr id="6152" name="图片 115">
            <a:hlinkClick r:id="rId7" action="ppaction://hlinksldjump"/>
            <a:extLst>
              <a:ext uri="{FF2B5EF4-FFF2-40B4-BE49-F238E27FC236}">
                <a16:creationId xmlns:a16="http://schemas.microsoft.com/office/drawing/2014/main" id="{D39FC4ED-1A07-46AE-8E66-34BD1EBCCD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hlinkClick r:id="rId9" action="ppaction://hlinksldjump"/>
            <a:extLst>
              <a:ext uri="{FF2B5EF4-FFF2-40B4-BE49-F238E27FC236}">
                <a16:creationId xmlns:a16="http://schemas.microsoft.com/office/drawing/2014/main" id="{A6298E77-33D5-4697-8B85-93DE8A6D171F}"/>
              </a:ext>
            </a:extLst>
          </p:cNvPr>
          <p:cNvSpPr txBox="1"/>
          <p:nvPr/>
        </p:nvSpPr>
        <p:spPr>
          <a:xfrm>
            <a:off x="1138407" y="539328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四、科学认识马克思劳动价值论</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2"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15">
            <a:extLst>
              <a:ext uri="{FF2B5EF4-FFF2-40B4-BE49-F238E27FC236}">
                <a16:creationId xmlns:a16="http://schemas.microsoft.com/office/drawing/2014/main" id="{30AF025B-D947-48C7-9A4F-B9C8BBB81BFD}"/>
              </a:ext>
            </a:extLst>
          </p:cNvPr>
          <p:cNvSpPr/>
          <p:nvPr/>
        </p:nvSpPr>
        <p:spPr bwMode="auto">
          <a:xfrm>
            <a:off x="385763" y="1157288"/>
            <a:ext cx="444500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可变资本与不变资本的划分</a:t>
            </a:r>
          </a:p>
        </p:txBody>
      </p:sp>
      <p:sp>
        <p:nvSpPr>
          <p:cNvPr id="34821" name="Rectangle 3">
            <a:extLst>
              <a:ext uri="{FF2B5EF4-FFF2-40B4-BE49-F238E27FC236}">
                <a16:creationId xmlns:a16="http://schemas.microsoft.com/office/drawing/2014/main" id="{47A9463E-5B93-47CF-B537-89F6404843E1}"/>
              </a:ext>
            </a:extLst>
          </p:cNvPr>
          <p:cNvSpPr>
            <a:spLocks noChangeArrowheads="1"/>
          </p:cNvSpPr>
          <p:nvPr/>
        </p:nvSpPr>
        <p:spPr bwMode="auto">
          <a:xfrm>
            <a:off x="3636963" y="2032000"/>
            <a:ext cx="1008062" cy="473075"/>
          </a:xfrm>
          <a:prstGeom prst="rect">
            <a:avLst/>
          </a:prstGeom>
          <a:noFill/>
          <a:ln w="38100">
            <a:solidFill>
              <a:schemeClr val="tx1"/>
            </a:solidFill>
            <a:miter lim="800000"/>
          </a:ln>
        </p:spPr>
        <p:txBody>
          <a:bodyPr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10000"/>
              </a:lnSpc>
              <a:spcBef>
                <a:spcPct val="20000"/>
              </a:spcBef>
              <a:buClr>
                <a:schemeClr val="accent1"/>
              </a:buClr>
              <a:buSzPct val="70000"/>
              <a:buFont typeface="Monotype Sorts"/>
              <a:buNone/>
              <a:defRPr/>
            </a:pPr>
            <a:r>
              <a:rPr lang="zh-CN" altLang="en-US" sz="2400" b="1" dirty="0">
                <a:latin typeface="+mj-ea"/>
                <a:ea typeface="+mj-ea"/>
                <a:sym typeface="+mn-ea"/>
              </a:rPr>
              <a:t>资本</a:t>
            </a:r>
          </a:p>
        </p:txBody>
      </p:sp>
      <p:sp>
        <p:nvSpPr>
          <p:cNvPr id="34822" name="Rectangle 4">
            <a:extLst>
              <a:ext uri="{FF2B5EF4-FFF2-40B4-BE49-F238E27FC236}">
                <a16:creationId xmlns:a16="http://schemas.microsoft.com/office/drawing/2014/main" id="{0C59B344-DDF7-44C9-8FC3-B261C30B6B15}"/>
              </a:ext>
            </a:extLst>
          </p:cNvPr>
          <p:cNvSpPr>
            <a:spLocks noChangeArrowheads="1"/>
          </p:cNvSpPr>
          <p:nvPr/>
        </p:nvSpPr>
        <p:spPr bwMode="auto">
          <a:xfrm>
            <a:off x="5003800" y="3698875"/>
            <a:ext cx="1800225" cy="441325"/>
          </a:xfrm>
          <a:prstGeom prst="rect">
            <a:avLst/>
          </a:prstGeom>
          <a:noFill/>
          <a:ln w="19050">
            <a:solidFill>
              <a:schemeClr val="bg2">
                <a:lumMod val="75000"/>
              </a:schemeClr>
            </a:solidFill>
            <a:miter lim="800000"/>
          </a:ln>
        </p:spPr>
        <p:txBody>
          <a:bodyPr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10000"/>
              </a:lnSpc>
              <a:spcBef>
                <a:spcPct val="20000"/>
              </a:spcBef>
              <a:buClr>
                <a:schemeClr val="accent1"/>
              </a:buClr>
              <a:buSzPct val="70000"/>
              <a:buFont typeface="Monotype Sorts"/>
              <a:buNone/>
              <a:defRPr/>
            </a:pPr>
            <a:r>
              <a:rPr lang="zh-CN" altLang="en-US" sz="2200">
                <a:latin typeface="+mj-ea"/>
                <a:ea typeface="+mj-ea"/>
                <a:sym typeface="+mn-ea"/>
              </a:rPr>
              <a:t>可变资本</a:t>
            </a:r>
            <a:r>
              <a:rPr lang="en-US" altLang="zh-CN" sz="2200">
                <a:latin typeface="+mj-ea"/>
                <a:ea typeface="+mj-ea"/>
                <a:sym typeface="+mn-ea"/>
              </a:rPr>
              <a:t>v</a:t>
            </a:r>
          </a:p>
        </p:txBody>
      </p:sp>
      <p:sp>
        <p:nvSpPr>
          <p:cNvPr id="34823" name="Rectangle 5">
            <a:extLst>
              <a:ext uri="{FF2B5EF4-FFF2-40B4-BE49-F238E27FC236}">
                <a16:creationId xmlns:a16="http://schemas.microsoft.com/office/drawing/2014/main" id="{C9A7D00F-8FC7-4672-894D-901FDF237EEB}"/>
              </a:ext>
            </a:extLst>
          </p:cNvPr>
          <p:cNvSpPr>
            <a:spLocks noChangeArrowheads="1"/>
          </p:cNvSpPr>
          <p:nvPr/>
        </p:nvSpPr>
        <p:spPr bwMode="auto">
          <a:xfrm>
            <a:off x="1763713" y="3698875"/>
            <a:ext cx="1657350" cy="441325"/>
          </a:xfrm>
          <a:prstGeom prst="rect">
            <a:avLst/>
          </a:prstGeom>
          <a:noFill/>
          <a:ln w="19050">
            <a:solidFill>
              <a:schemeClr val="bg2">
                <a:lumMod val="75000"/>
              </a:schemeClr>
            </a:solidFill>
            <a:miter lim="800000"/>
          </a:ln>
        </p:spPr>
        <p:txBody>
          <a:bodyPr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10000"/>
              </a:lnSpc>
              <a:spcBef>
                <a:spcPct val="20000"/>
              </a:spcBef>
              <a:buClr>
                <a:schemeClr val="accent1"/>
              </a:buClr>
              <a:buSzPct val="70000"/>
              <a:buFont typeface="Monotype Sorts"/>
              <a:buNone/>
              <a:defRPr/>
            </a:pPr>
            <a:r>
              <a:rPr lang="zh-CN" altLang="en-US" sz="2200">
                <a:latin typeface="+mj-ea"/>
                <a:ea typeface="+mj-ea"/>
                <a:sym typeface="+mn-ea"/>
              </a:rPr>
              <a:t>不变资本</a:t>
            </a:r>
            <a:r>
              <a:rPr lang="en-US" altLang="zh-CN" sz="2200">
                <a:latin typeface="+mj-ea"/>
                <a:ea typeface="+mj-ea"/>
                <a:sym typeface="+mn-ea"/>
              </a:rPr>
              <a:t>c</a:t>
            </a:r>
          </a:p>
        </p:txBody>
      </p:sp>
      <p:sp>
        <p:nvSpPr>
          <p:cNvPr id="34824" name="Text Box 7">
            <a:extLst>
              <a:ext uri="{FF2B5EF4-FFF2-40B4-BE49-F238E27FC236}">
                <a16:creationId xmlns:a16="http://schemas.microsoft.com/office/drawing/2014/main" id="{EE3C9AC0-5951-4EC9-8333-648A702B7E34}"/>
              </a:ext>
            </a:extLst>
          </p:cNvPr>
          <p:cNvSpPr txBox="1">
            <a:spLocks noChangeArrowheads="1"/>
          </p:cNvSpPr>
          <p:nvPr/>
        </p:nvSpPr>
        <p:spPr bwMode="auto">
          <a:xfrm rot="19680000">
            <a:off x="2690813" y="2152650"/>
            <a:ext cx="808037" cy="37465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10000"/>
              </a:lnSpc>
              <a:spcBef>
                <a:spcPct val="50000"/>
              </a:spcBef>
              <a:buClr>
                <a:schemeClr val="accent1"/>
              </a:buClr>
              <a:buSzPct val="70000"/>
              <a:buFont typeface="Monotype Sorts"/>
              <a:buNone/>
              <a:defRPr/>
            </a:pPr>
            <a:r>
              <a:rPr lang="zh-CN" altLang="en-US" b="1" dirty="0">
                <a:solidFill>
                  <a:srgbClr val="014D23"/>
                </a:solidFill>
                <a:latin typeface="+mj-ea"/>
                <a:ea typeface="+mj-ea"/>
                <a:sym typeface="+mn-ea"/>
              </a:rPr>
              <a:t>购买</a:t>
            </a:r>
          </a:p>
        </p:txBody>
      </p:sp>
      <p:sp>
        <p:nvSpPr>
          <p:cNvPr id="34825" name="Line 8">
            <a:extLst>
              <a:ext uri="{FF2B5EF4-FFF2-40B4-BE49-F238E27FC236}">
                <a16:creationId xmlns:a16="http://schemas.microsoft.com/office/drawing/2014/main" id="{543DC7D6-F5D6-4BF4-BE4D-82D92FE00CE4}"/>
              </a:ext>
            </a:extLst>
          </p:cNvPr>
          <p:cNvSpPr>
            <a:spLocks noChangeShapeType="1"/>
          </p:cNvSpPr>
          <p:nvPr/>
        </p:nvSpPr>
        <p:spPr bwMode="auto">
          <a:xfrm flipH="1">
            <a:off x="2700338" y="2284413"/>
            <a:ext cx="850900" cy="504825"/>
          </a:xfrm>
          <a:prstGeom prst="line">
            <a:avLst/>
          </a:prstGeom>
          <a:noFill/>
          <a:ln w="38100">
            <a:solidFill>
              <a:schemeClr val="tx1"/>
            </a:solidFill>
            <a:round/>
            <a:tailEnd type="triangle" w="med" len="med"/>
          </a:ln>
        </p:spPr>
        <p:txBody>
          <a:bodyPr/>
          <a:lstStyle/>
          <a:p>
            <a:pPr>
              <a:defRPr/>
            </a:pPr>
            <a:endParaRPr lang="zh-CN" altLang="en-US">
              <a:latin typeface="+mj-ea"/>
              <a:ea typeface="+mj-ea"/>
            </a:endParaRPr>
          </a:p>
        </p:txBody>
      </p:sp>
      <p:sp>
        <p:nvSpPr>
          <p:cNvPr id="34826" name="Line 9">
            <a:extLst>
              <a:ext uri="{FF2B5EF4-FFF2-40B4-BE49-F238E27FC236}">
                <a16:creationId xmlns:a16="http://schemas.microsoft.com/office/drawing/2014/main" id="{642924B8-B3B7-4CBE-9F66-5C428E10D5EA}"/>
              </a:ext>
            </a:extLst>
          </p:cNvPr>
          <p:cNvSpPr>
            <a:spLocks noChangeShapeType="1"/>
          </p:cNvSpPr>
          <p:nvPr/>
        </p:nvSpPr>
        <p:spPr bwMode="auto">
          <a:xfrm>
            <a:off x="4716463" y="2284413"/>
            <a:ext cx="863600" cy="504825"/>
          </a:xfrm>
          <a:prstGeom prst="line">
            <a:avLst/>
          </a:prstGeom>
          <a:noFill/>
          <a:ln w="38100">
            <a:solidFill>
              <a:schemeClr val="tx1"/>
            </a:solidFill>
            <a:round/>
            <a:tailEnd type="triangle" w="med" len="med"/>
          </a:ln>
        </p:spPr>
        <p:txBody>
          <a:bodyPr/>
          <a:lstStyle/>
          <a:p>
            <a:pPr>
              <a:defRPr/>
            </a:pPr>
            <a:endParaRPr lang="zh-CN" altLang="en-US">
              <a:latin typeface="+mj-ea"/>
              <a:ea typeface="+mj-ea"/>
            </a:endParaRPr>
          </a:p>
        </p:txBody>
      </p:sp>
      <p:sp>
        <p:nvSpPr>
          <p:cNvPr id="34827" name="Text Box 10">
            <a:extLst>
              <a:ext uri="{FF2B5EF4-FFF2-40B4-BE49-F238E27FC236}">
                <a16:creationId xmlns:a16="http://schemas.microsoft.com/office/drawing/2014/main" id="{F8E1FDB7-C4DA-4FF2-847A-3A5CD76D4DB2}"/>
              </a:ext>
            </a:extLst>
          </p:cNvPr>
          <p:cNvSpPr txBox="1">
            <a:spLocks noChangeArrowheads="1"/>
          </p:cNvSpPr>
          <p:nvPr/>
        </p:nvSpPr>
        <p:spPr bwMode="auto">
          <a:xfrm rot="2220000">
            <a:off x="4870450" y="2225675"/>
            <a:ext cx="779463" cy="37465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10000"/>
              </a:lnSpc>
              <a:spcBef>
                <a:spcPct val="50000"/>
              </a:spcBef>
              <a:buClr>
                <a:schemeClr val="accent1"/>
              </a:buClr>
              <a:buSzPct val="70000"/>
              <a:buFont typeface="Monotype Sorts"/>
              <a:buNone/>
              <a:defRPr/>
            </a:pPr>
            <a:r>
              <a:rPr lang="zh-CN" altLang="en-US" b="1" dirty="0">
                <a:solidFill>
                  <a:srgbClr val="014D23"/>
                </a:solidFill>
                <a:latin typeface="+mj-ea"/>
                <a:ea typeface="+mj-ea"/>
                <a:sym typeface="+mn-ea"/>
              </a:rPr>
              <a:t>购买</a:t>
            </a:r>
          </a:p>
        </p:txBody>
      </p:sp>
      <p:sp>
        <p:nvSpPr>
          <p:cNvPr id="34828" name="Text Box 14">
            <a:extLst>
              <a:ext uri="{FF2B5EF4-FFF2-40B4-BE49-F238E27FC236}">
                <a16:creationId xmlns:a16="http://schemas.microsoft.com/office/drawing/2014/main" id="{6A33AF88-1EA7-4022-8AB1-92A7DE3EF344}"/>
              </a:ext>
            </a:extLst>
          </p:cNvPr>
          <p:cNvSpPr txBox="1">
            <a:spLocks noChangeArrowheads="1"/>
          </p:cNvSpPr>
          <p:nvPr/>
        </p:nvSpPr>
        <p:spPr bwMode="auto">
          <a:xfrm>
            <a:off x="1331913" y="4292600"/>
            <a:ext cx="2735262" cy="920750"/>
          </a:xfrm>
          <a:prstGeom prst="rect">
            <a:avLst/>
          </a:prstGeom>
          <a:noFill/>
          <a:ln w="19050">
            <a:solidFill>
              <a:srgbClr val="FFC000"/>
            </a:solidFill>
            <a:miter lim="800000"/>
          </a:ln>
        </p:spPr>
        <p:txBody>
          <a:bodyPr lIns="90170" tIns="90000" rIns="90170" bIns="9000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ct val="50000"/>
              </a:spcBef>
              <a:buClr>
                <a:schemeClr val="accent1"/>
              </a:buClr>
              <a:buSzPct val="70000"/>
              <a:buFont typeface="Monotype Sorts"/>
              <a:buNone/>
              <a:defRPr/>
            </a:pPr>
            <a:r>
              <a:rPr lang="zh-CN" altLang="en-US" sz="2000" b="1" dirty="0">
                <a:solidFill>
                  <a:srgbClr val="140E14"/>
                </a:solidFill>
                <a:latin typeface="+mj-ea"/>
                <a:ea typeface="+mj-ea"/>
                <a:sym typeface="+mn-ea"/>
              </a:rPr>
              <a:t>原有价值</a:t>
            </a:r>
            <a:r>
              <a:rPr lang="zh-CN" altLang="en-US" sz="2000" b="1" dirty="0">
                <a:solidFill>
                  <a:srgbClr val="014D23"/>
                </a:solidFill>
                <a:latin typeface="+mj-ea"/>
                <a:ea typeface="+mj-ea"/>
                <a:sym typeface="+mn-ea"/>
              </a:rPr>
              <a:t>转移</a:t>
            </a:r>
            <a:r>
              <a:rPr lang="zh-CN" altLang="en-US" sz="2000" b="1" dirty="0">
                <a:solidFill>
                  <a:srgbClr val="140E14"/>
                </a:solidFill>
                <a:latin typeface="+mj-ea"/>
                <a:ea typeface="+mj-ea"/>
                <a:sym typeface="+mn-ea"/>
              </a:rPr>
              <a:t>，价值量</a:t>
            </a:r>
            <a:r>
              <a:rPr lang="zh-CN" altLang="en-US" sz="2000" b="1" dirty="0">
                <a:solidFill>
                  <a:srgbClr val="014D23"/>
                </a:solidFill>
                <a:latin typeface="+mj-ea"/>
                <a:ea typeface="+mj-ea"/>
                <a:sym typeface="+mn-ea"/>
              </a:rPr>
              <a:t>没有变化</a:t>
            </a:r>
            <a:endParaRPr lang="zh-CN" altLang="en-US" sz="2800" b="1" dirty="0">
              <a:solidFill>
                <a:srgbClr val="014D23"/>
              </a:solidFill>
              <a:latin typeface="+mj-ea"/>
              <a:ea typeface="+mj-ea"/>
              <a:sym typeface="+mn-ea"/>
            </a:endParaRPr>
          </a:p>
        </p:txBody>
      </p:sp>
      <p:sp>
        <p:nvSpPr>
          <p:cNvPr id="34829" name="Text Box 15">
            <a:extLst>
              <a:ext uri="{FF2B5EF4-FFF2-40B4-BE49-F238E27FC236}">
                <a16:creationId xmlns:a16="http://schemas.microsoft.com/office/drawing/2014/main" id="{B1F73A1A-68CD-416E-893F-5EC5319D7CB9}"/>
              </a:ext>
            </a:extLst>
          </p:cNvPr>
          <p:cNvSpPr txBox="1">
            <a:spLocks noChangeArrowheads="1"/>
          </p:cNvSpPr>
          <p:nvPr/>
        </p:nvSpPr>
        <p:spPr bwMode="auto">
          <a:xfrm>
            <a:off x="4716463" y="4292600"/>
            <a:ext cx="2520950" cy="920750"/>
          </a:xfrm>
          <a:prstGeom prst="rect">
            <a:avLst/>
          </a:prstGeom>
          <a:noFill/>
          <a:ln w="19050">
            <a:solidFill>
              <a:srgbClr val="FFC000"/>
            </a:solidFill>
            <a:miter lim="800000"/>
          </a:ln>
        </p:spPr>
        <p:txBody>
          <a:bodyPr lIns="90170" tIns="90000" rIns="90170" bIns="9000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ct val="50000"/>
              </a:spcBef>
              <a:buClr>
                <a:schemeClr val="accent1"/>
              </a:buClr>
              <a:buSzPct val="70000"/>
              <a:buFont typeface="Monotype Sorts"/>
              <a:buNone/>
              <a:defRPr/>
            </a:pPr>
            <a:r>
              <a:rPr lang="zh-CN" altLang="en-US" sz="2000" b="1" dirty="0">
                <a:solidFill>
                  <a:srgbClr val="140E14"/>
                </a:solidFill>
                <a:latin typeface="+mj-ea"/>
                <a:ea typeface="+mj-ea"/>
                <a:sym typeface="+mn-ea"/>
              </a:rPr>
              <a:t>使原有价值</a:t>
            </a:r>
            <a:r>
              <a:rPr lang="zh-CN" altLang="en-US" sz="2000" b="1" dirty="0">
                <a:solidFill>
                  <a:srgbClr val="014D23"/>
                </a:solidFill>
                <a:latin typeface="+mj-ea"/>
                <a:ea typeface="+mj-ea"/>
                <a:sym typeface="+mn-ea"/>
              </a:rPr>
              <a:t>增值</a:t>
            </a:r>
            <a:r>
              <a:rPr lang="zh-CN" altLang="en-US" sz="2000" b="1" dirty="0">
                <a:solidFill>
                  <a:srgbClr val="140E14"/>
                </a:solidFill>
                <a:latin typeface="+mj-ea"/>
                <a:ea typeface="+mj-ea"/>
                <a:sym typeface="+mn-ea"/>
              </a:rPr>
              <a:t>， 产生</a:t>
            </a:r>
            <a:r>
              <a:rPr lang="zh-CN" altLang="en-US" sz="2000" b="1" dirty="0">
                <a:solidFill>
                  <a:srgbClr val="014D23"/>
                </a:solidFill>
                <a:latin typeface="+mj-ea"/>
                <a:ea typeface="+mj-ea"/>
                <a:sym typeface="+mn-ea"/>
              </a:rPr>
              <a:t>剩余价值</a:t>
            </a:r>
          </a:p>
        </p:txBody>
      </p:sp>
      <p:sp>
        <p:nvSpPr>
          <p:cNvPr id="34831" name="Text Box 13">
            <a:extLst>
              <a:ext uri="{FF2B5EF4-FFF2-40B4-BE49-F238E27FC236}">
                <a16:creationId xmlns:a16="http://schemas.microsoft.com/office/drawing/2014/main" id="{73899796-CD29-4669-BA89-8C8A9867D1C1}"/>
              </a:ext>
            </a:extLst>
          </p:cNvPr>
          <p:cNvSpPr txBox="1">
            <a:spLocks noChangeArrowheads="1"/>
          </p:cNvSpPr>
          <p:nvPr/>
        </p:nvSpPr>
        <p:spPr bwMode="auto">
          <a:xfrm>
            <a:off x="1836738" y="2789238"/>
            <a:ext cx="1584325" cy="430212"/>
          </a:xfrm>
          <a:prstGeom prst="rect">
            <a:avLst/>
          </a:prstGeom>
          <a:noFill/>
          <a:ln w="19050">
            <a:solidFill>
              <a:schemeClr val="bg2">
                <a:lumMod val="75000"/>
              </a:schemeClr>
            </a:solid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200" dirty="0">
                <a:latin typeface="+mj-ea"/>
                <a:ea typeface="+mj-ea"/>
                <a:sym typeface="+mn-ea"/>
              </a:rPr>
              <a:t>生产资料</a:t>
            </a:r>
          </a:p>
        </p:txBody>
      </p:sp>
      <p:sp>
        <p:nvSpPr>
          <p:cNvPr id="34832" name="Text Box 13">
            <a:extLst>
              <a:ext uri="{FF2B5EF4-FFF2-40B4-BE49-F238E27FC236}">
                <a16:creationId xmlns:a16="http://schemas.microsoft.com/office/drawing/2014/main" id="{7CEA6D0B-7411-4184-9C8A-06300E630B48}"/>
              </a:ext>
            </a:extLst>
          </p:cNvPr>
          <p:cNvSpPr txBox="1">
            <a:spLocks noChangeArrowheads="1"/>
          </p:cNvSpPr>
          <p:nvPr/>
        </p:nvSpPr>
        <p:spPr bwMode="auto">
          <a:xfrm>
            <a:off x="5292725" y="2789238"/>
            <a:ext cx="1295400" cy="430212"/>
          </a:xfrm>
          <a:prstGeom prst="rect">
            <a:avLst/>
          </a:prstGeom>
          <a:noFill/>
          <a:ln w="19050">
            <a:solidFill>
              <a:schemeClr val="bg2">
                <a:lumMod val="75000"/>
              </a:schemeClr>
            </a:solid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200" dirty="0">
                <a:latin typeface="+mj-ea"/>
                <a:ea typeface="+mj-ea"/>
                <a:sym typeface="+mn-ea"/>
              </a:rPr>
              <a:t>劳动力</a:t>
            </a:r>
          </a:p>
        </p:txBody>
      </p:sp>
      <p:sp>
        <p:nvSpPr>
          <p:cNvPr id="34834" name="AutoShape 19">
            <a:extLst>
              <a:ext uri="{FF2B5EF4-FFF2-40B4-BE49-F238E27FC236}">
                <a16:creationId xmlns:a16="http://schemas.microsoft.com/office/drawing/2014/main" id="{FAF369B4-A4B2-4D5D-9C78-C1DD5D3C785A}"/>
              </a:ext>
            </a:extLst>
          </p:cNvPr>
          <p:cNvSpPr/>
          <p:nvPr/>
        </p:nvSpPr>
        <p:spPr bwMode="auto">
          <a:xfrm>
            <a:off x="6013450" y="1701800"/>
            <a:ext cx="2673350" cy="719138"/>
          </a:xfrm>
          <a:prstGeom prst="borderCallout1">
            <a:avLst>
              <a:gd name="adj1" fmla="val 15875"/>
              <a:gd name="adj2" fmla="val -2940"/>
              <a:gd name="adj3" fmla="val 77690"/>
              <a:gd name="adj4" fmla="val -26727"/>
            </a:avLst>
          </a:prstGeom>
          <a:solidFill>
            <a:srgbClr val="FFFFFF"/>
          </a:solidFill>
          <a:ln w="19050">
            <a:solidFill>
              <a:schemeClr val="tx1"/>
            </a:solidFill>
            <a:miter lim="800000"/>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a:defRPr/>
            </a:pPr>
            <a:r>
              <a:rPr lang="zh-CN" altLang="en-US" sz="2000" b="1">
                <a:solidFill>
                  <a:srgbClr val="0070C0"/>
                </a:solidFill>
                <a:latin typeface="微软雅黑"/>
                <a:ea typeface="微软雅黑"/>
                <a:sym typeface="+mn-ea"/>
              </a:rPr>
              <a:t>依据：</a:t>
            </a:r>
            <a:r>
              <a:rPr lang="zh-CN" altLang="en-US" sz="2000">
                <a:solidFill>
                  <a:prstClr val="black"/>
                </a:solidFill>
                <a:latin typeface="微软雅黑"/>
                <a:ea typeface="微软雅黑"/>
                <a:sym typeface="+mn-ea"/>
              </a:rPr>
              <a:t>资本在剩余价值</a:t>
            </a:r>
          </a:p>
          <a:p>
            <a:pPr lvl="0" algn="ctr">
              <a:defRPr/>
            </a:pPr>
            <a:r>
              <a:rPr lang="zh-CN" altLang="en-US" sz="2000">
                <a:solidFill>
                  <a:prstClr val="black"/>
                </a:solidFill>
                <a:latin typeface="微软雅黑"/>
                <a:ea typeface="微软雅黑"/>
                <a:sym typeface="+mn-ea"/>
              </a:rPr>
              <a:t>生产中的不同</a:t>
            </a:r>
            <a:r>
              <a:rPr lang="zh-CN" altLang="en-US">
                <a:solidFill>
                  <a:prstClr val="black"/>
                </a:solidFill>
                <a:latin typeface="微软雅黑"/>
                <a:ea typeface="微软雅黑"/>
                <a:sym typeface="+mn-ea"/>
              </a:rPr>
              <a:t>作用</a:t>
            </a:r>
            <a:endParaRPr lang="zh-CN" altLang="en-US" dirty="0">
              <a:solidFill>
                <a:prstClr val="black"/>
              </a:solidFill>
              <a:latin typeface="微软雅黑"/>
              <a:ea typeface="微软雅黑"/>
              <a:sym typeface="+mn-ea"/>
            </a:endParaRPr>
          </a:p>
        </p:txBody>
      </p:sp>
      <p:sp>
        <p:nvSpPr>
          <p:cNvPr id="34835" name="下箭头 20">
            <a:extLst>
              <a:ext uri="{FF2B5EF4-FFF2-40B4-BE49-F238E27FC236}">
                <a16:creationId xmlns:a16="http://schemas.microsoft.com/office/drawing/2014/main" id="{F02A13EC-F48D-4980-AD96-6276DFC233A2}"/>
              </a:ext>
            </a:extLst>
          </p:cNvPr>
          <p:cNvSpPr>
            <a:spLocks noChangeArrowheads="1"/>
          </p:cNvSpPr>
          <p:nvPr/>
        </p:nvSpPr>
        <p:spPr bwMode="auto">
          <a:xfrm>
            <a:off x="2571750" y="3295650"/>
            <a:ext cx="285750" cy="357188"/>
          </a:xfrm>
          <a:prstGeom prst="downArrow">
            <a:avLst>
              <a:gd name="adj1" fmla="val 50000"/>
              <a:gd name="adj2" fmla="val 49983"/>
            </a:avLst>
          </a:prstGeom>
          <a:solidFill>
            <a:srgbClr val="FFC00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a:latin typeface="+mj-ea"/>
              <a:ea typeface="+mj-ea"/>
            </a:endParaRPr>
          </a:p>
        </p:txBody>
      </p:sp>
      <p:sp>
        <p:nvSpPr>
          <p:cNvPr id="34836" name="下箭头 21">
            <a:extLst>
              <a:ext uri="{FF2B5EF4-FFF2-40B4-BE49-F238E27FC236}">
                <a16:creationId xmlns:a16="http://schemas.microsoft.com/office/drawing/2014/main" id="{3DBAA563-E021-4498-8C87-844C48CC8EA1}"/>
              </a:ext>
            </a:extLst>
          </p:cNvPr>
          <p:cNvSpPr>
            <a:spLocks noChangeArrowheads="1"/>
          </p:cNvSpPr>
          <p:nvPr/>
        </p:nvSpPr>
        <p:spPr bwMode="auto">
          <a:xfrm>
            <a:off x="5715000" y="3295650"/>
            <a:ext cx="285750" cy="357188"/>
          </a:xfrm>
          <a:prstGeom prst="downArrow">
            <a:avLst>
              <a:gd name="adj1" fmla="val 50000"/>
              <a:gd name="adj2" fmla="val 49983"/>
            </a:avLst>
          </a:prstGeom>
          <a:solidFill>
            <a:srgbClr val="FFC00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a:latin typeface="+mj-ea"/>
              <a:ea typeface="+mj-ea"/>
            </a:endParaRPr>
          </a:p>
        </p:txBody>
      </p:sp>
      <p:sp>
        <p:nvSpPr>
          <p:cNvPr id="20" name="文本框 19">
            <a:extLst>
              <a:ext uri="{FF2B5EF4-FFF2-40B4-BE49-F238E27FC236}">
                <a16:creationId xmlns:a16="http://schemas.microsoft.com/office/drawing/2014/main" id="{FBCE7768-B684-4469-B91B-864DDD9A9C5C}"/>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grpSp>
        <p:nvGrpSpPr>
          <p:cNvPr id="35858" name="组合 2">
            <a:extLst>
              <a:ext uri="{FF2B5EF4-FFF2-40B4-BE49-F238E27FC236}">
                <a16:creationId xmlns:a16="http://schemas.microsoft.com/office/drawing/2014/main" id="{9EDA88E1-8DBA-42E5-9206-106F1985126E}"/>
              </a:ext>
            </a:extLst>
          </p:cNvPr>
          <p:cNvGrpSpPr>
            <a:grpSpLocks/>
          </p:cNvGrpSpPr>
          <p:nvPr/>
        </p:nvGrpSpPr>
        <p:grpSpPr bwMode="auto">
          <a:xfrm>
            <a:off x="1093788" y="5399088"/>
            <a:ext cx="6956425" cy="941387"/>
            <a:chOff x="1094080" y="5399798"/>
            <a:chExt cx="6955841" cy="940514"/>
          </a:xfrm>
        </p:grpSpPr>
        <p:sp>
          <p:nvSpPr>
            <p:cNvPr id="22" name="ísḷïḍé">
              <a:extLst>
                <a:ext uri="{FF2B5EF4-FFF2-40B4-BE49-F238E27FC236}">
                  <a16:creationId xmlns:a16="http://schemas.microsoft.com/office/drawing/2014/main" id="{6A1A680A-3557-43F7-939F-DEE8B8913DB4}"/>
                </a:ext>
              </a:extLst>
            </p:cNvPr>
            <p:cNvSpPr/>
            <p:nvPr/>
          </p:nvSpPr>
          <p:spPr bwMode="auto">
            <a:xfrm>
              <a:off x="1094080" y="5409314"/>
              <a:ext cx="6955841" cy="921482"/>
            </a:xfrm>
            <a:prstGeom prst="roundRect">
              <a:avLst>
                <a:gd name="adj" fmla="val 2415"/>
              </a:avLst>
            </a:prstGeom>
            <a:gradFill flip="none" rotWithShape="1">
              <a:gsLst>
                <a:gs pos="0">
                  <a:schemeClr val="accent6">
                    <a:lumMod val="75000"/>
                    <a:alpha val="30000"/>
                  </a:schemeClr>
                </a:gs>
                <a:gs pos="100000">
                  <a:srgbClr val="014D23">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a:lnSpc>
                  <a:spcPct val="130000"/>
                </a:lnSpc>
                <a:defRPr/>
              </a:pPr>
              <a:endParaRPr lang="zh-CN" altLang="en-US" sz="900" kern="0" dirty="0">
                <a:solidFill>
                  <a:srgbClr val="000000">
                    <a:lumMod val="75000"/>
                    <a:lumOff val="25000"/>
                  </a:srgbClr>
                </a:solidFill>
                <a:latin typeface="Arial" panose="020B0604020202020204"/>
              </a:endParaRPr>
            </a:p>
          </p:txBody>
        </p:sp>
        <p:sp>
          <p:nvSpPr>
            <p:cNvPr id="35860" name="文本框 1">
              <a:extLst>
                <a:ext uri="{FF2B5EF4-FFF2-40B4-BE49-F238E27FC236}">
                  <a16:creationId xmlns:a16="http://schemas.microsoft.com/office/drawing/2014/main" id="{63326BDE-42B0-4A4F-8274-90B55F176108}"/>
                </a:ext>
              </a:extLst>
            </p:cNvPr>
            <p:cNvSpPr txBox="1">
              <a:spLocks noChangeArrowheads="1"/>
            </p:cNvSpPr>
            <p:nvPr/>
          </p:nvSpPr>
          <p:spPr bwMode="auto">
            <a:xfrm>
              <a:off x="1757363" y="5399798"/>
              <a:ext cx="5629275"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Font typeface="Arial" panose="020B0604020202020204" pitchFamily="34" charset="0"/>
                <a:buNone/>
              </a:pPr>
              <a:r>
                <a:rPr lang="zh-CN" altLang="en-US" sz="2400"/>
                <a:t>可变资本是剩余价值的源泉</a:t>
              </a:r>
            </a:p>
            <a:p>
              <a:pPr algn="just">
                <a:lnSpc>
                  <a:spcPct val="120000"/>
                </a:lnSpc>
                <a:buFont typeface="Arial" panose="020B0604020202020204" pitchFamily="34" charset="0"/>
                <a:buNone/>
              </a:pPr>
              <a:r>
                <a:rPr lang="zh-CN" altLang="en-US" sz="2400"/>
                <a:t>不变资本是生产剩余价值的物质条件</a:t>
              </a:r>
            </a:p>
          </p:txBody>
        </p:sp>
      </p:gr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4">
            <a:extLst>
              <a:ext uri="{FF2B5EF4-FFF2-40B4-BE49-F238E27FC236}">
                <a16:creationId xmlns:a16="http://schemas.microsoft.com/office/drawing/2014/main" id="{3BE97BE4-1057-4EF0-AEC6-AA9BECA6CECB}"/>
              </a:ext>
            </a:extLst>
          </p:cNvPr>
          <p:cNvSpPr>
            <a:spLocks noChangeArrowheads="1"/>
          </p:cNvSpPr>
          <p:nvPr/>
        </p:nvSpPr>
        <p:spPr bwMode="auto">
          <a:xfrm>
            <a:off x="0" y="1045165"/>
            <a:ext cx="2605088" cy="659219"/>
          </a:xfrm>
          <a:prstGeom prst="rect">
            <a:avLst/>
          </a:prstGeom>
          <a:solidFill>
            <a:srgbClr val="000066"/>
          </a:solidFill>
          <a:ln w="76200" cmpd="tri">
            <a:solidFill>
              <a:srgbClr val="800080"/>
            </a:solidFill>
            <a:miter lim="800000"/>
            <a:headEnd/>
            <a:tailEnd/>
          </a:ln>
          <a:effectLst>
            <a:outerShdw dist="107763" dir="18900000" algn="ctr" rotWithShape="0">
              <a:schemeClr val="bg2">
                <a:alpha val="50000"/>
              </a:schemeClr>
            </a:outerShdw>
          </a:effectLst>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Clr>
                <a:schemeClr val="accent1"/>
              </a:buClr>
              <a:buSzPct val="70000"/>
              <a:buFont typeface="Monotype Sorts"/>
              <a:buNone/>
            </a:pPr>
            <a:r>
              <a:rPr kumimoji="1" lang="zh-CN" altLang="en-US" sz="3600" dirty="0">
                <a:solidFill>
                  <a:schemeClr val="bg1"/>
                </a:solidFill>
                <a:latin typeface="+mn-ea"/>
                <a:ea typeface="+mn-ea"/>
              </a:rPr>
              <a:t>不变资本</a:t>
            </a:r>
          </a:p>
        </p:txBody>
      </p:sp>
      <p:grpSp>
        <p:nvGrpSpPr>
          <p:cNvPr id="2" name="Group 5">
            <a:extLst>
              <a:ext uri="{FF2B5EF4-FFF2-40B4-BE49-F238E27FC236}">
                <a16:creationId xmlns:a16="http://schemas.microsoft.com/office/drawing/2014/main" id="{12D7772B-1E7E-4E16-A183-9C8905325BE9}"/>
              </a:ext>
            </a:extLst>
          </p:cNvPr>
          <p:cNvGrpSpPr>
            <a:grpSpLocks/>
          </p:cNvGrpSpPr>
          <p:nvPr/>
        </p:nvGrpSpPr>
        <p:grpSpPr bwMode="auto">
          <a:xfrm>
            <a:off x="1116013" y="1374775"/>
            <a:ext cx="7185025" cy="4502150"/>
            <a:chOff x="657" y="821"/>
            <a:chExt cx="4526" cy="2836"/>
          </a:xfrm>
        </p:grpSpPr>
        <p:pic>
          <p:nvPicPr>
            <p:cNvPr id="94212" name="Picture 6" descr="jiqi4">
              <a:extLst>
                <a:ext uri="{FF2B5EF4-FFF2-40B4-BE49-F238E27FC236}">
                  <a16:creationId xmlns:a16="http://schemas.microsoft.com/office/drawing/2014/main" id="{82CB939E-39ED-4858-9C14-7DA534897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027"/>
            <a:stretch>
              <a:fillRect/>
            </a:stretch>
          </p:blipFill>
          <p:spPr bwMode="auto">
            <a:xfrm>
              <a:off x="2925" y="1999"/>
              <a:ext cx="1988" cy="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ext Box 7">
              <a:extLst>
                <a:ext uri="{FF2B5EF4-FFF2-40B4-BE49-F238E27FC236}">
                  <a16:creationId xmlns:a16="http://schemas.microsoft.com/office/drawing/2014/main" id="{E437BC45-C335-4DCE-995F-1EC57F31FD47}"/>
                </a:ext>
              </a:extLst>
            </p:cNvPr>
            <p:cNvSpPr txBox="1">
              <a:spLocks noChangeArrowheads="1"/>
            </p:cNvSpPr>
            <p:nvPr/>
          </p:nvSpPr>
          <p:spPr bwMode="auto">
            <a:xfrm>
              <a:off x="3868" y="3249"/>
              <a:ext cx="1315"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
                  <a:schemeClr val="accent1"/>
                </a:buClr>
                <a:buSzPct val="70000"/>
                <a:buFont typeface="Monotype Sorts"/>
                <a:buNone/>
              </a:pPr>
              <a:r>
                <a:rPr kumimoji="1" lang="zh-CN" altLang="en-US" b="1" dirty="0">
                  <a:solidFill>
                    <a:srgbClr val="FFFF00"/>
                  </a:solidFill>
                  <a:latin typeface="华文新魏" panose="02010800040101010101" pitchFamily="2" charset="-122"/>
                  <a:ea typeface="华文新魏" panose="02010800040101010101" pitchFamily="2" charset="-122"/>
                </a:rPr>
                <a:t>机器设备</a:t>
              </a:r>
            </a:p>
          </p:txBody>
        </p:sp>
        <p:grpSp>
          <p:nvGrpSpPr>
            <p:cNvPr id="94214" name="Group 8">
              <a:extLst>
                <a:ext uri="{FF2B5EF4-FFF2-40B4-BE49-F238E27FC236}">
                  <a16:creationId xmlns:a16="http://schemas.microsoft.com/office/drawing/2014/main" id="{BCCB5921-931D-47BB-A062-4D7D89EE3B46}"/>
                </a:ext>
              </a:extLst>
            </p:cNvPr>
            <p:cNvGrpSpPr>
              <a:grpSpLocks/>
            </p:cNvGrpSpPr>
            <p:nvPr/>
          </p:nvGrpSpPr>
          <p:grpSpPr bwMode="auto">
            <a:xfrm>
              <a:off x="657" y="821"/>
              <a:ext cx="4380" cy="2836"/>
              <a:chOff x="657" y="821"/>
              <a:chExt cx="4380" cy="2836"/>
            </a:xfrm>
          </p:grpSpPr>
          <p:grpSp>
            <p:nvGrpSpPr>
              <p:cNvPr id="94215" name="Group 9">
                <a:extLst>
                  <a:ext uri="{FF2B5EF4-FFF2-40B4-BE49-F238E27FC236}">
                    <a16:creationId xmlns:a16="http://schemas.microsoft.com/office/drawing/2014/main" id="{F1AD57C4-F407-4F48-8C62-460400742784}"/>
                  </a:ext>
                </a:extLst>
              </p:cNvPr>
              <p:cNvGrpSpPr>
                <a:grpSpLocks/>
              </p:cNvGrpSpPr>
              <p:nvPr/>
            </p:nvGrpSpPr>
            <p:grpSpPr bwMode="auto">
              <a:xfrm>
                <a:off x="657" y="1992"/>
                <a:ext cx="1998" cy="1665"/>
                <a:chOff x="657" y="1992"/>
                <a:chExt cx="1998" cy="1665"/>
              </a:xfrm>
            </p:grpSpPr>
            <p:pic>
              <p:nvPicPr>
                <p:cNvPr id="94218" name="Picture 10" descr="jiqi2">
                  <a:extLst>
                    <a:ext uri="{FF2B5EF4-FFF2-40B4-BE49-F238E27FC236}">
                      <a16:creationId xmlns:a16="http://schemas.microsoft.com/office/drawing/2014/main" id="{2B6E1CEB-2659-4FDF-8DBA-D631E1CB5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027"/>
                <a:stretch>
                  <a:fillRect/>
                </a:stretch>
              </p:blipFill>
              <p:spPr bwMode="auto">
                <a:xfrm>
                  <a:off x="657" y="1992"/>
                  <a:ext cx="1998" cy="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9" name="Text Box 11">
                  <a:extLst>
                    <a:ext uri="{FF2B5EF4-FFF2-40B4-BE49-F238E27FC236}">
                      <a16:creationId xmlns:a16="http://schemas.microsoft.com/office/drawing/2014/main" id="{2590E0B1-F9E1-4C83-803E-69FFA7C28F50}"/>
                    </a:ext>
                  </a:extLst>
                </p:cNvPr>
                <p:cNvSpPr txBox="1">
                  <a:spLocks noChangeArrowheads="1"/>
                </p:cNvSpPr>
                <p:nvPr/>
              </p:nvSpPr>
              <p:spPr bwMode="auto">
                <a:xfrm>
                  <a:off x="657" y="3249"/>
                  <a:ext cx="704"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
                      <a:schemeClr val="accent1"/>
                    </a:buClr>
                    <a:buSzPct val="70000"/>
                    <a:buFont typeface="Monotype Sorts"/>
                    <a:buNone/>
                  </a:pPr>
                  <a:r>
                    <a:rPr kumimoji="1" lang="zh-CN" altLang="en-US" b="1" dirty="0">
                      <a:solidFill>
                        <a:srgbClr val="FFFF00"/>
                      </a:solidFill>
                      <a:latin typeface="华文新魏" panose="02010800040101010101" pitchFamily="2" charset="-122"/>
                      <a:ea typeface="华文新魏" panose="02010800040101010101" pitchFamily="2" charset="-122"/>
                    </a:rPr>
                    <a:t>厂房</a:t>
                  </a:r>
                </a:p>
              </p:txBody>
            </p:sp>
          </p:grpSp>
          <p:pic>
            <p:nvPicPr>
              <p:cNvPr id="94216" name="Picture 12" descr="qihuo1">
                <a:extLst>
                  <a:ext uri="{FF2B5EF4-FFF2-40B4-BE49-F238E27FC236}">
                    <a16:creationId xmlns:a16="http://schemas.microsoft.com/office/drawing/2014/main" id="{03404278-2903-4568-B1C3-DC7630A4BB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5" y="821"/>
                <a:ext cx="1958" cy="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7" name="Text Box 13">
                <a:extLst>
                  <a:ext uri="{FF2B5EF4-FFF2-40B4-BE49-F238E27FC236}">
                    <a16:creationId xmlns:a16="http://schemas.microsoft.com/office/drawing/2014/main" id="{220F7FA7-A129-488A-B358-060649422480}"/>
                  </a:ext>
                </a:extLst>
              </p:cNvPr>
              <p:cNvSpPr txBox="1">
                <a:spLocks noChangeArrowheads="1"/>
              </p:cNvSpPr>
              <p:nvPr/>
            </p:nvSpPr>
            <p:spPr bwMode="auto">
              <a:xfrm>
                <a:off x="3949" y="1490"/>
                <a:ext cx="1088"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
                    <a:schemeClr val="accent1"/>
                  </a:buClr>
                  <a:buSzPct val="70000"/>
                  <a:buFont typeface="Monotype Sorts"/>
                  <a:buNone/>
                </a:pPr>
                <a:r>
                  <a:rPr kumimoji="1" lang="zh-CN" altLang="en-US" b="1" dirty="0">
                    <a:solidFill>
                      <a:srgbClr val="FFFF00"/>
                    </a:solidFill>
                    <a:latin typeface="华文新魏" panose="02010800040101010101" pitchFamily="2" charset="-122"/>
                    <a:ea typeface="华文新魏" panose="02010800040101010101" pitchFamily="2" charset="-122"/>
                  </a:rPr>
                  <a:t>原材料</a:t>
                </a:r>
              </a:p>
            </p:txBody>
          </p:sp>
        </p:grpSp>
      </p:grpSp>
      <p:sp>
        <p:nvSpPr>
          <p:cNvPr id="12" name="文本框 11">
            <a:extLst>
              <a:ext uri="{FF2B5EF4-FFF2-40B4-BE49-F238E27FC236}">
                <a16:creationId xmlns:a16="http://schemas.microsoft.com/office/drawing/2014/main" id="{534D997A-BBE1-49F0-867B-4073E537015B}"/>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pic>
        <p:nvPicPr>
          <p:cNvPr id="46082" name="Picture 2" descr="https://timgsa.baidu.com/timg?image&amp;quality=80&amp;size=b9999_10000&amp;sec=1603866136604&amp;di=ee71533588f98e97306420fa6b9cc670&amp;imgtype=0&amp;src=http%3A%2F%2Fimg04.hc360.cn%2F04%2Fbusin%2F905%2F979%2Fb%2F04-9059799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3405" y="1670455"/>
            <a:ext cx="2404433" cy="15743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1">
            <a:extLst>
              <a:ext uri="{FF2B5EF4-FFF2-40B4-BE49-F238E27FC236}">
                <a16:creationId xmlns:a16="http://schemas.microsoft.com/office/drawing/2014/main" id="{2590E0B1-F9E1-4C83-803E-69FFA7C28F50}"/>
              </a:ext>
            </a:extLst>
          </p:cNvPr>
          <p:cNvSpPr txBox="1">
            <a:spLocks noChangeArrowheads="1"/>
          </p:cNvSpPr>
          <p:nvPr/>
        </p:nvSpPr>
        <p:spPr bwMode="auto">
          <a:xfrm>
            <a:off x="3310949" y="1576388"/>
            <a:ext cx="11176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
                <a:schemeClr val="accent1"/>
              </a:buClr>
              <a:buSzPct val="70000"/>
              <a:buFont typeface="Monotype Sorts"/>
              <a:buNone/>
            </a:pPr>
            <a:r>
              <a:rPr kumimoji="1" lang="zh-CN" altLang="en-US" b="1" dirty="0">
                <a:solidFill>
                  <a:srgbClr val="FFFF00"/>
                </a:solidFill>
                <a:latin typeface="华文新魏" panose="02010800040101010101" pitchFamily="2" charset="-122"/>
                <a:ea typeface="华文新魏" panose="02010800040101010101" pitchFamily="2" charset="-122"/>
              </a:rPr>
              <a:t>工具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checkerboard(across)">
                                      <p:cBhvr>
                                        <p:cTn id="7" dur="500"/>
                                        <p:tgtEl>
                                          <p:spTgt spid="105476"/>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6FF31EF-E68D-42F1-A629-944193906C33}"/>
              </a:ext>
            </a:extLst>
          </p:cNvPr>
          <p:cNvGrpSpPr>
            <a:grpSpLocks/>
          </p:cNvGrpSpPr>
          <p:nvPr/>
        </p:nvGrpSpPr>
        <p:grpSpPr bwMode="auto">
          <a:xfrm>
            <a:off x="1763713" y="2492375"/>
            <a:ext cx="5976937" cy="3744913"/>
            <a:chOff x="2842" y="2188"/>
            <a:chExt cx="2779" cy="2096"/>
          </a:xfrm>
        </p:grpSpPr>
        <p:pic>
          <p:nvPicPr>
            <p:cNvPr id="95236" name="Picture 5" descr="worker1">
              <a:extLst>
                <a:ext uri="{FF2B5EF4-FFF2-40B4-BE49-F238E27FC236}">
                  <a16:creationId xmlns:a16="http://schemas.microsoft.com/office/drawing/2014/main" id="{914FD4F3-A42A-4CB6-9AD7-A47417FA5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 y="2188"/>
              <a:ext cx="2779" cy="2096"/>
            </a:xfrm>
            <a:prstGeom prst="rect">
              <a:avLst/>
            </a:prstGeom>
            <a:noFill/>
            <a:ln w="19050">
              <a:solidFill>
                <a:srgbClr val="0033CC"/>
              </a:solidFill>
              <a:miter lim="800000"/>
              <a:headEnd/>
              <a:tailEnd/>
            </a:ln>
            <a:extLst>
              <a:ext uri="{909E8E84-426E-40DD-AFC4-6F175D3DCCD1}">
                <a14:hiddenFill xmlns:a14="http://schemas.microsoft.com/office/drawing/2010/main">
                  <a:solidFill>
                    <a:srgbClr val="FFFFFF"/>
                  </a:solidFill>
                </a14:hiddenFill>
              </a:ext>
            </a:extLst>
          </p:spPr>
        </p:pic>
        <p:sp>
          <p:nvSpPr>
            <p:cNvPr id="95237" name="Rectangle 6">
              <a:extLst>
                <a:ext uri="{FF2B5EF4-FFF2-40B4-BE49-F238E27FC236}">
                  <a16:creationId xmlns:a16="http://schemas.microsoft.com/office/drawing/2014/main" id="{D9C01B06-ABC5-45D7-A873-E49D4872C165}"/>
                </a:ext>
              </a:extLst>
            </p:cNvPr>
            <p:cNvSpPr>
              <a:spLocks noChangeArrowheads="1"/>
            </p:cNvSpPr>
            <p:nvPr/>
          </p:nvSpPr>
          <p:spPr bwMode="auto">
            <a:xfrm>
              <a:off x="4656" y="3818"/>
              <a:ext cx="65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buClr>
                  <a:schemeClr val="accent1"/>
                </a:buClr>
                <a:buSzPct val="70000"/>
                <a:buFont typeface="Monotype Sorts"/>
                <a:buNone/>
              </a:pPr>
              <a:r>
                <a:rPr kumimoji="1" lang="zh-CN" altLang="en-US" b="1">
                  <a:solidFill>
                    <a:srgbClr val="FFFF00"/>
                  </a:solidFill>
                  <a:latin typeface="华文新魏" panose="02010800040101010101" pitchFamily="2" charset="-122"/>
                  <a:ea typeface="华文新魏" panose="02010800040101010101" pitchFamily="2" charset="-122"/>
                </a:rPr>
                <a:t>劳动力</a:t>
              </a:r>
            </a:p>
          </p:txBody>
        </p:sp>
      </p:grpSp>
      <p:sp>
        <p:nvSpPr>
          <p:cNvPr id="106503" name="Rectangle 7">
            <a:extLst>
              <a:ext uri="{FF2B5EF4-FFF2-40B4-BE49-F238E27FC236}">
                <a16:creationId xmlns:a16="http://schemas.microsoft.com/office/drawing/2014/main" id="{03614C37-6F40-4403-9467-6135CA4582C2}"/>
              </a:ext>
            </a:extLst>
          </p:cNvPr>
          <p:cNvSpPr>
            <a:spLocks noChangeArrowheads="1"/>
          </p:cNvSpPr>
          <p:nvPr/>
        </p:nvSpPr>
        <p:spPr bwMode="auto">
          <a:xfrm>
            <a:off x="64008" y="1061703"/>
            <a:ext cx="2605087" cy="659219"/>
          </a:xfrm>
          <a:prstGeom prst="rect">
            <a:avLst/>
          </a:prstGeom>
          <a:solidFill>
            <a:srgbClr val="000066"/>
          </a:solidFill>
          <a:ln w="76200" cmpd="tri">
            <a:solidFill>
              <a:srgbClr val="800080"/>
            </a:solidFill>
            <a:miter lim="800000"/>
            <a:headEnd/>
            <a:tailEnd/>
          </a:ln>
          <a:effectLst>
            <a:outerShdw dist="107763" dir="18900000" algn="ctr" rotWithShape="0">
              <a:schemeClr val="bg2">
                <a:alpha val="50000"/>
              </a:schemeClr>
            </a:outerShdw>
          </a:effectLst>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Clr>
                <a:schemeClr val="accent1"/>
              </a:buClr>
              <a:buSzPct val="70000"/>
              <a:buFont typeface="Monotype Sorts"/>
              <a:buNone/>
            </a:pPr>
            <a:r>
              <a:rPr kumimoji="1" lang="zh-CN" altLang="en-US" sz="3600" dirty="0">
                <a:solidFill>
                  <a:schemeClr val="bg1"/>
                </a:solidFill>
                <a:latin typeface="+mn-ea"/>
                <a:ea typeface="+mn-ea"/>
              </a:rPr>
              <a:t>可变资本</a:t>
            </a:r>
          </a:p>
        </p:txBody>
      </p:sp>
      <p:sp>
        <p:nvSpPr>
          <p:cNvPr id="6" name="文本框 5">
            <a:extLst>
              <a:ext uri="{FF2B5EF4-FFF2-40B4-BE49-F238E27FC236}">
                <a16:creationId xmlns:a16="http://schemas.microsoft.com/office/drawing/2014/main" id="{CB9FA793-7C3F-412C-9F0F-7874416B3CD2}"/>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06503"/>
                                        </p:tgtEl>
                                        <p:attrNameLst>
                                          <p:attrName>style.visibility</p:attrName>
                                        </p:attrNameLst>
                                      </p:cBhvr>
                                      <p:to>
                                        <p:strVal val="visible"/>
                                      </p:to>
                                    </p:set>
                                    <p:animEffect transition="in" filter="checkerboard(across)">
                                      <p:cBhvr>
                                        <p:cTn id="7" dur="500"/>
                                        <p:tgtEl>
                                          <p:spTgt spid="106503"/>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513C4CC5-32B1-4718-A6E1-5ED6C17CE37F}"/>
              </a:ext>
            </a:extLst>
          </p:cNvPr>
          <p:cNvSpPr/>
          <p:nvPr/>
        </p:nvSpPr>
        <p:spPr bwMode="auto">
          <a:xfrm>
            <a:off x="385763" y="1273175"/>
            <a:ext cx="49863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划分不变资本与可变资本的意义</a:t>
            </a:r>
          </a:p>
        </p:txBody>
      </p:sp>
      <p:graphicFrame>
        <p:nvGraphicFramePr>
          <p:cNvPr id="29704" name="Object 8">
            <a:extLst>
              <a:ext uri="{FF2B5EF4-FFF2-40B4-BE49-F238E27FC236}">
                <a16:creationId xmlns:a16="http://schemas.microsoft.com/office/drawing/2014/main" id="{EB73D51D-85D2-4F06-A885-0509979D3488}"/>
              </a:ext>
            </a:extLst>
          </p:cNvPr>
          <p:cNvGraphicFramePr>
            <a:graphicFrameLocks noChangeAspect="1"/>
          </p:cNvGraphicFramePr>
          <p:nvPr/>
        </p:nvGraphicFramePr>
        <p:xfrm>
          <a:off x="1331913" y="4105275"/>
          <a:ext cx="2430462" cy="1563688"/>
        </p:xfrm>
        <a:graphic>
          <a:graphicData uri="http://schemas.openxmlformats.org/presentationml/2006/ole">
            <mc:AlternateContent xmlns:mc="http://schemas.openxmlformats.org/markup-compatibility/2006">
              <mc:Choice xmlns:v="urn:schemas-microsoft-com:vml" Requires="v">
                <p:oleObj spid="_x0000_s37021" r:id="rId3" imgW="482391" imgH="393529" progId="Equation.3">
                  <p:embed/>
                </p:oleObj>
              </mc:Choice>
              <mc:Fallback>
                <p:oleObj r:id="rId3" imgW="482391" imgH="39352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105275"/>
                        <a:ext cx="2430462"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6868" name="Picture 9">
            <a:extLst>
              <a:ext uri="{FF2B5EF4-FFF2-40B4-BE49-F238E27FC236}">
                <a16:creationId xmlns:a16="http://schemas.microsoft.com/office/drawing/2014/main" id="{49737D7F-564C-4604-8986-C74CA3FEEF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3563" y="3322638"/>
            <a:ext cx="3713162"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11E6A405-13B6-4AAE-898C-9D82DA2B4575}"/>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
        <p:nvSpPr>
          <p:cNvPr id="36870" name="文本框 1">
            <a:extLst>
              <a:ext uri="{FF2B5EF4-FFF2-40B4-BE49-F238E27FC236}">
                <a16:creationId xmlns:a16="http://schemas.microsoft.com/office/drawing/2014/main" id="{79E8E885-5177-4456-9414-C05F2B210294}"/>
              </a:ext>
            </a:extLst>
          </p:cNvPr>
          <p:cNvSpPr txBox="1">
            <a:spLocks noChangeArrowheads="1"/>
          </p:cNvSpPr>
          <p:nvPr/>
        </p:nvSpPr>
        <p:spPr bwMode="auto">
          <a:xfrm>
            <a:off x="1309688" y="2109788"/>
            <a:ext cx="56769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a:t>进一步揭示了剩余价值的源泉</a:t>
            </a:r>
          </a:p>
          <a:p>
            <a:pPr algn="just">
              <a:lnSpc>
                <a:spcPct val="120000"/>
              </a:lnSpc>
              <a:spcBef>
                <a:spcPts val="1400"/>
              </a:spcBef>
              <a:buFont typeface="Arial" panose="020B0604020202020204" pitchFamily="34" charset="0"/>
              <a:buAutoNum type="arabicPeriod"/>
            </a:pPr>
            <a:r>
              <a:rPr lang="zh-CN" altLang="en-US" sz="2400"/>
              <a:t>为确定资本家对雇佣工人的剥削程度提供了科学依据。</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wipe(left)">
                                      <p:cBhvr>
                                        <p:cTn id="7" dur="500"/>
                                        <p:tgtEl>
                                          <p:spTgt spid="29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组合 1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id="{88A58271-D0F8-4701-9F33-CA688332E5B2}"/>
              </a:ext>
            </a:extLst>
          </p:cNvPr>
          <p:cNvGrpSpPr>
            <a:grpSpLocks/>
          </p:cNvGrpSpPr>
          <p:nvPr/>
        </p:nvGrpSpPr>
        <p:grpSpPr bwMode="auto">
          <a:xfrm>
            <a:off x="628650" y="4368800"/>
            <a:ext cx="1901825" cy="1900238"/>
            <a:chOff x="3986830" y="3266658"/>
            <a:chExt cx="1728000" cy="1728000"/>
          </a:xfrm>
        </p:grpSpPr>
        <p:grpSp>
          <p:nvGrpSpPr>
            <p:cNvPr id="38926" name="组合 16">
              <a:extLst>
                <a:ext uri="{FF2B5EF4-FFF2-40B4-BE49-F238E27FC236}">
                  <a16:creationId xmlns:a16="http://schemas.microsoft.com/office/drawing/2014/main" id="{E16BA64A-48B3-479E-BEAB-35B6FF81047C}"/>
                </a:ext>
              </a:extLst>
            </p:cNvPr>
            <p:cNvGrpSpPr>
              <a:grpSpLocks noChangeAspect="1"/>
            </p:cNvGrpSpPr>
            <p:nvPr/>
          </p:nvGrpSpPr>
          <p:grpSpPr bwMode="auto">
            <a:xfrm>
              <a:off x="3986830" y="3266658"/>
              <a:ext cx="1728000" cy="1728000"/>
              <a:chOff x="2698243" y="4793191"/>
              <a:chExt cx="1810942" cy="1810942"/>
            </a:xfrm>
          </p:grpSpPr>
          <p:sp>
            <p:nvSpPr>
              <p:cNvPr id="19" name="椭圆 18">
                <a:extLst>
                  <a:ext uri="{FF2B5EF4-FFF2-40B4-BE49-F238E27FC236}">
                    <a16:creationId xmlns:a16="http://schemas.microsoft.com/office/drawing/2014/main" id="{643F1F7C-FCC3-4CA6-A664-0D9FAD3A382E}"/>
                  </a:ext>
                </a:extLst>
              </p:cNvPr>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20" name="椭圆 19">
                <a:extLst>
                  <a:ext uri="{FF2B5EF4-FFF2-40B4-BE49-F238E27FC236}">
                    <a16:creationId xmlns:a16="http://schemas.microsoft.com/office/drawing/2014/main" id="{7B923EF4-10D8-4184-9314-D3C6853FD74F}"/>
                  </a:ext>
                </a:extLst>
              </p:cNvPr>
              <p:cNvSpPr>
                <a:spLocks noChangeAspect="1"/>
              </p:cNvSpPr>
              <p:nvPr/>
            </p:nvSpPr>
            <p:spPr>
              <a:xfrm>
                <a:off x="2855453" y="4950533"/>
                <a:ext cx="1496521" cy="1496259"/>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5" kern="0">
                  <a:solidFill>
                    <a:prstClr val="white"/>
                  </a:solidFill>
                  <a:latin typeface="Calibri" panose="020F0502020204030204"/>
                  <a:ea typeface="宋体" panose="02010600030101010101" pitchFamily="2" charset="-122"/>
                </a:endParaRPr>
              </a:p>
            </p:txBody>
          </p:sp>
        </p:grpSp>
        <p:sp>
          <p:nvSpPr>
            <p:cNvPr id="38927" name="文本框 17">
              <a:extLst>
                <a:ext uri="{FF2B5EF4-FFF2-40B4-BE49-F238E27FC236}">
                  <a16:creationId xmlns:a16="http://schemas.microsoft.com/office/drawing/2014/main" id="{7A814406-C9D5-4BFE-8B95-AE59AFE10008}"/>
                </a:ext>
              </a:extLst>
            </p:cNvPr>
            <p:cNvSpPr txBox="1">
              <a:spLocks noChangeArrowheads="1"/>
            </p:cNvSpPr>
            <p:nvPr/>
          </p:nvSpPr>
          <p:spPr bwMode="auto">
            <a:xfrm>
              <a:off x="4137450" y="3823473"/>
              <a:ext cx="1426760" cy="75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defTabSz="914400" eaLnBrk="1" hangingPunct="1">
                <a:buFont typeface="Arial" panose="020B0604020202020204" pitchFamily="34" charset="0"/>
                <a:buNone/>
              </a:pPr>
              <a:r>
                <a:rPr lang="zh-CN" altLang="en-US" sz="2400" b="1">
                  <a:latin typeface="微软雅黑" panose="020B0503020204020204" pitchFamily="34" charset="-122"/>
                </a:rPr>
                <a:t>相对剩余价值生产</a:t>
              </a:r>
              <a:endParaRPr lang="en-US" altLang="zh-CN" sz="2400" b="1">
                <a:latin typeface="微软雅黑" panose="020B0503020204020204" pitchFamily="34" charset="-122"/>
              </a:endParaRPr>
            </a:p>
          </p:txBody>
        </p:sp>
      </p:grpSp>
      <p:sp>
        <p:nvSpPr>
          <p:cNvPr id="38915" name="文本框 20">
            <a:extLst>
              <a:ext uri="{FF2B5EF4-FFF2-40B4-BE49-F238E27FC236}">
                <a16:creationId xmlns:a16="http://schemas.microsoft.com/office/drawing/2014/main" id="{8ECEDA66-BCC9-4772-BE35-E41ED3B47F59}"/>
              </a:ext>
            </a:extLst>
          </p:cNvPr>
          <p:cNvSpPr txBox="1">
            <a:spLocks noChangeArrowheads="1"/>
          </p:cNvSpPr>
          <p:nvPr/>
        </p:nvSpPr>
        <p:spPr bwMode="auto">
          <a:xfrm>
            <a:off x="2835275" y="4705350"/>
            <a:ext cx="58578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在</a:t>
            </a:r>
            <a:r>
              <a:rPr lang="zh-CN" altLang="en-US" sz="2400" dirty="0">
                <a:solidFill>
                  <a:srgbClr val="FF0000"/>
                </a:solidFill>
              </a:rPr>
              <a:t>工作日长度一定的情况</a:t>
            </a:r>
            <a:r>
              <a:rPr lang="zh-CN" altLang="en-US" sz="2400" dirty="0"/>
              <a:t>下，通过</a:t>
            </a:r>
            <a:r>
              <a:rPr lang="zh-CN" altLang="en-US" sz="2400" dirty="0">
                <a:solidFill>
                  <a:srgbClr val="FF0000"/>
                </a:solidFill>
              </a:rPr>
              <a:t>缩短必要劳动时间相对延长剩余劳动时间</a:t>
            </a:r>
            <a:r>
              <a:rPr lang="zh-CN" altLang="en-US" sz="2400" dirty="0"/>
              <a:t>来增加剩余价值量的方法。</a:t>
            </a:r>
          </a:p>
        </p:txBody>
      </p:sp>
      <p:sp>
        <p:nvSpPr>
          <p:cNvPr id="9" name="圆角矩形 15">
            <a:extLst>
              <a:ext uri="{FF2B5EF4-FFF2-40B4-BE49-F238E27FC236}">
                <a16:creationId xmlns:a16="http://schemas.microsoft.com/office/drawing/2014/main" id="{60B7CBA5-8817-41C4-ACB4-DC8588D05F1A}"/>
              </a:ext>
            </a:extLst>
          </p:cNvPr>
          <p:cNvSpPr/>
          <p:nvPr/>
        </p:nvSpPr>
        <p:spPr bwMode="auto">
          <a:xfrm>
            <a:off x="385763" y="1214438"/>
            <a:ext cx="549922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（二）剩余价值生产的两种基本方法</a:t>
            </a:r>
          </a:p>
        </p:txBody>
      </p:sp>
      <p:sp>
        <p:nvSpPr>
          <p:cNvPr id="38917" name="Rectangle 11">
            <a:extLst>
              <a:ext uri="{FF2B5EF4-FFF2-40B4-BE49-F238E27FC236}">
                <a16:creationId xmlns:a16="http://schemas.microsoft.com/office/drawing/2014/main" id="{4BFE6337-BCE0-46C7-A76B-5BB53FB053C1}"/>
              </a:ext>
            </a:extLst>
          </p:cNvPr>
          <p:cNvSpPr>
            <a:spLocks noChangeArrowheads="1"/>
          </p:cNvSpPr>
          <p:nvPr/>
        </p:nvSpPr>
        <p:spPr bwMode="auto">
          <a:xfrm flipV="1">
            <a:off x="3136900" y="1366838"/>
            <a:ext cx="192088"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8918" name="Rectangle 12">
            <a:extLst>
              <a:ext uri="{FF2B5EF4-FFF2-40B4-BE49-F238E27FC236}">
                <a16:creationId xmlns:a16="http://schemas.microsoft.com/office/drawing/2014/main" id="{A4F7A986-9885-4A28-B068-A9024D9F4302}"/>
              </a:ext>
            </a:extLst>
          </p:cNvPr>
          <p:cNvSpPr>
            <a:spLocks noChangeArrowheads="1"/>
          </p:cNvSpPr>
          <p:nvPr/>
        </p:nvSpPr>
        <p:spPr bwMode="auto">
          <a:xfrm flipV="1">
            <a:off x="3136900" y="1366838"/>
            <a:ext cx="192088"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8" name="文本框 7">
            <a:extLst>
              <a:ext uri="{FF2B5EF4-FFF2-40B4-BE49-F238E27FC236}">
                <a16:creationId xmlns:a16="http://schemas.microsoft.com/office/drawing/2014/main" id="{2F298C91-BE21-4CD1-B5E2-91AC7BC256F4}"/>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grpSp>
        <p:nvGrpSpPr>
          <p:cNvPr id="38920" name="组合 1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id="{C000FD7C-02F8-42DA-8C6A-85859940123A}"/>
              </a:ext>
            </a:extLst>
          </p:cNvPr>
          <p:cNvGrpSpPr>
            <a:grpSpLocks/>
          </p:cNvGrpSpPr>
          <p:nvPr/>
        </p:nvGrpSpPr>
        <p:grpSpPr bwMode="auto">
          <a:xfrm>
            <a:off x="628650" y="2151063"/>
            <a:ext cx="1901825" cy="1900237"/>
            <a:chOff x="3986830" y="3266658"/>
            <a:chExt cx="1728000" cy="1728000"/>
          </a:xfrm>
        </p:grpSpPr>
        <p:grpSp>
          <p:nvGrpSpPr>
            <p:cNvPr id="38922" name="组合 11">
              <a:extLst>
                <a:ext uri="{FF2B5EF4-FFF2-40B4-BE49-F238E27FC236}">
                  <a16:creationId xmlns:a16="http://schemas.microsoft.com/office/drawing/2014/main" id="{4E8673B5-B5EA-4D6A-801E-0ECF17659C8B}"/>
                </a:ext>
              </a:extLst>
            </p:cNvPr>
            <p:cNvGrpSpPr>
              <a:grpSpLocks noChangeAspect="1"/>
            </p:cNvGrpSpPr>
            <p:nvPr/>
          </p:nvGrpSpPr>
          <p:grpSpPr bwMode="auto">
            <a:xfrm>
              <a:off x="3986830" y="3266658"/>
              <a:ext cx="1728000" cy="1728000"/>
              <a:chOff x="2698243" y="4793191"/>
              <a:chExt cx="1810942" cy="1810942"/>
            </a:xfrm>
          </p:grpSpPr>
          <p:sp>
            <p:nvSpPr>
              <p:cNvPr id="14" name="椭圆 13">
                <a:extLst>
                  <a:ext uri="{FF2B5EF4-FFF2-40B4-BE49-F238E27FC236}">
                    <a16:creationId xmlns:a16="http://schemas.microsoft.com/office/drawing/2014/main" id="{B83633F7-3838-44EF-A5A4-CB4871C9FC0D}"/>
                  </a:ext>
                </a:extLst>
              </p:cNvPr>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15" name="椭圆 14">
                <a:extLst>
                  <a:ext uri="{FF2B5EF4-FFF2-40B4-BE49-F238E27FC236}">
                    <a16:creationId xmlns:a16="http://schemas.microsoft.com/office/drawing/2014/main" id="{E436C5A6-352B-45E4-AC17-FA04969F314C}"/>
                  </a:ext>
                </a:extLst>
              </p:cNvPr>
              <p:cNvSpPr>
                <a:spLocks noChangeAspect="1"/>
              </p:cNvSpPr>
              <p:nvPr/>
            </p:nvSpPr>
            <p:spPr>
              <a:xfrm>
                <a:off x="2855453" y="4950533"/>
                <a:ext cx="1496521" cy="1496259"/>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5" kern="0">
                  <a:solidFill>
                    <a:prstClr val="white"/>
                  </a:solidFill>
                  <a:latin typeface="Calibri" panose="020F0502020204030204"/>
                  <a:ea typeface="宋体" panose="02010600030101010101" pitchFamily="2" charset="-122"/>
                </a:endParaRPr>
              </a:p>
            </p:txBody>
          </p:sp>
        </p:grpSp>
        <p:sp>
          <p:nvSpPr>
            <p:cNvPr id="38923" name="文本框 12">
              <a:extLst>
                <a:ext uri="{FF2B5EF4-FFF2-40B4-BE49-F238E27FC236}">
                  <a16:creationId xmlns:a16="http://schemas.microsoft.com/office/drawing/2014/main" id="{03C7DAEA-778E-486D-9488-AEA0F118CA62}"/>
                </a:ext>
              </a:extLst>
            </p:cNvPr>
            <p:cNvSpPr txBox="1">
              <a:spLocks noChangeArrowheads="1"/>
            </p:cNvSpPr>
            <p:nvPr/>
          </p:nvSpPr>
          <p:spPr bwMode="auto">
            <a:xfrm>
              <a:off x="4137450" y="3823473"/>
              <a:ext cx="1426760" cy="75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defTabSz="914400" eaLnBrk="1" hangingPunct="1">
                <a:buFont typeface="Arial" panose="020B0604020202020204" pitchFamily="34" charset="0"/>
                <a:buNone/>
              </a:pPr>
              <a:r>
                <a:rPr lang="zh-CN" altLang="en-US" sz="2400" b="1">
                  <a:latin typeface="微软雅黑" panose="020B0503020204020204" pitchFamily="34" charset="-122"/>
                </a:rPr>
                <a:t>绝对剩余价值生产</a:t>
              </a:r>
              <a:endParaRPr lang="en-US" altLang="zh-CN" sz="2400" b="1">
                <a:latin typeface="微软雅黑" panose="020B0503020204020204" pitchFamily="34" charset="-122"/>
              </a:endParaRPr>
            </a:p>
          </p:txBody>
        </p:sp>
      </p:grpSp>
      <p:sp>
        <p:nvSpPr>
          <p:cNvPr id="38921" name="文本框 1">
            <a:extLst>
              <a:ext uri="{FF2B5EF4-FFF2-40B4-BE49-F238E27FC236}">
                <a16:creationId xmlns:a16="http://schemas.microsoft.com/office/drawing/2014/main" id="{B97B46BD-5417-4E3C-A88A-1BF694785DEA}"/>
              </a:ext>
            </a:extLst>
          </p:cNvPr>
          <p:cNvSpPr txBox="1">
            <a:spLocks noChangeArrowheads="1"/>
          </p:cNvSpPr>
          <p:nvPr/>
        </p:nvSpPr>
        <p:spPr bwMode="auto">
          <a:xfrm>
            <a:off x="2835275" y="2487613"/>
            <a:ext cx="5857875"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在</a:t>
            </a:r>
            <a:r>
              <a:rPr lang="zh-CN" altLang="en-US" sz="2400" dirty="0">
                <a:solidFill>
                  <a:srgbClr val="FF0000"/>
                </a:solidFill>
              </a:rPr>
              <a:t>必要劳动时间一定的条件</a:t>
            </a:r>
            <a:r>
              <a:rPr lang="zh-CN" altLang="en-US" sz="2400" dirty="0"/>
              <a:t>下，通过</a:t>
            </a:r>
            <a:r>
              <a:rPr lang="zh-CN" altLang="en-US" sz="2400" dirty="0">
                <a:solidFill>
                  <a:srgbClr val="FF0000"/>
                </a:solidFill>
              </a:rPr>
              <a:t>延长工作日以增加剩余劳动时间</a:t>
            </a:r>
            <a:r>
              <a:rPr lang="zh-CN" altLang="en-US" sz="2400" dirty="0"/>
              <a:t>来增加剩余价值量的方法。</a:t>
            </a: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4" name="Group 54">
            <a:extLst>
              <a:ext uri="{FF2B5EF4-FFF2-40B4-BE49-F238E27FC236}">
                <a16:creationId xmlns:a16="http://schemas.microsoft.com/office/drawing/2014/main" id="{B17F7AEE-C604-4063-A8AD-946B7C04B259}"/>
              </a:ext>
            </a:extLst>
          </p:cNvPr>
          <p:cNvGrpSpPr>
            <a:grpSpLocks/>
          </p:cNvGrpSpPr>
          <p:nvPr/>
        </p:nvGrpSpPr>
        <p:grpSpPr bwMode="auto">
          <a:xfrm>
            <a:off x="323850" y="1570892"/>
            <a:ext cx="8820150" cy="5039458"/>
            <a:chOff x="340" y="482"/>
            <a:chExt cx="5556" cy="3500"/>
          </a:xfrm>
        </p:grpSpPr>
        <p:grpSp>
          <p:nvGrpSpPr>
            <p:cNvPr id="100356" name="Group 4">
              <a:extLst>
                <a:ext uri="{FF2B5EF4-FFF2-40B4-BE49-F238E27FC236}">
                  <a16:creationId xmlns:a16="http://schemas.microsoft.com/office/drawing/2014/main" id="{67B4C50B-40A1-4161-8B5E-9A9277913BCE}"/>
                </a:ext>
              </a:extLst>
            </p:cNvPr>
            <p:cNvGrpSpPr>
              <a:grpSpLocks/>
            </p:cNvGrpSpPr>
            <p:nvPr/>
          </p:nvGrpSpPr>
          <p:grpSpPr bwMode="auto">
            <a:xfrm>
              <a:off x="340" y="482"/>
              <a:ext cx="5424" cy="3492"/>
              <a:chOff x="192" y="720"/>
              <a:chExt cx="5568" cy="3216"/>
            </a:xfrm>
          </p:grpSpPr>
          <p:sp>
            <p:nvSpPr>
              <p:cNvPr id="100384" name="Text Box 5">
                <a:extLst>
                  <a:ext uri="{FF2B5EF4-FFF2-40B4-BE49-F238E27FC236}">
                    <a16:creationId xmlns:a16="http://schemas.microsoft.com/office/drawing/2014/main" id="{5AD9AA7B-3EEE-4DFA-A4BA-8A0D53AE9793}"/>
                  </a:ext>
                </a:extLst>
              </p:cNvPr>
              <p:cNvSpPr txBox="1">
                <a:spLocks noChangeArrowheads="1"/>
              </p:cNvSpPr>
              <p:nvPr/>
            </p:nvSpPr>
            <p:spPr bwMode="auto">
              <a:xfrm>
                <a:off x="192" y="720"/>
                <a:ext cx="5568" cy="3216"/>
              </a:xfrm>
              <a:prstGeom prst="rect">
                <a:avLst/>
              </a:prstGeom>
              <a:solidFill>
                <a:srgbClr val="0000CC"/>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endParaRPr kumimoji="1" lang="zh-CN" altLang="en-US" sz="4400">
                  <a:solidFill>
                    <a:schemeClr val="bg1"/>
                  </a:solidFill>
                  <a:latin typeface="黑体" panose="02010609060101010101" pitchFamily="49" charset="-122"/>
                  <a:ea typeface="黑体" panose="02010609060101010101" pitchFamily="49" charset="-122"/>
                </a:endParaRPr>
              </a:p>
            </p:txBody>
          </p:sp>
          <p:grpSp>
            <p:nvGrpSpPr>
              <p:cNvPr id="100385" name="Group 6">
                <a:extLst>
                  <a:ext uri="{FF2B5EF4-FFF2-40B4-BE49-F238E27FC236}">
                    <a16:creationId xmlns:a16="http://schemas.microsoft.com/office/drawing/2014/main" id="{34425BC2-0CB4-410F-95E6-37EFBAA627E8}"/>
                  </a:ext>
                </a:extLst>
              </p:cNvPr>
              <p:cNvGrpSpPr>
                <a:grpSpLocks/>
              </p:cNvGrpSpPr>
              <p:nvPr/>
            </p:nvGrpSpPr>
            <p:grpSpPr bwMode="auto">
              <a:xfrm>
                <a:off x="240" y="816"/>
                <a:ext cx="3024" cy="1336"/>
                <a:chOff x="480" y="912"/>
                <a:chExt cx="2784" cy="1153"/>
              </a:xfrm>
            </p:grpSpPr>
            <p:sp>
              <p:nvSpPr>
                <p:cNvPr id="100394" name="Line 7">
                  <a:extLst>
                    <a:ext uri="{FF2B5EF4-FFF2-40B4-BE49-F238E27FC236}">
                      <a16:creationId xmlns:a16="http://schemas.microsoft.com/office/drawing/2014/main" id="{0C2F8109-D5A9-4CD2-9BDE-9DCC29189262}"/>
                    </a:ext>
                  </a:extLst>
                </p:cNvPr>
                <p:cNvSpPr>
                  <a:spLocks noChangeShapeType="1"/>
                </p:cNvSpPr>
                <p:nvPr/>
              </p:nvSpPr>
              <p:spPr bwMode="auto">
                <a:xfrm>
                  <a:off x="576" y="1287"/>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5" name="Line 8">
                  <a:extLst>
                    <a:ext uri="{FF2B5EF4-FFF2-40B4-BE49-F238E27FC236}">
                      <a16:creationId xmlns:a16="http://schemas.microsoft.com/office/drawing/2014/main" id="{5C6BDD23-82F1-41D2-A390-F1B639B9630E}"/>
                    </a:ext>
                  </a:extLst>
                </p:cNvPr>
                <p:cNvSpPr>
                  <a:spLocks noChangeShapeType="1"/>
                </p:cNvSpPr>
                <p:nvPr/>
              </p:nvSpPr>
              <p:spPr bwMode="auto">
                <a:xfrm>
                  <a:off x="3024" y="1287"/>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6" name="Line 9">
                  <a:extLst>
                    <a:ext uri="{FF2B5EF4-FFF2-40B4-BE49-F238E27FC236}">
                      <a16:creationId xmlns:a16="http://schemas.microsoft.com/office/drawing/2014/main" id="{B6B52547-B4C6-4F9F-B6D7-190E0B3B1F65}"/>
                    </a:ext>
                  </a:extLst>
                </p:cNvPr>
                <p:cNvSpPr>
                  <a:spLocks noChangeShapeType="1"/>
                </p:cNvSpPr>
                <p:nvPr/>
              </p:nvSpPr>
              <p:spPr bwMode="auto">
                <a:xfrm>
                  <a:off x="1785" y="1287"/>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97" name="Text Box 10">
                  <a:extLst>
                    <a:ext uri="{FF2B5EF4-FFF2-40B4-BE49-F238E27FC236}">
                      <a16:creationId xmlns:a16="http://schemas.microsoft.com/office/drawing/2014/main" id="{E45C6BB8-4B43-48B2-A439-877B4AB834A2}"/>
                    </a:ext>
                  </a:extLst>
                </p:cNvPr>
                <p:cNvSpPr txBox="1">
                  <a:spLocks noChangeArrowheads="1"/>
                </p:cNvSpPr>
                <p:nvPr/>
              </p:nvSpPr>
              <p:spPr bwMode="auto">
                <a:xfrm>
                  <a:off x="1250" y="912"/>
                  <a:ext cx="1534" cy="432"/>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solidFill>
                        <a:schemeClr val="bg1"/>
                      </a:solidFill>
                      <a:latin typeface="华文新魏" panose="02010800040101010101" pitchFamily="2" charset="-122"/>
                      <a:ea typeface="华文新魏" panose="02010800040101010101" pitchFamily="2" charset="-122"/>
                    </a:rPr>
                    <a:t>工 作 日（</a:t>
                  </a:r>
                  <a:r>
                    <a:rPr kumimoji="1" lang="en-US" altLang="zh-CN" sz="2400" b="1">
                      <a:solidFill>
                        <a:schemeClr val="bg1"/>
                      </a:solidFill>
                      <a:latin typeface="华文新魏" panose="02010800040101010101" pitchFamily="2" charset="-122"/>
                      <a:ea typeface="华文新魏" panose="02010800040101010101" pitchFamily="2" charset="-122"/>
                    </a:rPr>
                    <a:t>8</a:t>
                  </a:r>
                  <a:r>
                    <a:rPr kumimoji="1" lang="zh-CN" altLang="en-US" sz="2400" b="1">
                      <a:solidFill>
                        <a:schemeClr val="bg1"/>
                      </a:solidFill>
                      <a:latin typeface="华文新魏" panose="02010800040101010101" pitchFamily="2" charset="-122"/>
                      <a:ea typeface="华文新魏" panose="02010800040101010101" pitchFamily="2" charset="-122"/>
                    </a:rPr>
                    <a:t>小时）</a:t>
                  </a:r>
                </a:p>
              </p:txBody>
            </p:sp>
            <p:sp>
              <p:nvSpPr>
                <p:cNvPr id="100398" name="AutoShape 11">
                  <a:extLst>
                    <a:ext uri="{FF2B5EF4-FFF2-40B4-BE49-F238E27FC236}">
                      <a16:creationId xmlns:a16="http://schemas.microsoft.com/office/drawing/2014/main" id="{D8A11936-6EFE-4C85-BB55-33DF671E029B}"/>
                    </a:ext>
                  </a:extLst>
                </p:cNvPr>
                <p:cNvSpPr>
                  <a:spLocks/>
                </p:cNvSpPr>
                <p:nvPr/>
              </p:nvSpPr>
              <p:spPr bwMode="auto">
                <a:xfrm rot="16200000">
                  <a:off x="1104" y="1152"/>
                  <a:ext cx="144" cy="1201"/>
                </a:xfrm>
                <a:prstGeom prst="leftBrace">
                  <a:avLst>
                    <a:gd name="adj1" fmla="val 69444"/>
                    <a:gd name="adj2" fmla="val 50000"/>
                  </a:avLst>
                </a:prstGeom>
                <a:solidFill>
                  <a:srgbClr val="0000CC"/>
                </a:solidFill>
                <a:ln w="28575">
                  <a:solidFill>
                    <a:schemeClr val="bg1"/>
                  </a:solidFill>
                  <a:round/>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0399" name="AutoShape 12">
                  <a:extLst>
                    <a:ext uri="{FF2B5EF4-FFF2-40B4-BE49-F238E27FC236}">
                      <a16:creationId xmlns:a16="http://schemas.microsoft.com/office/drawing/2014/main" id="{515791DA-D2C8-4A7C-8134-72814163857C}"/>
                    </a:ext>
                  </a:extLst>
                </p:cNvPr>
                <p:cNvSpPr>
                  <a:spLocks/>
                </p:cNvSpPr>
                <p:nvPr/>
              </p:nvSpPr>
              <p:spPr bwMode="auto">
                <a:xfrm rot="16200000">
                  <a:off x="2352" y="1152"/>
                  <a:ext cx="144" cy="1201"/>
                </a:xfrm>
                <a:prstGeom prst="leftBrace">
                  <a:avLst>
                    <a:gd name="adj1" fmla="val 69444"/>
                    <a:gd name="adj2" fmla="val 50000"/>
                  </a:avLst>
                </a:prstGeom>
                <a:solidFill>
                  <a:srgbClr val="0000CC"/>
                </a:solidFill>
                <a:ln w="28575">
                  <a:solidFill>
                    <a:schemeClr val="bg1"/>
                  </a:solidFill>
                  <a:round/>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0400" name="Text Box 13">
                  <a:extLst>
                    <a:ext uri="{FF2B5EF4-FFF2-40B4-BE49-F238E27FC236}">
                      <a16:creationId xmlns:a16="http://schemas.microsoft.com/office/drawing/2014/main" id="{19BC8DB0-7960-4CD0-B4F7-A6FF9F6180F8}"/>
                    </a:ext>
                  </a:extLst>
                </p:cNvPr>
                <p:cNvSpPr txBox="1">
                  <a:spLocks noChangeArrowheads="1"/>
                </p:cNvSpPr>
                <p:nvPr/>
              </p:nvSpPr>
              <p:spPr bwMode="auto">
                <a:xfrm>
                  <a:off x="480" y="1363"/>
                  <a:ext cx="288" cy="273"/>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chemeClr val="bg1"/>
                      </a:solidFill>
                      <a:latin typeface="Times New Roman" panose="02020603050405020304" pitchFamily="18" charset="0"/>
                    </a:rPr>
                    <a:t>0</a:t>
                  </a:r>
                </a:p>
              </p:txBody>
            </p:sp>
            <p:sp>
              <p:nvSpPr>
                <p:cNvPr id="100401" name="Text Box 14">
                  <a:extLst>
                    <a:ext uri="{FF2B5EF4-FFF2-40B4-BE49-F238E27FC236}">
                      <a16:creationId xmlns:a16="http://schemas.microsoft.com/office/drawing/2014/main" id="{BF17D67C-0F85-4453-BE73-DA1B167D0B32}"/>
                    </a:ext>
                  </a:extLst>
                </p:cNvPr>
                <p:cNvSpPr txBox="1">
                  <a:spLocks noChangeArrowheads="1"/>
                </p:cNvSpPr>
                <p:nvPr/>
              </p:nvSpPr>
              <p:spPr bwMode="auto">
                <a:xfrm>
                  <a:off x="1681" y="1392"/>
                  <a:ext cx="289" cy="273"/>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chemeClr val="bg1"/>
                      </a:solidFill>
                      <a:latin typeface="Times New Roman" panose="02020603050405020304" pitchFamily="18" charset="0"/>
                    </a:rPr>
                    <a:t>4</a:t>
                  </a:r>
                </a:p>
              </p:txBody>
            </p:sp>
            <p:sp>
              <p:nvSpPr>
                <p:cNvPr id="100402" name="Text Box 15">
                  <a:extLst>
                    <a:ext uri="{FF2B5EF4-FFF2-40B4-BE49-F238E27FC236}">
                      <a16:creationId xmlns:a16="http://schemas.microsoft.com/office/drawing/2014/main" id="{3866F5E4-2E1C-4209-861E-8AFE1E94BC65}"/>
                    </a:ext>
                  </a:extLst>
                </p:cNvPr>
                <p:cNvSpPr txBox="1">
                  <a:spLocks noChangeArrowheads="1"/>
                </p:cNvSpPr>
                <p:nvPr/>
              </p:nvSpPr>
              <p:spPr bwMode="auto">
                <a:xfrm>
                  <a:off x="2882" y="1392"/>
                  <a:ext cx="382" cy="273"/>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chemeClr val="bg1"/>
                      </a:solidFill>
                      <a:latin typeface="Times New Roman" panose="02020603050405020304" pitchFamily="18" charset="0"/>
                    </a:rPr>
                    <a:t>8</a:t>
                  </a:r>
                  <a:endParaRPr kumimoji="1" lang="en-US" altLang="zh-CN" sz="2400" b="1">
                    <a:solidFill>
                      <a:schemeClr val="bg1"/>
                    </a:solidFill>
                    <a:latin typeface="Times New Roman" panose="02020603050405020304" pitchFamily="18" charset="0"/>
                  </a:endParaRPr>
                </a:p>
              </p:txBody>
            </p:sp>
            <p:sp>
              <p:nvSpPr>
                <p:cNvPr id="100403" name="Line 16">
                  <a:extLst>
                    <a:ext uri="{FF2B5EF4-FFF2-40B4-BE49-F238E27FC236}">
                      <a16:creationId xmlns:a16="http://schemas.microsoft.com/office/drawing/2014/main" id="{90F662F8-28AE-40E1-8034-F4AA09419B79}"/>
                    </a:ext>
                  </a:extLst>
                </p:cNvPr>
                <p:cNvSpPr>
                  <a:spLocks noChangeShapeType="1"/>
                </p:cNvSpPr>
                <p:nvPr/>
              </p:nvSpPr>
              <p:spPr bwMode="auto">
                <a:xfrm>
                  <a:off x="579" y="1416"/>
                  <a:ext cx="2448" cy="0"/>
                </a:xfrm>
                <a:prstGeom prst="line">
                  <a:avLst/>
                </a:prstGeom>
                <a:noFill/>
                <a:ln w="38100">
                  <a:solidFill>
                    <a:schemeClr val="bg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0404" name="Text Box 17">
                  <a:extLst>
                    <a:ext uri="{FF2B5EF4-FFF2-40B4-BE49-F238E27FC236}">
                      <a16:creationId xmlns:a16="http://schemas.microsoft.com/office/drawing/2014/main" id="{94172621-A982-4615-9704-98075805E639}"/>
                    </a:ext>
                  </a:extLst>
                </p:cNvPr>
                <p:cNvSpPr txBox="1">
                  <a:spLocks noChangeArrowheads="1"/>
                </p:cNvSpPr>
                <p:nvPr/>
              </p:nvSpPr>
              <p:spPr bwMode="auto">
                <a:xfrm>
                  <a:off x="531" y="1824"/>
                  <a:ext cx="1341" cy="240"/>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solidFill>
                        <a:srgbClr val="FFFF99"/>
                      </a:solidFill>
                      <a:latin typeface="华文新魏" panose="02010800040101010101" pitchFamily="2" charset="-122"/>
                      <a:ea typeface="华文新魏" panose="02010800040101010101" pitchFamily="2" charset="-122"/>
                    </a:rPr>
                    <a:t>必要劳动时间</a:t>
                  </a:r>
                  <a:r>
                    <a:rPr kumimoji="1" lang="en-US" altLang="zh-CN" sz="2400" b="1">
                      <a:solidFill>
                        <a:srgbClr val="FF0000"/>
                      </a:solidFill>
                      <a:latin typeface="黑体" panose="02010609060101010101" pitchFamily="49" charset="-122"/>
                      <a:ea typeface="黑体" panose="02010609060101010101" pitchFamily="49" charset="-122"/>
                    </a:rPr>
                    <a:t>4</a:t>
                  </a:r>
                </a:p>
              </p:txBody>
            </p:sp>
            <p:sp>
              <p:nvSpPr>
                <p:cNvPr id="100405" name="Text Box 18">
                  <a:extLst>
                    <a:ext uri="{FF2B5EF4-FFF2-40B4-BE49-F238E27FC236}">
                      <a16:creationId xmlns:a16="http://schemas.microsoft.com/office/drawing/2014/main" id="{A8EA0A9D-D329-457E-852D-DB16F7FAF79D}"/>
                    </a:ext>
                  </a:extLst>
                </p:cNvPr>
                <p:cNvSpPr txBox="1">
                  <a:spLocks noChangeArrowheads="1"/>
                </p:cNvSpPr>
                <p:nvPr/>
              </p:nvSpPr>
              <p:spPr bwMode="auto">
                <a:xfrm>
                  <a:off x="1824" y="1824"/>
                  <a:ext cx="1344" cy="241"/>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1">
                      <a:solidFill>
                        <a:srgbClr val="FFFF99"/>
                      </a:solidFill>
                      <a:latin typeface="华文新魏" panose="02010800040101010101" pitchFamily="2" charset="-122"/>
                      <a:ea typeface="华文新魏" panose="02010800040101010101" pitchFamily="2" charset="-122"/>
                    </a:rPr>
                    <a:t>剩余劳动时间</a:t>
                  </a:r>
                  <a:r>
                    <a:rPr kumimoji="1" lang="en-US" altLang="zh-CN" sz="2400" b="1">
                      <a:solidFill>
                        <a:srgbClr val="FF0000"/>
                      </a:solidFill>
                      <a:latin typeface="华文新魏" panose="02010800040101010101" pitchFamily="2" charset="-122"/>
                      <a:ea typeface="华文新魏" panose="02010800040101010101" pitchFamily="2" charset="-122"/>
                    </a:rPr>
                    <a:t>4</a:t>
                  </a:r>
                </a:p>
              </p:txBody>
            </p:sp>
          </p:grpSp>
          <p:grpSp>
            <p:nvGrpSpPr>
              <p:cNvPr id="100386" name="Group 19">
                <a:extLst>
                  <a:ext uri="{FF2B5EF4-FFF2-40B4-BE49-F238E27FC236}">
                    <a16:creationId xmlns:a16="http://schemas.microsoft.com/office/drawing/2014/main" id="{7021402C-A3AB-4B03-BC14-C21A6CEDA7A8}"/>
                  </a:ext>
                </a:extLst>
              </p:cNvPr>
              <p:cNvGrpSpPr>
                <a:grpSpLocks/>
              </p:cNvGrpSpPr>
              <p:nvPr/>
            </p:nvGrpSpPr>
            <p:grpSpPr bwMode="auto">
              <a:xfrm>
                <a:off x="3264" y="1104"/>
                <a:ext cx="2016" cy="699"/>
                <a:chOff x="3264" y="1104"/>
                <a:chExt cx="2016" cy="699"/>
              </a:xfrm>
            </p:grpSpPr>
            <p:sp>
              <p:nvSpPr>
                <p:cNvPr id="100387" name="Text Box 20">
                  <a:extLst>
                    <a:ext uri="{FF2B5EF4-FFF2-40B4-BE49-F238E27FC236}">
                      <a16:creationId xmlns:a16="http://schemas.microsoft.com/office/drawing/2014/main" id="{C350BF5A-E722-46DE-A3BE-B992D09D8AFD}"/>
                    </a:ext>
                  </a:extLst>
                </p:cNvPr>
                <p:cNvSpPr txBox="1">
                  <a:spLocks noChangeArrowheads="1"/>
                </p:cNvSpPr>
                <p:nvPr/>
              </p:nvSpPr>
              <p:spPr bwMode="auto">
                <a:xfrm>
                  <a:off x="3264" y="1249"/>
                  <a:ext cx="384" cy="353"/>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chemeClr val="bg1"/>
                      </a:solidFill>
                      <a:latin typeface="Times New Roman" panose="02020603050405020304" pitchFamily="18" charset="0"/>
                    </a:rPr>
                    <a:t>m</a:t>
                  </a:r>
                  <a:r>
                    <a:rPr kumimoji="1" lang="en-US" altLang="zh-CN">
                      <a:solidFill>
                        <a:schemeClr val="bg1"/>
                      </a:solidFill>
                      <a:latin typeface="Times New Roman" panose="02020603050405020304" pitchFamily="18" charset="0"/>
                      <a:cs typeface="Times New Roman" panose="02020603050405020304" pitchFamily="18" charset="0"/>
                    </a:rPr>
                    <a:t>'</a:t>
                  </a:r>
                  <a:r>
                    <a:rPr kumimoji="1" lang="en-US" altLang="zh-CN" sz="2800">
                      <a:solidFill>
                        <a:schemeClr val="bg1"/>
                      </a:solidFill>
                      <a:latin typeface="Times New Roman" panose="02020603050405020304" pitchFamily="18" charset="0"/>
                      <a:cs typeface="Times New Roman" panose="02020603050405020304" pitchFamily="18" charset="0"/>
                    </a:rPr>
                    <a:t> </a:t>
                  </a:r>
                  <a:endParaRPr kumimoji="1" lang="en-US" altLang="zh-CN" sz="2800">
                    <a:solidFill>
                      <a:schemeClr val="bg1"/>
                    </a:solidFill>
                    <a:latin typeface="Times New Roman" panose="02020603050405020304" pitchFamily="18" charset="0"/>
                  </a:endParaRPr>
                </a:p>
              </p:txBody>
            </p:sp>
            <p:sp>
              <p:nvSpPr>
                <p:cNvPr id="100388" name="Text Box 21">
                  <a:extLst>
                    <a:ext uri="{FF2B5EF4-FFF2-40B4-BE49-F238E27FC236}">
                      <a16:creationId xmlns:a16="http://schemas.microsoft.com/office/drawing/2014/main" id="{40A1139D-1A04-4195-9529-5497A3A488C2}"/>
                    </a:ext>
                  </a:extLst>
                </p:cNvPr>
                <p:cNvSpPr txBox="1">
                  <a:spLocks noChangeArrowheads="1"/>
                </p:cNvSpPr>
                <p:nvPr/>
              </p:nvSpPr>
              <p:spPr bwMode="auto">
                <a:xfrm>
                  <a:off x="3552" y="1257"/>
                  <a:ext cx="288" cy="352"/>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chemeClr val="bg1"/>
                      </a:solidFill>
                      <a:latin typeface="Times New Roman" panose="02020603050405020304" pitchFamily="18" charset="0"/>
                    </a:rPr>
                    <a:t>= </a:t>
                  </a:r>
                  <a:r>
                    <a:rPr kumimoji="1" lang="en-US" altLang="zh-CN" sz="2800">
                      <a:solidFill>
                        <a:schemeClr val="bg1"/>
                      </a:solidFill>
                      <a:latin typeface="Times New Roman" panose="02020603050405020304" pitchFamily="18" charset="0"/>
                    </a:rPr>
                    <a:t>  </a:t>
                  </a:r>
                </a:p>
              </p:txBody>
            </p:sp>
            <p:sp>
              <p:nvSpPr>
                <p:cNvPr id="100389" name="Text Box 22">
                  <a:extLst>
                    <a:ext uri="{FF2B5EF4-FFF2-40B4-BE49-F238E27FC236}">
                      <a16:creationId xmlns:a16="http://schemas.microsoft.com/office/drawing/2014/main" id="{EC41D2D8-303A-466D-8A7A-D889BE72C076}"/>
                    </a:ext>
                  </a:extLst>
                </p:cNvPr>
                <p:cNvSpPr txBox="1">
                  <a:spLocks noChangeArrowheads="1"/>
                </p:cNvSpPr>
                <p:nvPr/>
              </p:nvSpPr>
              <p:spPr bwMode="auto">
                <a:xfrm>
                  <a:off x="3744" y="1104"/>
                  <a:ext cx="864" cy="316"/>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chemeClr val="bg1"/>
                      </a:solidFill>
                      <a:latin typeface="楷体_GB2312" pitchFamily="49" charset="-122"/>
                      <a:ea typeface="楷体_GB2312" pitchFamily="49" charset="-122"/>
                    </a:rPr>
                    <a:t>4</a:t>
                  </a:r>
                  <a:r>
                    <a:rPr kumimoji="1" lang="zh-CN" altLang="en-US" sz="2800" b="1">
                      <a:solidFill>
                        <a:schemeClr val="bg1"/>
                      </a:solidFill>
                      <a:latin typeface="楷体_GB2312" pitchFamily="49" charset="-122"/>
                      <a:ea typeface="楷体_GB2312" pitchFamily="49" charset="-122"/>
                    </a:rPr>
                    <a:t>小时 </a:t>
                  </a:r>
                </a:p>
              </p:txBody>
            </p:sp>
            <p:sp>
              <p:nvSpPr>
                <p:cNvPr id="100390" name="Text Box 23">
                  <a:extLst>
                    <a:ext uri="{FF2B5EF4-FFF2-40B4-BE49-F238E27FC236}">
                      <a16:creationId xmlns:a16="http://schemas.microsoft.com/office/drawing/2014/main" id="{1B920B1A-7F54-4C07-8E3A-6211A6E8C224}"/>
                    </a:ext>
                  </a:extLst>
                </p:cNvPr>
                <p:cNvSpPr txBox="1">
                  <a:spLocks noChangeArrowheads="1"/>
                </p:cNvSpPr>
                <p:nvPr/>
              </p:nvSpPr>
              <p:spPr bwMode="auto">
                <a:xfrm>
                  <a:off x="4416" y="1249"/>
                  <a:ext cx="288" cy="353"/>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chemeClr val="bg1"/>
                      </a:solidFill>
                      <a:latin typeface="Times New Roman" panose="02020603050405020304" pitchFamily="18" charset="0"/>
                    </a:rPr>
                    <a:t>=</a:t>
                  </a:r>
                </a:p>
              </p:txBody>
            </p:sp>
            <p:sp>
              <p:nvSpPr>
                <p:cNvPr id="100391" name="Text Box 24">
                  <a:extLst>
                    <a:ext uri="{FF2B5EF4-FFF2-40B4-BE49-F238E27FC236}">
                      <a16:creationId xmlns:a16="http://schemas.microsoft.com/office/drawing/2014/main" id="{4D4725EE-D632-493F-97E6-3EB7E1656A4A}"/>
                    </a:ext>
                  </a:extLst>
                </p:cNvPr>
                <p:cNvSpPr txBox="1">
                  <a:spLocks noChangeArrowheads="1"/>
                </p:cNvSpPr>
                <p:nvPr/>
              </p:nvSpPr>
              <p:spPr bwMode="auto">
                <a:xfrm>
                  <a:off x="4512" y="1249"/>
                  <a:ext cx="768" cy="316"/>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bg1"/>
                      </a:solidFill>
                      <a:latin typeface="Times New Roman" panose="02020603050405020304" pitchFamily="18" charset="0"/>
                    </a:rPr>
                    <a:t> </a:t>
                  </a:r>
                  <a:r>
                    <a:rPr kumimoji="1" lang="en-US" altLang="zh-CN" sz="2800" b="1">
                      <a:solidFill>
                        <a:schemeClr val="bg1"/>
                      </a:solidFill>
                      <a:latin typeface="Times New Roman" panose="02020603050405020304" pitchFamily="18" charset="0"/>
                    </a:rPr>
                    <a:t>100%</a:t>
                  </a:r>
                </a:p>
              </p:txBody>
            </p:sp>
            <p:sp>
              <p:nvSpPr>
                <p:cNvPr id="100392" name="Text Box 25">
                  <a:extLst>
                    <a:ext uri="{FF2B5EF4-FFF2-40B4-BE49-F238E27FC236}">
                      <a16:creationId xmlns:a16="http://schemas.microsoft.com/office/drawing/2014/main" id="{359FE69C-3FD0-43F5-8781-555ABEFD70AC}"/>
                    </a:ext>
                  </a:extLst>
                </p:cNvPr>
                <p:cNvSpPr txBox="1">
                  <a:spLocks noChangeArrowheads="1"/>
                </p:cNvSpPr>
                <p:nvPr/>
              </p:nvSpPr>
              <p:spPr bwMode="auto">
                <a:xfrm>
                  <a:off x="3744" y="1488"/>
                  <a:ext cx="816" cy="315"/>
                </a:xfrm>
                <a:prstGeom prst="rect">
                  <a:avLst/>
                </a:prstGeom>
                <a:solidFill>
                  <a:srgbClr val="00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chemeClr val="bg1"/>
                      </a:solidFill>
                      <a:latin typeface="楷体_GB2312" pitchFamily="49" charset="-122"/>
                      <a:ea typeface="楷体_GB2312" pitchFamily="49" charset="-122"/>
                    </a:rPr>
                    <a:t>4</a:t>
                  </a:r>
                  <a:r>
                    <a:rPr kumimoji="1" lang="zh-CN" altLang="en-US" sz="2800" b="1">
                      <a:solidFill>
                        <a:schemeClr val="bg1"/>
                      </a:solidFill>
                      <a:latin typeface="楷体_GB2312" pitchFamily="49" charset="-122"/>
                      <a:ea typeface="楷体_GB2312" pitchFamily="49" charset="-122"/>
                    </a:rPr>
                    <a:t>小时</a:t>
                  </a:r>
                </a:p>
              </p:txBody>
            </p:sp>
            <p:sp>
              <p:nvSpPr>
                <p:cNvPr id="100393" name="Line 26">
                  <a:extLst>
                    <a:ext uri="{FF2B5EF4-FFF2-40B4-BE49-F238E27FC236}">
                      <a16:creationId xmlns:a16="http://schemas.microsoft.com/office/drawing/2014/main" id="{D7A91607-C3C0-4D97-9ECB-C6271839E830}"/>
                    </a:ext>
                  </a:extLst>
                </p:cNvPr>
                <p:cNvSpPr>
                  <a:spLocks noChangeShapeType="1"/>
                </p:cNvSpPr>
                <p:nvPr/>
              </p:nvSpPr>
              <p:spPr bwMode="auto">
                <a:xfrm>
                  <a:off x="3792" y="1440"/>
                  <a:ext cx="576"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100357" name="Line 27">
              <a:extLst>
                <a:ext uri="{FF2B5EF4-FFF2-40B4-BE49-F238E27FC236}">
                  <a16:creationId xmlns:a16="http://schemas.microsoft.com/office/drawing/2014/main" id="{B9D98765-B35B-4D67-91B4-BEC4811BE016}"/>
                </a:ext>
              </a:extLst>
            </p:cNvPr>
            <p:cNvSpPr>
              <a:spLocks noChangeShapeType="1"/>
            </p:cNvSpPr>
            <p:nvPr/>
          </p:nvSpPr>
          <p:spPr bwMode="auto">
            <a:xfrm>
              <a:off x="520" y="2761"/>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58" name="AutoShape 28">
              <a:extLst>
                <a:ext uri="{FF2B5EF4-FFF2-40B4-BE49-F238E27FC236}">
                  <a16:creationId xmlns:a16="http://schemas.microsoft.com/office/drawing/2014/main" id="{67FD0DFD-1B4D-4982-AB50-448E0D3F02DD}"/>
                </a:ext>
              </a:extLst>
            </p:cNvPr>
            <p:cNvSpPr>
              <a:spLocks/>
            </p:cNvSpPr>
            <p:nvPr/>
          </p:nvSpPr>
          <p:spPr bwMode="auto">
            <a:xfrm rot="16200000">
              <a:off x="1048" y="2626"/>
              <a:ext cx="144" cy="1200"/>
            </a:xfrm>
            <a:prstGeom prst="leftBrace">
              <a:avLst>
                <a:gd name="adj1" fmla="val 69444"/>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0359" name="AutoShape 29">
              <a:extLst>
                <a:ext uri="{FF2B5EF4-FFF2-40B4-BE49-F238E27FC236}">
                  <a16:creationId xmlns:a16="http://schemas.microsoft.com/office/drawing/2014/main" id="{E626B3FB-AF34-44D6-B111-E4A85FA33D07}"/>
                </a:ext>
              </a:extLst>
            </p:cNvPr>
            <p:cNvSpPr>
              <a:spLocks/>
            </p:cNvSpPr>
            <p:nvPr/>
          </p:nvSpPr>
          <p:spPr bwMode="auto">
            <a:xfrm rot="16200000">
              <a:off x="2560" y="2314"/>
              <a:ext cx="192" cy="1776"/>
            </a:xfrm>
            <a:prstGeom prst="leftBrace">
              <a:avLst>
                <a:gd name="adj1" fmla="val 77083"/>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0360" name="Text Box 30">
              <a:extLst>
                <a:ext uri="{FF2B5EF4-FFF2-40B4-BE49-F238E27FC236}">
                  <a16:creationId xmlns:a16="http://schemas.microsoft.com/office/drawing/2014/main" id="{C99BF4B7-0D4C-4577-BFCA-8D105A1F09ED}"/>
                </a:ext>
              </a:extLst>
            </p:cNvPr>
            <p:cNvSpPr txBox="1">
              <a:spLocks noChangeArrowheads="1"/>
            </p:cNvSpPr>
            <p:nvPr/>
          </p:nvSpPr>
          <p:spPr bwMode="auto">
            <a:xfrm>
              <a:off x="424" y="2837"/>
              <a:ext cx="288"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rgbClr val="FFFF00"/>
                  </a:solidFill>
                  <a:latin typeface="Times New Roman" panose="02020603050405020304" pitchFamily="18" charset="0"/>
                </a:rPr>
                <a:t>0</a:t>
              </a:r>
            </a:p>
          </p:txBody>
        </p:sp>
        <p:sp>
          <p:nvSpPr>
            <p:cNvPr id="100361" name="Text Box 31">
              <a:extLst>
                <a:ext uri="{FF2B5EF4-FFF2-40B4-BE49-F238E27FC236}">
                  <a16:creationId xmlns:a16="http://schemas.microsoft.com/office/drawing/2014/main" id="{E5212D5B-8297-4015-8420-CA84B43266F2}"/>
                </a:ext>
              </a:extLst>
            </p:cNvPr>
            <p:cNvSpPr txBox="1">
              <a:spLocks noChangeArrowheads="1"/>
            </p:cNvSpPr>
            <p:nvPr/>
          </p:nvSpPr>
          <p:spPr bwMode="auto">
            <a:xfrm>
              <a:off x="1623" y="2866"/>
              <a:ext cx="289"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FF00"/>
                  </a:solidFill>
                  <a:latin typeface="Times New Roman" panose="02020603050405020304" pitchFamily="18" charset="0"/>
                </a:rPr>
                <a:t>4</a:t>
              </a:r>
            </a:p>
          </p:txBody>
        </p:sp>
        <p:sp>
          <p:nvSpPr>
            <p:cNvPr id="100362" name="Text Box 32">
              <a:extLst>
                <a:ext uri="{FF2B5EF4-FFF2-40B4-BE49-F238E27FC236}">
                  <a16:creationId xmlns:a16="http://schemas.microsoft.com/office/drawing/2014/main" id="{8274707B-0B24-4868-B742-BABBE9FB5F08}"/>
                </a:ext>
              </a:extLst>
            </p:cNvPr>
            <p:cNvSpPr txBox="1">
              <a:spLocks noChangeArrowheads="1"/>
            </p:cNvSpPr>
            <p:nvPr/>
          </p:nvSpPr>
          <p:spPr bwMode="auto">
            <a:xfrm>
              <a:off x="2728" y="2866"/>
              <a:ext cx="43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rgbClr val="FFFF00"/>
                  </a:solidFill>
                  <a:latin typeface="Times New Roman" panose="02020603050405020304" pitchFamily="18" charset="0"/>
                </a:rPr>
                <a:t>8</a:t>
              </a:r>
              <a:endParaRPr kumimoji="1" lang="en-US" altLang="zh-CN" sz="2400" b="1">
                <a:solidFill>
                  <a:srgbClr val="FFFF00"/>
                </a:solidFill>
                <a:latin typeface="Times New Roman" panose="02020603050405020304" pitchFamily="18" charset="0"/>
              </a:endParaRPr>
            </a:p>
          </p:txBody>
        </p:sp>
        <p:sp>
          <p:nvSpPr>
            <p:cNvPr id="100363" name="Line 33">
              <a:extLst>
                <a:ext uri="{FF2B5EF4-FFF2-40B4-BE49-F238E27FC236}">
                  <a16:creationId xmlns:a16="http://schemas.microsoft.com/office/drawing/2014/main" id="{A8C67631-8DE9-4141-AC4D-16420BCD21EB}"/>
                </a:ext>
              </a:extLst>
            </p:cNvPr>
            <p:cNvSpPr>
              <a:spLocks noChangeShapeType="1"/>
            </p:cNvSpPr>
            <p:nvPr/>
          </p:nvSpPr>
          <p:spPr bwMode="auto">
            <a:xfrm>
              <a:off x="520" y="2890"/>
              <a:ext cx="2448"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64" name="Text Box 34">
              <a:extLst>
                <a:ext uri="{FF2B5EF4-FFF2-40B4-BE49-F238E27FC236}">
                  <a16:creationId xmlns:a16="http://schemas.microsoft.com/office/drawing/2014/main" id="{B9A36280-AA10-43C6-AA8B-CE093DB75F37}"/>
                </a:ext>
              </a:extLst>
            </p:cNvPr>
            <p:cNvSpPr txBox="1">
              <a:spLocks noChangeArrowheads="1"/>
            </p:cNvSpPr>
            <p:nvPr/>
          </p:nvSpPr>
          <p:spPr bwMode="auto">
            <a:xfrm>
              <a:off x="376" y="3298"/>
              <a:ext cx="15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a:solidFill>
                    <a:srgbClr val="FFFF00"/>
                  </a:solidFill>
                  <a:latin typeface="华文新魏" panose="02010800040101010101" pitchFamily="2" charset="-122"/>
                  <a:ea typeface="华文新魏" panose="02010800040101010101" pitchFamily="2" charset="-122"/>
                </a:rPr>
                <a:t>必要劳动时间</a:t>
              </a:r>
              <a:r>
                <a:rPr kumimoji="1" lang="en-US" altLang="zh-CN" sz="2800" b="1">
                  <a:solidFill>
                    <a:srgbClr val="FF0000"/>
                  </a:solidFill>
                  <a:latin typeface="黑体" panose="02010609060101010101" pitchFamily="49" charset="-122"/>
                  <a:ea typeface="黑体" panose="02010609060101010101" pitchFamily="49" charset="-122"/>
                </a:rPr>
                <a:t>4</a:t>
              </a:r>
            </a:p>
          </p:txBody>
        </p:sp>
        <p:sp>
          <p:nvSpPr>
            <p:cNvPr id="100365" name="Text Box 35">
              <a:extLst>
                <a:ext uri="{FF2B5EF4-FFF2-40B4-BE49-F238E27FC236}">
                  <a16:creationId xmlns:a16="http://schemas.microsoft.com/office/drawing/2014/main" id="{E3210AB6-8924-4BD9-BEE6-7442180A3A6A}"/>
                </a:ext>
              </a:extLst>
            </p:cNvPr>
            <p:cNvSpPr txBox="1">
              <a:spLocks noChangeArrowheads="1"/>
            </p:cNvSpPr>
            <p:nvPr/>
          </p:nvSpPr>
          <p:spPr bwMode="auto">
            <a:xfrm>
              <a:off x="1960" y="3298"/>
              <a:ext cx="187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a:solidFill>
                    <a:srgbClr val="FFFF00"/>
                  </a:solidFill>
                  <a:latin typeface="华文新魏" panose="02010800040101010101" pitchFamily="2" charset="-122"/>
                  <a:ea typeface="华文新魏" panose="02010800040101010101" pitchFamily="2" charset="-122"/>
                </a:rPr>
                <a:t>剩余劳动时间</a:t>
              </a:r>
              <a:r>
                <a:rPr kumimoji="1" lang="en-US" altLang="zh-CN" sz="2800" b="1">
                  <a:solidFill>
                    <a:srgbClr val="FF0000"/>
                  </a:solidFill>
                  <a:latin typeface="华文新魏" panose="02010800040101010101" pitchFamily="2" charset="-122"/>
                  <a:ea typeface="华文新魏" panose="02010800040101010101" pitchFamily="2" charset="-122"/>
                </a:rPr>
                <a:t>6</a:t>
              </a:r>
            </a:p>
          </p:txBody>
        </p:sp>
        <p:sp>
          <p:nvSpPr>
            <p:cNvPr id="100366" name="AutoShape 36">
              <a:extLst>
                <a:ext uri="{FF2B5EF4-FFF2-40B4-BE49-F238E27FC236}">
                  <a16:creationId xmlns:a16="http://schemas.microsoft.com/office/drawing/2014/main" id="{307965BA-FAE8-424B-AB1B-C2CA2991CEA9}"/>
                </a:ext>
              </a:extLst>
            </p:cNvPr>
            <p:cNvSpPr>
              <a:spLocks/>
            </p:cNvSpPr>
            <p:nvPr/>
          </p:nvSpPr>
          <p:spPr bwMode="auto">
            <a:xfrm rot="5400000" flipV="1">
              <a:off x="2248" y="2194"/>
              <a:ext cx="192" cy="1248"/>
            </a:xfrm>
            <a:prstGeom prst="leftBrace">
              <a:avLst>
                <a:gd name="adj1" fmla="val 54167"/>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0367" name="Line 37">
              <a:extLst>
                <a:ext uri="{FF2B5EF4-FFF2-40B4-BE49-F238E27FC236}">
                  <a16:creationId xmlns:a16="http://schemas.microsoft.com/office/drawing/2014/main" id="{561AAF46-553D-4554-B1C8-B50F975181A2}"/>
                </a:ext>
              </a:extLst>
            </p:cNvPr>
            <p:cNvSpPr>
              <a:spLocks noChangeShapeType="1"/>
            </p:cNvSpPr>
            <p:nvPr/>
          </p:nvSpPr>
          <p:spPr bwMode="auto">
            <a:xfrm>
              <a:off x="2968" y="2885"/>
              <a:ext cx="576" cy="0"/>
            </a:xfrm>
            <a:prstGeom prst="line">
              <a:avLst/>
            </a:prstGeom>
            <a:noFill/>
            <a:ln w="38100">
              <a:solidFill>
                <a:srgbClr val="FF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368" name="AutoShape 38">
              <a:extLst>
                <a:ext uri="{FF2B5EF4-FFF2-40B4-BE49-F238E27FC236}">
                  <a16:creationId xmlns:a16="http://schemas.microsoft.com/office/drawing/2014/main" id="{3EC19C79-55C4-40CA-9980-B89F68B9F7C7}"/>
                </a:ext>
              </a:extLst>
            </p:cNvPr>
            <p:cNvSpPr>
              <a:spLocks/>
            </p:cNvSpPr>
            <p:nvPr/>
          </p:nvSpPr>
          <p:spPr bwMode="auto">
            <a:xfrm rot="5400000" flipV="1">
              <a:off x="3160" y="2530"/>
              <a:ext cx="192" cy="576"/>
            </a:xfrm>
            <a:prstGeom prst="leftBrace">
              <a:avLst>
                <a:gd name="adj1" fmla="val 2500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0369" name="Text Box 39">
              <a:extLst>
                <a:ext uri="{FF2B5EF4-FFF2-40B4-BE49-F238E27FC236}">
                  <a16:creationId xmlns:a16="http://schemas.microsoft.com/office/drawing/2014/main" id="{36B848C3-7927-4E6C-B365-6C011F35BD4C}"/>
                </a:ext>
              </a:extLst>
            </p:cNvPr>
            <p:cNvSpPr txBox="1">
              <a:spLocks noChangeArrowheads="1"/>
            </p:cNvSpPr>
            <p:nvPr/>
          </p:nvSpPr>
          <p:spPr bwMode="auto">
            <a:xfrm>
              <a:off x="3112" y="2434"/>
              <a:ext cx="384"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0000"/>
                  </a:solidFill>
                  <a:latin typeface="楷体_GB2312" pitchFamily="49" charset="-122"/>
                  <a:ea typeface="楷体_GB2312" pitchFamily="49" charset="-122"/>
                </a:rPr>
                <a:t>2</a:t>
              </a:r>
            </a:p>
          </p:txBody>
        </p:sp>
        <p:sp>
          <p:nvSpPr>
            <p:cNvPr id="100370" name="Text Box 40">
              <a:extLst>
                <a:ext uri="{FF2B5EF4-FFF2-40B4-BE49-F238E27FC236}">
                  <a16:creationId xmlns:a16="http://schemas.microsoft.com/office/drawing/2014/main" id="{81D0481F-EF9D-42F2-B991-1380D5A64B41}"/>
                </a:ext>
              </a:extLst>
            </p:cNvPr>
            <p:cNvSpPr txBox="1">
              <a:spLocks noChangeArrowheads="1"/>
            </p:cNvSpPr>
            <p:nvPr/>
          </p:nvSpPr>
          <p:spPr bwMode="auto">
            <a:xfrm>
              <a:off x="2200" y="2443"/>
              <a:ext cx="288"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FF00"/>
                  </a:solidFill>
                  <a:latin typeface="Times New Roman" panose="02020603050405020304" pitchFamily="18" charset="0"/>
                </a:rPr>
                <a:t>4</a:t>
              </a:r>
            </a:p>
          </p:txBody>
        </p:sp>
        <p:sp>
          <p:nvSpPr>
            <p:cNvPr id="100371" name="Text Box 41">
              <a:extLst>
                <a:ext uri="{FF2B5EF4-FFF2-40B4-BE49-F238E27FC236}">
                  <a16:creationId xmlns:a16="http://schemas.microsoft.com/office/drawing/2014/main" id="{7CD447A6-E627-4301-84DE-8D7C1BDAD36D}"/>
                </a:ext>
              </a:extLst>
            </p:cNvPr>
            <p:cNvSpPr txBox="1">
              <a:spLocks noChangeArrowheads="1"/>
            </p:cNvSpPr>
            <p:nvPr/>
          </p:nvSpPr>
          <p:spPr bwMode="auto">
            <a:xfrm>
              <a:off x="3400" y="2827"/>
              <a:ext cx="480"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0000"/>
                  </a:solidFill>
                  <a:latin typeface="Times New Roman" panose="02020603050405020304" pitchFamily="18" charset="0"/>
                </a:rPr>
                <a:t>10</a:t>
              </a:r>
            </a:p>
          </p:txBody>
        </p:sp>
        <p:sp>
          <p:nvSpPr>
            <p:cNvPr id="100372" name="Text Box 42">
              <a:extLst>
                <a:ext uri="{FF2B5EF4-FFF2-40B4-BE49-F238E27FC236}">
                  <a16:creationId xmlns:a16="http://schemas.microsoft.com/office/drawing/2014/main" id="{E0F7DACD-35D7-4303-8EAE-8CBC34E76B23}"/>
                </a:ext>
              </a:extLst>
            </p:cNvPr>
            <p:cNvSpPr txBox="1">
              <a:spLocks noChangeArrowheads="1"/>
            </p:cNvSpPr>
            <p:nvPr/>
          </p:nvSpPr>
          <p:spPr bwMode="auto">
            <a:xfrm>
              <a:off x="1111" y="3611"/>
              <a:ext cx="2256"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sz="2800" b="1">
                  <a:solidFill>
                    <a:srgbClr val="FFFF00"/>
                  </a:solidFill>
                  <a:latin typeface="华文新魏" panose="02010800040101010101" pitchFamily="2" charset="-122"/>
                  <a:ea typeface="华文新魏" panose="02010800040101010101" pitchFamily="2" charset="-122"/>
                </a:rPr>
                <a:t>工作日（</a:t>
              </a:r>
              <a:r>
                <a:rPr kumimoji="1" lang="en-US" altLang="zh-CN" sz="2800" b="1">
                  <a:solidFill>
                    <a:srgbClr val="FF0000"/>
                  </a:solidFill>
                  <a:latin typeface="华文新魏" panose="02010800040101010101" pitchFamily="2" charset="-122"/>
                  <a:ea typeface="华文新魏" panose="02010800040101010101" pitchFamily="2" charset="-122"/>
                </a:rPr>
                <a:t>10</a:t>
              </a:r>
              <a:r>
                <a:rPr kumimoji="1" lang="zh-CN" altLang="en-US" sz="2800" b="1">
                  <a:solidFill>
                    <a:srgbClr val="FFFF00"/>
                  </a:solidFill>
                  <a:latin typeface="华文新魏" panose="02010800040101010101" pitchFamily="2" charset="-122"/>
                  <a:ea typeface="华文新魏" panose="02010800040101010101" pitchFamily="2" charset="-122"/>
                </a:rPr>
                <a:t>小时）</a:t>
              </a:r>
            </a:p>
          </p:txBody>
        </p:sp>
        <p:grpSp>
          <p:nvGrpSpPr>
            <p:cNvPr id="100373" name="Group 43">
              <a:extLst>
                <a:ext uri="{FF2B5EF4-FFF2-40B4-BE49-F238E27FC236}">
                  <a16:creationId xmlns:a16="http://schemas.microsoft.com/office/drawing/2014/main" id="{1138C92D-988A-4974-88B6-C90021888979}"/>
                </a:ext>
              </a:extLst>
            </p:cNvPr>
            <p:cNvGrpSpPr>
              <a:grpSpLocks/>
            </p:cNvGrpSpPr>
            <p:nvPr/>
          </p:nvGrpSpPr>
          <p:grpSpPr bwMode="auto">
            <a:xfrm>
              <a:off x="3688" y="2962"/>
              <a:ext cx="2016" cy="728"/>
              <a:chOff x="3264" y="1104"/>
              <a:chExt cx="2016" cy="728"/>
            </a:xfrm>
          </p:grpSpPr>
          <p:sp>
            <p:nvSpPr>
              <p:cNvPr id="100377" name="Text Box 44">
                <a:extLst>
                  <a:ext uri="{FF2B5EF4-FFF2-40B4-BE49-F238E27FC236}">
                    <a16:creationId xmlns:a16="http://schemas.microsoft.com/office/drawing/2014/main" id="{6A350811-B3E5-4647-B962-42460899073A}"/>
                  </a:ext>
                </a:extLst>
              </p:cNvPr>
              <p:cNvSpPr txBox="1">
                <a:spLocks noChangeArrowheads="1"/>
              </p:cNvSpPr>
              <p:nvPr/>
            </p:nvSpPr>
            <p:spPr bwMode="auto">
              <a:xfrm>
                <a:off x="3264" y="1248"/>
                <a:ext cx="384"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rgbClr val="FFFF00"/>
                    </a:solidFill>
                    <a:latin typeface="Times New Roman" panose="02020603050405020304" pitchFamily="18" charset="0"/>
                  </a:rPr>
                  <a:t>m</a:t>
                </a:r>
                <a:r>
                  <a:rPr kumimoji="1" lang="en-US" altLang="zh-CN">
                    <a:solidFill>
                      <a:srgbClr val="FFFF00"/>
                    </a:solidFill>
                    <a:latin typeface="Times New Roman" panose="02020603050405020304" pitchFamily="18" charset="0"/>
                    <a:cs typeface="Times New Roman" panose="02020603050405020304" pitchFamily="18" charset="0"/>
                  </a:rPr>
                  <a:t>'</a:t>
                </a:r>
                <a:r>
                  <a:rPr kumimoji="1" lang="en-US" altLang="zh-CN" sz="2800">
                    <a:solidFill>
                      <a:srgbClr val="FFFF00"/>
                    </a:solidFill>
                    <a:latin typeface="Times New Roman" panose="02020603050405020304" pitchFamily="18" charset="0"/>
                    <a:cs typeface="Times New Roman" panose="02020603050405020304" pitchFamily="18" charset="0"/>
                  </a:rPr>
                  <a:t> </a:t>
                </a:r>
                <a:endParaRPr kumimoji="1" lang="en-US" altLang="zh-CN" sz="2800">
                  <a:solidFill>
                    <a:srgbClr val="FFFF00"/>
                  </a:solidFill>
                  <a:latin typeface="Times New Roman" panose="02020603050405020304" pitchFamily="18" charset="0"/>
                </a:endParaRPr>
              </a:p>
            </p:txBody>
          </p:sp>
          <p:sp>
            <p:nvSpPr>
              <p:cNvPr id="100378" name="Text Box 45">
                <a:extLst>
                  <a:ext uri="{FF2B5EF4-FFF2-40B4-BE49-F238E27FC236}">
                    <a16:creationId xmlns:a16="http://schemas.microsoft.com/office/drawing/2014/main" id="{8D841995-CCBF-4EF3-BAC2-153292D14C80}"/>
                  </a:ext>
                </a:extLst>
              </p:cNvPr>
              <p:cNvSpPr txBox="1">
                <a:spLocks noChangeArrowheads="1"/>
              </p:cNvSpPr>
              <p:nvPr/>
            </p:nvSpPr>
            <p:spPr bwMode="auto">
              <a:xfrm>
                <a:off x="3552" y="1257"/>
                <a:ext cx="28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rgbClr val="FFFF00"/>
                    </a:solidFill>
                    <a:latin typeface="Times New Roman" panose="02020603050405020304" pitchFamily="18" charset="0"/>
                  </a:rPr>
                  <a:t>= </a:t>
                </a:r>
                <a:r>
                  <a:rPr kumimoji="1" lang="en-US" altLang="zh-CN" sz="2800">
                    <a:solidFill>
                      <a:srgbClr val="FFFF00"/>
                    </a:solidFill>
                    <a:latin typeface="Times New Roman" panose="02020603050405020304" pitchFamily="18" charset="0"/>
                  </a:rPr>
                  <a:t>  </a:t>
                </a:r>
              </a:p>
            </p:txBody>
          </p:sp>
          <p:sp>
            <p:nvSpPr>
              <p:cNvPr id="100379" name="Text Box 46">
                <a:extLst>
                  <a:ext uri="{FF2B5EF4-FFF2-40B4-BE49-F238E27FC236}">
                    <a16:creationId xmlns:a16="http://schemas.microsoft.com/office/drawing/2014/main" id="{F6D20D0A-696A-44D7-AB24-761686C02CE9}"/>
                  </a:ext>
                </a:extLst>
              </p:cNvPr>
              <p:cNvSpPr txBox="1">
                <a:spLocks noChangeArrowheads="1"/>
              </p:cNvSpPr>
              <p:nvPr/>
            </p:nvSpPr>
            <p:spPr bwMode="auto">
              <a:xfrm>
                <a:off x="3744" y="1104"/>
                <a:ext cx="86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rgbClr val="FFFF00"/>
                    </a:solidFill>
                    <a:latin typeface="楷体_GB2312" pitchFamily="49" charset="-122"/>
                    <a:ea typeface="楷体_GB2312" pitchFamily="49" charset="-122"/>
                  </a:rPr>
                  <a:t>6</a:t>
                </a:r>
                <a:r>
                  <a:rPr kumimoji="1" lang="zh-CN" altLang="en-US" sz="2800" b="1">
                    <a:solidFill>
                      <a:srgbClr val="FFFF00"/>
                    </a:solidFill>
                    <a:latin typeface="楷体_GB2312" pitchFamily="49" charset="-122"/>
                    <a:ea typeface="楷体_GB2312" pitchFamily="49" charset="-122"/>
                  </a:rPr>
                  <a:t>小时 </a:t>
                </a:r>
              </a:p>
            </p:txBody>
          </p:sp>
          <p:sp>
            <p:nvSpPr>
              <p:cNvPr id="100380" name="Text Box 47">
                <a:extLst>
                  <a:ext uri="{FF2B5EF4-FFF2-40B4-BE49-F238E27FC236}">
                    <a16:creationId xmlns:a16="http://schemas.microsoft.com/office/drawing/2014/main" id="{A9B25547-9110-4ADA-9E83-023551FAFBA4}"/>
                  </a:ext>
                </a:extLst>
              </p:cNvPr>
              <p:cNvSpPr txBox="1">
                <a:spLocks noChangeArrowheads="1"/>
              </p:cNvSpPr>
              <p:nvPr/>
            </p:nvSpPr>
            <p:spPr bwMode="auto">
              <a:xfrm>
                <a:off x="4416" y="1248"/>
                <a:ext cx="288"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rgbClr val="FFFF00"/>
                    </a:solidFill>
                    <a:latin typeface="Times New Roman" panose="02020603050405020304" pitchFamily="18" charset="0"/>
                  </a:rPr>
                  <a:t>=</a:t>
                </a:r>
              </a:p>
            </p:txBody>
          </p:sp>
          <p:sp>
            <p:nvSpPr>
              <p:cNvPr id="100381" name="Text Box 48">
                <a:extLst>
                  <a:ext uri="{FF2B5EF4-FFF2-40B4-BE49-F238E27FC236}">
                    <a16:creationId xmlns:a16="http://schemas.microsoft.com/office/drawing/2014/main" id="{050336F5-D420-40AB-9DD1-582C23B2556D}"/>
                  </a:ext>
                </a:extLst>
              </p:cNvPr>
              <p:cNvSpPr txBox="1">
                <a:spLocks noChangeArrowheads="1"/>
              </p:cNvSpPr>
              <p:nvPr/>
            </p:nvSpPr>
            <p:spPr bwMode="auto">
              <a:xfrm>
                <a:off x="4512" y="1248"/>
                <a:ext cx="768"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Times New Roman" panose="02020603050405020304" pitchFamily="18" charset="0"/>
                  </a:rPr>
                  <a:t> </a:t>
                </a:r>
                <a:r>
                  <a:rPr kumimoji="1" lang="en-US" altLang="zh-CN" sz="2800" b="1">
                    <a:solidFill>
                      <a:srgbClr val="FFFF00"/>
                    </a:solidFill>
                    <a:latin typeface="Times New Roman" panose="02020603050405020304" pitchFamily="18" charset="0"/>
                  </a:rPr>
                  <a:t>150%</a:t>
                </a:r>
              </a:p>
            </p:txBody>
          </p:sp>
          <p:sp>
            <p:nvSpPr>
              <p:cNvPr id="100382" name="Text Box 49">
                <a:extLst>
                  <a:ext uri="{FF2B5EF4-FFF2-40B4-BE49-F238E27FC236}">
                    <a16:creationId xmlns:a16="http://schemas.microsoft.com/office/drawing/2014/main" id="{0F5C54BA-8587-455D-A53A-FCAB840D9B9C}"/>
                  </a:ext>
                </a:extLst>
              </p:cNvPr>
              <p:cNvSpPr txBox="1">
                <a:spLocks noChangeArrowheads="1"/>
              </p:cNvSpPr>
              <p:nvPr/>
            </p:nvSpPr>
            <p:spPr bwMode="auto">
              <a:xfrm>
                <a:off x="3744" y="1488"/>
                <a:ext cx="816"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rgbClr val="FFFF00"/>
                    </a:solidFill>
                    <a:latin typeface="楷体_GB2312" pitchFamily="49" charset="-122"/>
                    <a:ea typeface="楷体_GB2312" pitchFamily="49" charset="-122"/>
                  </a:rPr>
                  <a:t>4</a:t>
                </a:r>
                <a:r>
                  <a:rPr kumimoji="1" lang="zh-CN" altLang="en-US" sz="2800" b="1">
                    <a:solidFill>
                      <a:srgbClr val="FFFF00"/>
                    </a:solidFill>
                    <a:latin typeface="楷体_GB2312" pitchFamily="49" charset="-122"/>
                    <a:ea typeface="楷体_GB2312" pitchFamily="49" charset="-122"/>
                  </a:rPr>
                  <a:t>小时</a:t>
                </a:r>
              </a:p>
            </p:txBody>
          </p:sp>
          <p:sp>
            <p:nvSpPr>
              <p:cNvPr id="100383" name="Line 50">
                <a:extLst>
                  <a:ext uri="{FF2B5EF4-FFF2-40B4-BE49-F238E27FC236}">
                    <a16:creationId xmlns:a16="http://schemas.microsoft.com/office/drawing/2014/main" id="{B55C3501-10D3-4F98-B643-48EB9B1F9C0D}"/>
                  </a:ext>
                </a:extLst>
              </p:cNvPr>
              <p:cNvSpPr>
                <a:spLocks noChangeShapeType="1"/>
              </p:cNvSpPr>
              <p:nvPr/>
            </p:nvSpPr>
            <p:spPr bwMode="auto">
              <a:xfrm>
                <a:off x="3792" y="1440"/>
                <a:ext cx="576"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0374" name="Line 51">
              <a:extLst>
                <a:ext uri="{FF2B5EF4-FFF2-40B4-BE49-F238E27FC236}">
                  <a16:creationId xmlns:a16="http://schemas.microsoft.com/office/drawing/2014/main" id="{73E4164C-4E73-407D-899D-BAD59FC3E371}"/>
                </a:ext>
              </a:extLst>
            </p:cNvPr>
            <p:cNvSpPr>
              <a:spLocks noChangeShapeType="1"/>
            </p:cNvSpPr>
            <p:nvPr/>
          </p:nvSpPr>
          <p:spPr bwMode="auto">
            <a:xfrm>
              <a:off x="1720" y="2770"/>
              <a:ext cx="0" cy="144"/>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0375" name="Line 52">
              <a:extLst>
                <a:ext uri="{FF2B5EF4-FFF2-40B4-BE49-F238E27FC236}">
                  <a16:creationId xmlns:a16="http://schemas.microsoft.com/office/drawing/2014/main" id="{54B6D55C-92E9-4CBD-93B0-8FD9E82D39AD}"/>
                </a:ext>
              </a:extLst>
            </p:cNvPr>
            <p:cNvSpPr>
              <a:spLocks noChangeShapeType="1"/>
            </p:cNvSpPr>
            <p:nvPr/>
          </p:nvSpPr>
          <p:spPr bwMode="auto">
            <a:xfrm>
              <a:off x="2968" y="2770"/>
              <a:ext cx="0" cy="144"/>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0376" name="Text Box 53">
              <a:extLst>
                <a:ext uri="{FF2B5EF4-FFF2-40B4-BE49-F238E27FC236}">
                  <a16:creationId xmlns:a16="http://schemas.microsoft.com/office/drawing/2014/main" id="{83797FA6-4B71-4928-B30A-F6A1185737BF}"/>
                </a:ext>
              </a:extLst>
            </p:cNvPr>
            <p:cNvSpPr txBox="1">
              <a:spLocks noChangeArrowheads="1"/>
            </p:cNvSpPr>
            <p:nvPr/>
          </p:nvSpPr>
          <p:spPr bwMode="auto">
            <a:xfrm>
              <a:off x="4600" y="1720"/>
              <a:ext cx="129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a:solidFill>
                    <a:schemeClr val="bg1"/>
                  </a:solidFill>
                  <a:latin typeface="Times New Roman" panose="02020603050405020304" pitchFamily="18" charset="0"/>
                </a:rPr>
                <a:t>(M/v) </a:t>
              </a:r>
            </a:p>
          </p:txBody>
        </p:sp>
      </p:grpSp>
      <p:sp>
        <p:nvSpPr>
          <p:cNvPr id="100355" name="Rectangle 55">
            <a:extLst>
              <a:ext uri="{FF2B5EF4-FFF2-40B4-BE49-F238E27FC236}">
                <a16:creationId xmlns:a16="http://schemas.microsoft.com/office/drawing/2014/main" id="{26A981F2-560D-45B3-A37B-48767182CA54}"/>
              </a:ext>
            </a:extLst>
          </p:cNvPr>
          <p:cNvSpPr>
            <a:spLocks noGrp="1" noRot="1" noChangeArrowheads="1"/>
          </p:cNvSpPr>
          <p:nvPr>
            <p:ph type="title"/>
          </p:nvPr>
        </p:nvSpPr>
        <p:spPr>
          <a:xfrm>
            <a:off x="427892" y="937839"/>
            <a:ext cx="6553200" cy="711200"/>
          </a:xfrm>
        </p:spPr>
        <p:txBody>
          <a:bodyPr/>
          <a:lstStyle/>
          <a:p>
            <a:pPr eaLnBrk="1" hangingPunct="1"/>
            <a:r>
              <a:rPr lang="zh-CN" altLang="en-US" sz="1900" b="1" dirty="0">
                <a:latin typeface="+mn-ea"/>
                <a:ea typeface="+mn-ea"/>
              </a:rPr>
              <a:t>绝对剩余价值是指在</a:t>
            </a:r>
            <a:r>
              <a:rPr lang="zh-CN" altLang="en-US" sz="1900" b="1" u="sng" dirty="0">
                <a:solidFill>
                  <a:srgbClr val="FF0000"/>
                </a:solidFill>
                <a:latin typeface="+mn-ea"/>
                <a:ea typeface="+mn-ea"/>
              </a:rPr>
              <a:t>必要劳动时间不变</a:t>
            </a:r>
            <a:r>
              <a:rPr lang="zh-CN" altLang="en-US" sz="1900" b="1" dirty="0">
                <a:latin typeface="+mn-ea"/>
                <a:ea typeface="+mn-ea"/>
              </a:rPr>
              <a:t>的条件下，由于</a:t>
            </a:r>
            <a:r>
              <a:rPr lang="zh-CN" altLang="en-US" sz="1900" b="1" u="sng" dirty="0">
                <a:solidFill>
                  <a:srgbClr val="FF0000"/>
                </a:solidFill>
                <a:latin typeface="+mn-ea"/>
                <a:ea typeface="+mn-ea"/>
              </a:rPr>
              <a:t>延长劳动日的长度</a:t>
            </a:r>
            <a:r>
              <a:rPr lang="zh-CN" altLang="en-US" sz="1900" b="1" dirty="0">
                <a:latin typeface="+mn-ea"/>
                <a:ea typeface="+mn-ea"/>
              </a:rPr>
              <a:t>而生产的剩余价值。</a:t>
            </a:r>
          </a:p>
        </p:txBody>
      </p:sp>
      <p:sp>
        <p:nvSpPr>
          <p:cNvPr id="54" name="Text Box 5">
            <a:extLst>
              <a:ext uri="{FF2B5EF4-FFF2-40B4-BE49-F238E27FC236}">
                <a16:creationId xmlns:a16="http://schemas.microsoft.com/office/drawing/2014/main" id="{10EE9733-4D7D-45D2-B63D-C1944BAD0BA7}"/>
              </a:ext>
            </a:extLst>
          </p:cNvPr>
          <p:cNvSpPr txBox="1">
            <a:spLocks noChangeArrowheads="1"/>
          </p:cNvSpPr>
          <p:nvPr/>
        </p:nvSpPr>
        <p:spPr bwMode="auto">
          <a:xfrm>
            <a:off x="202539" y="225912"/>
            <a:ext cx="4683125" cy="5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sz="2800" b="1" dirty="0">
                <a:solidFill>
                  <a:schemeClr val="bg1"/>
                </a:solidFill>
                <a:latin typeface="+mn-ea"/>
                <a:ea typeface="+mn-ea"/>
              </a:rPr>
              <a:t>绝对剩余价值的生产</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checkerboard(across)">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378" name="Group 4">
            <a:extLst>
              <a:ext uri="{FF2B5EF4-FFF2-40B4-BE49-F238E27FC236}">
                <a16:creationId xmlns:a16="http://schemas.microsoft.com/office/drawing/2014/main" id="{B0B58446-6497-4B43-AC55-DD1B57095168}"/>
              </a:ext>
            </a:extLst>
          </p:cNvPr>
          <p:cNvGrpSpPr>
            <a:grpSpLocks/>
          </p:cNvGrpSpPr>
          <p:nvPr/>
        </p:nvGrpSpPr>
        <p:grpSpPr bwMode="auto">
          <a:xfrm>
            <a:off x="179388" y="1594338"/>
            <a:ext cx="8785225" cy="5033475"/>
            <a:chOff x="127" y="482"/>
            <a:chExt cx="5474" cy="3330"/>
          </a:xfrm>
        </p:grpSpPr>
        <p:sp>
          <p:nvSpPr>
            <p:cNvPr id="101380" name="Text Box 5">
              <a:extLst>
                <a:ext uri="{FF2B5EF4-FFF2-40B4-BE49-F238E27FC236}">
                  <a16:creationId xmlns:a16="http://schemas.microsoft.com/office/drawing/2014/main" id="{69559F41-0B57-464D-ADA4-1480CB298E3C}"/>
                </a:ext>
              </a:extLst>
            </p:cNvPr>
            <p:cNvSpPr txBox="1">
              <a:spLocks noChangeArrowheads="1"/>
            </p:cNvSpPr>
            <p:nvPr/>
          </p:nvSpPr>
          <p:spPr bwMode="auto">
            <a:xfrm>
              <a:off x="141" y="482"/>
              <a:ext cx="5460" cy="3330"/>
            </a:xfrm>
            <a:prstGeom prst="rect">
              <a:avLst/>
            </a:prstGeom>
            <a:solidFill>
              <a:schemeClr val="accent2"/>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endParaRPr kumimoji="1" lang="zh-CN" altLang="en-US" sz="4400">
                <a:latin typeface="黑体" panose="02010609060101010101" pitchFamily="49" charset="-122"/>
                <a:ea typeface="黑体" panose="02010609060101010101" pitchFamily="49" charset="-122"/>
              </a:endParaRPr>
            </a:p>
          </p:txBody>
        </p:sp>
        <p:grpSp>
          <p:nvGrpSpPr>
            <p:cNvPr id="101381" name="Group 6">
              <a:extLst>
                <a:ext uri="{FF2B5EF4-FFF2-40B4-BE49-F238E27FC236}">
                  <a16:creationId xmlns:a16="http://schemas.microsoft.com/office/drawing/2014/main" id="{4AC8FB1F-6ABA-486B-BA5E-2047C7DF499B}"/>
                </a:ext>
              </a:extLst>
            </p:cNvPr>
            <p:cNvGrpSpPr>
              <a:grpSpLocks/>
            </p:cNvGrpSpPr>
            <p:nvPr/>
          </p:nvGrpSpPr>
          <p:grpSpPr bwMode="auto">
            <a:xfrm>
              <a:off x="127" y="516"/>
              <a:ext cx="5442" cy="3276"/>
              <a:chOff x="192" y="720"/>
              <a:chExt cx="5568" cy="3216"/>
            </a:xfrm>
          </p:grpSpPr>
          <p:sp>
            <p:nvSpPr>
              <p:cNvPr id="101407" name="Text Box 7">
                <a:extLst>
                  <a:ext uri="{FF2B5EF4-FFF2-40B4-BE49-F238E27FC236}">
                    <a16:creationId xmlns:a16="http://schemas.microsoft.com/office/drawing/2014/main" id="{08435C0F-41DF-4534-A4B5-8A4D30E401B1}"/>
                  </a:ext>
                </a:extLst>
              </p:cNvPr>
              <p:cNvSpPr txBox="1">
                <a:spLocks noChangeArrowheads="1"/>
              </p:cNvSpPr>
              <p:nvPr/>
            </p:nvSpPr>
            <p:spPr bwMode="auto">
              <a:xfrm>
                <a:off x="192" y="720"/>
                <a:ext cx="5568" cy="3216"/>
              </a:xfrm>
              <a:prstGeom prst="rect">
                <a:avLst/>
              </a:prstGeom>
              <a:solidFill>
                <a:srgbClr val="0000FF"/>
              </a:solidFill>
              <a:ln>
                <a:noFill/>
              </a:ln>
              <a:extLs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endParaRPr kumimoji="1" lang="zh-CN" altLang="en-US" sz="4400">
                  <a:latin typeface="黑体" panose="02010609060101010101" pitchFamily="49" charset="-122"/>
                  <a:ea typeface="黑体" panose="02010609060101010101" pitchFamily="49" charset="-122"/>
                </a:endParaRPr>
              </a:p>
            </p:txBody>
          </p:sp>
          <p:grpSp>
            <p:nvGrpSpPr>
              <p:cNvPr id="101408" name="Group 8">
                <a:extLst>
                  <a:ext uri="{FF2B5EF4-FFF2-40B4-BE49-F238E27FC236}">
                    <a16:creationId xmlns:a16="http://schemas.microsoft.com/office/drawing/2014/main" id="{D1BF673D-AF57-438F-AFE9-E03D9EF05BA9}"/>
                  </a:ext>
                </a:extLst>
              </p:cNvPr>
              <p:cNvGrpSpPr>
                <a:grpSpLocks/>
              </p:cNvGrpSpPr>
              <p:nvPr/>
            </p:nvGrpSpPr>
            <p:grpSpPr bwMode="auto">
              <a:xfrm>
                <a:off x="240" y="816"/>
                <a:ext cx="3024" cy="1340"/>
                <a:chOff x="480" y="912"/>
                <a:chExt cx="2784" cy="1156"/>
              </a:xfrm>
            </p:grpSpPr>
            <p:sp>
              <p:nvSpPr>
                <p:cNvPr id="101417" name="Line 9">
                  <a:extLst>
                    <a:ext uri="{FF2B5EF4-FFF2-40B4-BE49-F238E27FC236}">
                      <a16:creationId xmlns:a16="http://schemas.microsoft.com/office/drawing/2014/main" id="{F786E6F5-AE71-462E-95AE-47DBF93B9701}"/>
                    </a:ext>
                  </a:extLst>
                </p:cNvPr>
                <p:cNvSpPr>
                  <a:spLocks noChangeShapeType="1"/>
                </p:cNvSpPr>
                <p:nvPr/>
              </p:nvSpPr>
              <p:spPr bwMode="auto">
                <a:xfrm>
                  <a:off x="576" y="1287"/>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8" name="Line 10">
                  <a:extLst>
                    <a:ext uri="{FF2B5EF4-FFF2-40B4-BE49-F238E27FC236}">
                      <a16:creationId xmlns:a16="http://schemas.microsoft.com/office/drawing/2014/main" id="{E3323707-01D2-4C2B-9E9B-E2EC15EDB0BA}"/>
                    </a:ext>
                  </a:extLst>
                </p:cNvPr>
                <p:cNvSpPr>
                  <a:spLocks noChangeShapeType="1"/>
                </p:cNvSpPr>
                <p:nvPr/>
              </p:nvSpPr>
              <p:spPr bwMode="auto">
                <a:xfrm>
                  <a:off x="3024" y="1287"/>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9" name="Line 11">
                  <a:extLst>
                    <a:ext uri="{FF2B5EF4-FFF2-40B4-BE49-F238E27FC236}">
                      <a16:creationId xmlns:a16="http://schemas.microsoft.com/office/drawing/2014/main" id="{5C0E37D5-14D4-4788-9B95-8A3E94200D6F}"/>
                    </a:ext>
                  </a:extLst>
                </p:cNvPr>
                <p:cNvSpPr>
                  <a:spLocks noChangeShapeType="1"/>
                </p:cNvSpPr>
                <p:nvPr/>
              </p:nvSpPr>
              <p:spPr bwMode="auto">
                <a:xfrm>
                  <a:off x="1785" y="1287"/>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0" name="Text Box 12">
                  <a:extLst>
                    <a:ext uri="{FF2B5EF4-FFF2-40B4-BE49-F238E27FC236}">
                      <a16:creationId xmlns:a16="http://schemas.microsoft.com/office/drawing/2014/main" id="{2CDADE58-943B-4B78-9795-176505E68DF7}"/>
                    </a:ext>
                  </a:extLst>
                </p:cNvPr>
                <p:cNvSpPr txBox="1">
                  <a:spLocks noChangeArrowheads="1"/>
                </p:cNvSpPr>
                <p:nvPr/>
              </p:nvSpPr>
              <p:spPr bwMode="auto">
                <a:xfrm>
                  <a:off x="1248" y="912"/>
                  <a:ext cx="1536"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solidFill>
                        <a:schemeClr val="bg1"/>
                      </a:solidFill>
                      <a:latin typeface="华文新魏" panose="02010800040101010101" pitchFamily="2" charset="-122"/>
                      <a:ea typeface="华文新魏" panose="02010800040101010101" pitchFamily="2" charset="-122"/>
                    </a:rPr>
                    <a:t>工 作 日</a:t>
                  </a:r>
                  <a:r>
                    <a:rPr kumimoji="1" lang="zh-CN" altLang="en-US" sz="2400" b="1">
                      <a:solidFill>
                        <a:schemeClr val="bg1"/>
                      </a:solidFill>
                      <a:latin typeface="华文新魏" panose="02010800040101010101" pitchFamily="2" charset="-122"/>
                      <a:ea typeface="华文新魏" panose="02010800040101010101" pitchFamily="2" charset="-122"/>
                    </a:rPr>
                    <a:t>（</a:t>
                  </a:r>
                  <a:r>
                    <a:rPr kumimoji="1" lang="en-US" altLang="zh-CN" sz="2400" b="1">
                      <a:solidFill>
                        <a:schemeClr val="bg1"/>
                      </a:solidFill>
                      <a:latin typeface="华文新魏" panose="02010800040101010101" pitchFamily="2" charset="-122"/>
                      <a:ea typeface="华文新魏" panose="02010800040101010101" pitchFamily="2" charset="-122"/>
                    </a:rPr>
                    <a:t>8</a:t>
                  </a:r>
                  <a:r>
                    <a:rPr kumimoji="1" lang="zh-CN" altLang="en-US" sz="2400">
                      <a:solidFill>
                        <a:schemeClr val="bg1"/>
                      </a:solidFill>
                      <a:latin typeface="华文新魏" panose="02010800040101010101" pitchFamily="2" charset="-122"/>
                      <a:ea typeface="华文新魏" panose="02010800040101010101" pitchFamily="2" charset="-122"/>
                    </a:rPr>
                    <a:t>小时）</a:t>
                  </a:r>
                </a:p>
              </p:txBody>
            </p:sp>
            <p:sp>
              <p:nvSpPr>
                <p:cNvPr id="101421" name="AutoShape 13">
                  <a:extLst>
                    <a:ext uri="{FF2B5EF4-FFF2-40B4-BE49-F238E27FC236}">
                      <a16:creationId xmlns:a16="http://schemas.microsoft.com/office/drawing/2014/main" id="{B1C50E3C-029C-44FE-932A-6D6710CB3460}"/>
                    </a:ext>
                  </a:extLst>
                </p:cNvPr>
                <p:cNvSpPr>
                  <a:spLocks/>
                </p:cNvSpPr>
                <p:nvPr/>
              </p:nvSpPr>
              <p:spPr bwMode="auto">
                <a:xfrm rot="16200000">
                  <a:off x="1104" y="1152"/>
                  <a:ext cx="144" cy="1201"/>
                </a:xfrm>
                <a:prstGeom prst="leftBrace">
                  <a:avLst>
                    <a:gd name="adj1" fmla="val 69444"/>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1422" name="AutoShape 14">
                  <a:extLst>
                    <a:ext uri="{FF2B5EF4-FFF2-40B4-BE49-F238E27FC236}">
                      <a16:creationId xmlns:a16="http://schemas.microsoft.com/office/drawing/2014/main" id="{3EEF2FFA-D952-4EE5-8024-CBCE32EB3CDD}"/>
                    </a:ext>
                  </a:extLst>
                </p:cNvPr>
                <p:cNvSpPr>
                  <a:spLocks/>
                </p:cNvSpPr>
                <p:nvPr/>
              </p:nvSpPr>
              <p:spPr bwMode="auto">
                <a:xfrm rot="16200000">
                  <a:off x="2352" y="1152"/>
                  <a:ext cx="144" cy="1201"/>
                </a:xfrm>
                <a:prstGeom prst="leftBrace">
                  <a:avLst>
                    <a:gd name="adj1" fmla="val 69444"/>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1423" name="Text Box 15">
                  <a:extLst>
                    <a:ext uri="{FF2B5EF4-FFF2-40B4-BE49-F238E27FC236}">
                      <a16:creationId xmlns:a16="http://schemas.microsoft.com/office/drawing/2014/main" id="{E23A6B06-D126-4314-B899-34CB11C45274}"/>
                    </a:ext>
                  </a:extLst>
                </p:cNvPr>
                <p:cNvSpPr txBox="1">
                  <a:spLocks noChangeArrowheads="1"/>
                </p:cNvSpPr>
                <p:nvPr/>
              </p:nvSpPr>
              <p:spPr bwMode="auto">
                <a:xfrm>
                  <a:off x="480" y="1363"/>
                  <a:ext cx="288"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chemeClr val="bg1"/>
                      </a:solidFill>
                      <a:latin typeface="Times New Roman" panose="02020603050405020304" pitchFamily="18" charset="0"/>
                    </a:rPr>
                    <a:t>0</a:t>
                  </a:r>
                </a:p>
              </p:txBody>
            </p:sp>
            <p:sp>
              <p:nvSpPr>
                <p:cNvPr id="101424" name="Text Box 16">
                  <a:extLst>
                    <a:ext uri="{FF2B5EF4-FFF2-40B4-BE49-F238E27FC236}">
                      <a16:creationId xmlns:a16="http://schemas.microsoft.com/office/drawing/2014/main" id="{2D9BE353-3341-454C-8B03-DA3B88A19AF4}"/>
                    </a:ext>
                  </a:extLst>
                </p:cNvPr>
                <p:cNvSpPr txBox="1">
                  <a:spLocks noChangeArrowheads="1"/>
                </p:cNvSpPr>
                <p:nvPr/>
              </p:nvSpPr>
              <p:spPr bwMode="auto">
                <a:xfrm>
                  <a:off x="1680" y="1393"/>
                  <a:ext cx="289"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chemeClr val="bg1"/>
                      </a:solidFill>
                      <a:latin typeface="Times New Roman" panose="02020603050405020304" pitchFamily="18" charset="0"/>
                    </a:rPr>
                    <a:t>4</a:t>
                  </a:r>
                </a:p>
              </p:txBody>
            </p:sp>
            <p:sp>
              <p:nvSpPr>
                <p:cNvPr id="101425" name="Text Box 17">
                  <a:extLst>
                    <a:ext uri="{FF2B5EF4-FFF2-40B4-BE49-F238E27FC236}">
                      <a16:creationId xmlns:a16="http://schemas.microsoft.com/office/drawing/2014/main" id="{F8A3A695-77AE-4656-8577-3D46D7B54DA9}"/>
                    </a:ext>
                  </a:extLst>
                </p:cNvPr>
                <p:cNvSpPr txBox="1">
                  <a:spLocks noChangeArrowheads="1"/>
                </p:cNvSpPr>
                <p:nvPr/>
              </p:nvSpPr>
              <p:spPr bwMode="auto">
                <a:xfrm>
                  <a:off x="2880" y="1393"/>
                  <a:ext cx="384"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chemeClr val="bg1"/>
                      </a:solidFill>
                      <a:latin typeface="Times New Roman" panose="02020603050405020304" pitchFamily="18" charset="0"/>
                    </a:rPr>
                    <a:t>8</a:t>
                  </a:r>
                  <a:endParaRPr kumimoji="1" lang="en-US" altLang="zh-CN" sz="2400" b="1">
                    <a:solidFill>
                      <a:schemeClr val="bg1"/>
                    </a:solidFill>
                    <a:latin typeface="Times New Roman" panose="02020603050405020304" pitchFamily="18" charset="0"/>
                  </a:endParaRPr>
                </a:p>
              </p:txBody>
            </p:sp>
            <p:sp>
              <p:nvSpPr>
                <p:cNvPr id="101426" name="Line 18">
                  <a:extLst>
                    <a:ext uri="{FF2B5EF4-FFF2-40B4-BE49-F238E27FC236}">
                      <a16:creationId xmlns:a16="http://schemas.microsoft.com/office/drawing/2014/main" id="{87A8A316-74D0-4FF4-A0B6-F98C7E8A6A3C}"/>
                    </a:ext>
                  </a:extLst>
                </p:cNvPr>
                <p:cNvSpPr>
                  <a:spLocks noChangeShapeType="1"/>
                </p:cNvSpPr>
                <p:nvPr/>
              </p:nvSpPr>
              <p:spPr bwMode="auto">
                <a:xfrm>
                  <a:off x="576" y="1416"/>
                  <a:ext cx="2450" cy="0"/>
                </a:xfrm>
                <a:prstGeom prst="line">
                  <a:avLst/>
                </a:prstGeom>
                <a:noFill/>
                <a:ln w="38100">
                  <a:solidFill>
                    <a:schemeClr val="bg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1427" name="Text Box 19">
                  <a:extLst>
                    <a:ext uri="{FF2B5EF4-FFF2-40B4-BE49-F238E27FC236}">
                      <a16:creationId xmlns:a16="http://schemas.microsoft.com/office/drawing/2014/main" id="{D2D35042-CF91-4898-9A98-40324E64ACBE}"/>
                    </a:ext>
                  </a:extLst>
                </p:cNvPr>
                <p:cNvSpPr txBox="1">
                  <a:spLocks noChangeArrowheads="1"/>
                </p:cNvSpPr>
                <p:nvPr/>
              </p:nvSpPr>
              <p:spPr bwMode="auto">
                <a:xfrm>
                  <a:off x="528" y="1824"/>
                  <a:ext cx="1346"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solidFill>
                        <a:schemeClr val="bg1"/>
                      </a:solidFill>
                      <a:latin typeface="华文新魏" panose="02010800040101010101" pitchFamily="2" charset="-122"/>
                      <a:ea typeface="华文新魏" panose="02010800040101010101" pitchFamily="2" charset="-122"/>
                    </a:rPr>
                    <a:t>必要劳动时间</a:t>
                  </a:r>
                </a:p>
              </p:txBody>
            </p:sp>
            <p:sp>
              <p:nvSpPr>
                <p:cNvPr id="101428" name="Text Box 20">
                  <a:extLst>
                    <a:ext uri="{FF2B5EF4-FFF2-40B4-BE49-F238E27FC236}">
                      <a16:creationId xmlns:a16="http://schemas.microsoft.com/office/drawing/2014/main" id="{01F5F9E1-8AAA-47EB-8E9A-83164FF90386}"/>
                    </a:ext>
                  </a:extLst>
                </p:cNvPr>
                <p:cNvSpPr txBox="1">
                  <a:spLocks noChangeArrowheads="1"/>
                </p:cNvSpPr>
                <p:nvPr/>
              </p:nvSpPr>
              <p:spPr bwMode="auto">
                <a:xfrm>
                  <a:off x="1821" y="1824"/>
                  <a:ext cx="1346"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a:solidFill>
                        <a:schemeClr val="bg1"/>
                      </a:solidFill>
                      <a:latin typeface="华文新魏" panose="02010800040101010101" pitchFamily="2" charset="-122"/>
                      <a:ea typeface="华文新魏" panose="02010800040101010101" pitchFamily="2" charset="-122"/>
                    </a:rPr>
                    <a:t>剩余劳动时间</a:t>
                  </a:r>
                </a:p>
              </p:txBody>
            </p:sp>
          </p:grpSp>
          <p:grpSp>
            <p:nvGrpSpPr>
              <p:cNvPr id="101409" name="Group 21">
                <a:extLst>
                  <a:ext uri="{FF2B5EF4-FFF2-40B4-BE49-F238E27FC236}">
                    <a16:creationId xmlns:a16="http://schemas.microsoft.com/office/drawing/2014/main" id="{E62131AD-E90C-4E75-9A19-A9BC3817D773}"/>
                  </a:ext>
                </a:extLst>
              </p:cNvPr>
              <p:cNvGrpSpPr>
                <a:grpSpLocks/>
              </p:cNvGrpSpPr>
              <p:nvPr/>
            </p:nvGrpSpPr>
            <p:grpSpPr bwMode="auto">
              <a:xfrm>
                <a:off x="3264" y="1104"/>
                <a:ext cx="2016" cy="705"/>
                <a:chOff x="3264" y="1104"/>
                <a:chExt cx="2016" cy="705"/>
              </a:xfrm>
            </p:grpSpPr>
            <p:sp>
              <p:nvSpPr>
                <p:cNvPr id="101410" name="Text Box 22">
                  <a:extLst>
                    <a:ext uri="{FF2B5EF4-FFF2-40B4-BE49-F238E27FC236}">
                      <a16:creationId xmlns:a16="http://schemas.microsoft.com/office/drawing/2014/main" id="{732076EB-7928-4915-978D-D4A5D0AD1F16}"/>
                    </a:ext>
                  </a:extLst>
                </p:cNvPr>
                <p:cNvSpPr txBox="1">
                  <a:spLocks noChangeArrowheads="1"/>
                </p:cNvSpPr>
                <p:nvPr/>
              </p:nvSpPr>
              <p:spPr bwMode="auto">
                <a:xfrm>
                  <a:off x="3264" y="1248"/>
                  <a:ext cx="38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chemeClr val="bg1"/>
                      </a:solidFill>
                      <a:latin typeface="Times New Roman" panose="02020603050405020304" pitchFamily="18" charset="0"/>
                    </a:rPr>
                    <a:t>m</a:t>
                  </a:r>
                  <a:r>
                    <a:rPr kumimoji="1" lang="en-US" altLang="zh-CN">
                      <a:solidFill>
                        <a:schemeClr val="bg1"/>
                      </a:solidFill>
                      <a:latin typeface="Times New Roman" panose="02020603050405020304" pitchFamily="18" charset="0"/>
                      <a:cs typeface="Times New Roman" panose="02020603050405020304" pitchFamily="18" charset="0"/>
                    </a:rPr>
                    <a:t>'</a:t>
                  </a:r>
                  <a:r>
                    <a:rPr kumimoji="1" lang="en-US" altLang="zh-CN" sz="2800">
                      <a:solidFill>
                        <a:schemeClr val="bg1"/>
                      </a:solidFill>
                      <a:latin typeface="Times New Roman" panose="02020603050405020304" pitchFamily="18" charset="0"/>
                      <a:cs typeface="Times New Roman" panose="02020603050405020304" pitchFamily="18" charset="0"/>
                    </a:rPr>
                    <a:t> </a:t>
                  </a:r>
                  <a:endParaRPr kumimoji="1" lang="en-US" altLang="zh-CN" sz="2800">
                    <a:solidFill>
                      <a:schemeClr val="bg1"/>
                    </a:solidFill>
                    <a:latin typeface="Times New Roman" panose="02020603050405020304" pitchFamily="18" charset="0"/>
                  </a:endParaRPr>
                </a:p>
              </p:txBody>
            </p:sp>
            <p:sp>
              <p:nvSpPr>
                <p:cNvPr id="101411" name="Text Box 23">
                  <a:extLst>
                    <a:ext uri="{FF2B5EF4-FFF2-40B4-BE49-F238E27FC236}">
                      <a16:creationId xmlns:a16="http://schemas.microsoft.com/office/drawing/2014/main" id="{1328B553-162A-4F7D-B4D2-B1748C3EBDA7}"/>
                    </a:ext>
                  </a:extLst>
                </p:cNvPr>
                <p:cNvSpPr txBox="1">
                  <a:spLocks noChangeArrowheads="1"/>
                </p:cNvSpPr>
                <p:nvPr/>
              </p:nvSpPr>
              <p:spPr bwMode="auto">
                <a:xfrm>
                  <a:off x="3552" y="1257"/>
                  <a:ext cx="288"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chemeClr val="bg1"/>
                      </a:solidFill>
                      <a:latin typeface="Times New Roman" panose="02020603050405020304" pitchFamily="18" charset="0"/>
                    </a:rPr>
                    <a:t>= </a:t>
                  </a:r>
                  <a:r>
                    <a:rPr kumimoji="1" lang="en-US" altLang="zh-CN" sz="2800">
                      <a:solidFill>
                        <a:schemeClr val="bg1"/>
                      </a:solidFill>
                      <a:latin typeface="Times New Roman" panose="02020603050405020304" pitchFamily="18" charset="0"/>
                    </a:rPr>
                    <a:t>  </a:t>
                  </a:r>
                </a:p>
              </p:txBody>
            </p:sp>
            <p:sp>
              <p:nvSpPr>
                <p:cNvPr id="101412" name="Text Box 24">
                  <a:extLst>
                    <a:ext uri="{FF2B5EF4-FFF2-40B4-BE49-F238E27FC236}">
                      <a16:creationId xmlns:a16="http://schemas.microsoft.com/office/drawing/2014/main" id="{F59424B3-0DD0-481B-A8EB-4327D7ED1868}"/>
                    </a:ext>
                  </a:extLst>
                </p:cNvPr>
                <p:cNvSpPr txBox="1">
                  <a:spLocks noChangeArrowheads="1"/>
                </p:cNvSpPr>
                <p:nvPr/>
              </p:nvSpPr>
              <p:spPr bwMode="auto">
                <a:xfrm>
                  <a:off x="3744" y="1104"/>
                  <a:ext cx="863"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chemeClr val="bg1"/>
                      </a:solidFill>
                      <a:latin typeface="楷体_GB2312" pitchFamily="49" charset="-122"/>
                      <a:ea typeface="楷体_GB2312" pitchFamily="49" charset="-122"/>
                    </a:rPr>
                    <a:t>4</a:t>
                  </a:r>
                  <a:r>
                    <a:rPr kumimoji="1" lang="zh-CN" altLang="en-US" sz="2800" b="1">
                      <a:solidFill>
                        <a:schemeClr val="bg1"/>
                      </a:solidFill>
                      <a:latin typeface="楷体_GB2312" pitchFamily="49" charset="-122"/>
                      <a:ea typeface="楷体_GB2312" pitchFamily="49" charset="-122"/>
                    </a:rPr>
                    <a:t>小时 </a:t>
                  </a:r>
                </a:p>
              </p:txBody>
            </p:sp>
            <p:sp>
              <p:nvSpPr>
                <p:cNvPr id="101413" name="Text Box 25">
                  <a:extLst>
                    <a:ext uri="{FF2B5EF4-FFF2-40B4-BE49-F238E27FC236}">
                      <a16:creationId xmlns:a16="http://schemas.microsoft.com/office/drawing/2014/main" id="{39953681-F752-4C83-8553-EAA69779CE64}"/>
                    </a:ext>
                  </a:extLst>
                </p:cNvPr>
                <p:cNvSpPr txBox="1">
                  <a:spLocks noChangeArrowheads="1"/>
                </p:cNvSpPr>
                <p:nvPr/>
              </p:nvSpPr>
              <p:spPr bwMode="auto">
                <a:xfrm>
                  <a:off x="4416" y="1248"/>
                  <a:ext cx="287"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chemeClr val="bg1"/>
                      </a:solidFill>
                      <a:latin typeface="Times New Roman" panose="02020603050405020304" pitchFamily="18" charset="0"/>
                    </a:rPr>
                    <a:t>=</a:t>
                  </a:r>
                </a:p>
              </p:txBody>
            </p:sp>
            <p:sp>
              <p:nvSpPr>
                <p:cNvPr id="101414" name="Text Box 26">
                  <a:extLst>
                    <a:ext uri="{FF2B5EF4-FFF2-40B4-BE49-F238E27FC236}">
                      <a16:creationId xmlns:a16="http://schemas.microsoft.com/office/drawing/2014/main" id="{1AD4B9EE-D621-471B-9023-04EFE0C91D52}"/>
                    </a:ext>
                  </a:extLst>
                </p:cNvPr>
                <p:cNvSpPr txBox="1">
                  <a:spLocks noChangeArrowheads="1"/>
                </p:cNvSpPr>
                <p:nvPr/>
              </p:nvSpPr>
              <p:spPr bwMode="auto">
                <a:xfrm>
                  <a:off x="4512" y="1248"/>
                  <a:ext cx="76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bg1"/>
                      </a:solidFill>
                      <a:latin typeface="Times New Roman" panose="02020603050405020304" pitchFamily="18" charset="0"/>
                    </a:rPr>
                    <a:t> </a:t>
                  </a:r>
                  <a:r>
                    <a:rPr kumimoji="1" lang="en-US" altLang="zh-CN" sz="2800" b="1">
                      <a:solidFill>
                        <a:schemeClr val="bg1"/>
                      </a:solidFill>
                      <a:latin typeface="Times New Roman" panose="02020603050405020304" pitchFamily="18" charset="0"/>
                    </a:rPr>
                    <a:t>100%</a:t>
                  </a:r>
                </a:p>
              </p:txBody>
            </p:sp>
            <p:sp>
              <p:nvSpPr>
                <p:cNvPr id="101415" name="Text Box 27">
                  <a:extLst>
                    <a:ext uri="{FF2B5EF4-FFF2-40B4-BE49-F238E27FC236}">
                      <a16:creationId xmlns:a16="http://schemas.microsoft.com/office/drawing/2014/main" id="{BF91E07F-D2EB-485C-A50D-B3AAED810AD8}"/>
                    </a:ext>
                  </a:extLst>
                </p:cNvPr>
                <p:cNvSpPr txBox="1">
                  <a:spLocks noChangeArrowheads="1"/>
                </p:cNvSpPr>
                <p:nvPr/>
              </p:nvSpPr>
              <p:spPr bwMode="auto">
                <a:xfrm>
                  <a:off x="3744" y="1488"/>
                  <a:ext cx="815"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chemeClr val="bg1"/>
                      </a:solidFill>
                      <a:latin typeface="楷体_GB2312" pitchFamily="49" charset="-122"/>
                      <a:ea typeface="楷体_GB2312" pitchFamily="49" charset="-122"/>
                    </a:rPr>
                    <a:t>4</a:t>
                  </a:r>
                  <a:r>
                    <a:rPr kumimoji="1" lang="zh-CN" altLang="en-US" sz="2800" b="1">
                      <a:solidFill>
                        <a:schemeClr val="bg1"/>
                      </a:solidFill>
                      <a:latin typeface="楷体_GB2312" pitchFamily="49" charset="-122"/>
                      <a:ea typeface="楷体_GB2312" pitchFamily="49" charset="-122"/>
                    </a:rPr>
                    <a:t>小时</a:t>
                  </a:r>
                </a:p>
              </p:txBody>
            </p:sp>
            <p:sp>
              <p:nvSpPr>
                <p:cNvPr id="101416" name="Line 28">
                  <a:extLst>
                    <a:ext uri="{FF2B5EF4-FFF2-40B4-BE49-F238E27FC236}">
                      <a16:creationId xmlns:a16="http://schemas.microsoft.com/office/drawing/2014/main" id="{6C913E62-41A9-4C70-9D2F-0CF1D5470C25}"/>
                    </a:ext>
                  </a:extLst>
                </p:cNvPr>
                <p:cNvSpPr>
                  <a:spLocks noChangeShapeType="1"/>
                </p:cNvSpPr>
                <p:nvPr/>
              </p:nvSpPr>
              <p:spPr bwMode="auto">
                <a:xfrm>
                  <a:off x="3792" y="1440"/>
                  <a:ext cx="576"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101382" name="Group 29">
              <a:extLst>
                <a:ext uri="{FF2B5EF4-FFF2-40B4-BE49-F238E27FC236}">
                  <a16:creationId xmlns:a16="http://schemas.microsoft.com/office/drawing/2014/main" id="{BA064444-CDF6-46D9-B0F3-B27C3103046D}"/>
                </a:ext>
              </a:extLst>
            </p:cNvPr>
            <p:cNvGrpSpPr>
              <a:grpSpLocks/>
            </p:cNvGrpSpPr>
            <p:nvPr/>
          </p:nvGrpSpPr>
          <p:grpSpPr bwMode="auto">
            <a:xfrm>
              <a:off x="3252" y="2544"/>
              <a:ext cx="2016" cy="711"/>
              <a:chOff x="3264" y="1104"/>
              <a:chExt cx="2016" cy="711"/>
            </a:xfrm>
          </p:grpSpPr>
          <p:sp>
            <p:nvSpPr>
              <p:cNvPr id="101400" name="Text Box 30">
                <a:extLst>
                  <a:ext uri="{FF2B5EF4-FFF2-40B4-BE49-F238E27FC236}">
                    <a16:creationId xmlns:a16="http://schemas.microsoft.com/office/drawing/2014/main" id="{50ED5E54-D20B-4E99-B535-C322C40F494B}"/>
                  </a:ext>
                </a:extLst>
              </p:cNvPr>
              <p:cNvSpPr txBox="1">
                <a:spLocks noChangeArrowheads="1"/>
              </p:cNvSpPr>
              <p:nvPr/>
            </p:nvSpPr>
            <p:spPr bwMode="auto">
              <a:xfrm>
                <a:off x="3264" y="1248"/>
                <a:ext cx="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rgbClr val="FFFF00"/>
                    </a:solidFill>
                    <a:latin typeface="Times New Roman" panose="02020603050405020304" pitchFamily="18" charset="0"/>
                  </a:rPr>
                  <a:t>m</a:t>
                </a:r>
                <a:r>
                  <a:rPr kumimoji="1" lang="en-US" altLang="zh-CN">
                    <a:solidFill>
                      <a:srgbClr val="FFFF00"/>
                    </a:solidFill>
                    <a:latin typeface="Times New Roman" panose="02020603050405020304" pitchFamily="18" charset="0"/>
                    <a:cs typeface="Times New Roman" panose="02020603050405020304" pitchFamily="18" charset="0"/>
                  </a:rPr>
                  <a:t>'</a:t>
                </a:r>
                <a:r>
                  <a:rPr kumimoji="1" lang="en-US" altLang="zh-CN" sz="2800">
                    <a:solidFill>
                      <a:srgbClr val="FFFF00"/>
                    </a:solidFill>
                    <a:latin typeface="Times New Roman" panose="02020603050405020304" pitchFamily="18" charset="0"/>
                    <a:cs typeface="Times New Roman" panose="02020603050405020304" pitchFamily="18" charset="0"/>
                  </a:rPr>
                  <a:t> </a:t>
                </a:r>
                <a:endParaRPr kumimoji="1" lang="en-US" altLang="zh-CN" sz="2800">
                  <a:solidFill>
                    <a:srgbClr val="FFFF00"/>
                  </a:solidFill>
                  <a:latin typeface="Times New Roman" panose="02020603050405020304" pitchFamily="18" charset="0"/>
                </a:endParaRPr>
              </a:p>
            </p:txBody>
          </p:sp>
          <p:sp>
            <p:nvSpPr>
              <p:cNvPr id="101401" name="Text Box 31">
                <a:extLst>
                  <a:ext uri="{FF2B5EF4-FFF2-40B4-BE49-F238E27FC236}">
                    <a16:creationId xmlns:a16="http://schemas.microsoft.com/office/drawing/2014/main" id="{0E60D281-4A70-460A-BA3E-C065838C540C}"/>
                  </a:ext>
                </a:extLst>
              </p:cNvPr>
              <p:cNvSpPr txBox="1">
                <a:spLocks noChangeArrowheads="1"/>
              </p:cNvSpPr>
              <p:nvPr/>
            </p:nvSpPr>
            <p:spPr bwMode="auto">
              <a:xfrm>
                <a:off x="3552" y="1257"/>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rgbClr val="FFFF00"/>
                    </a:solidFill>
                    <a:latin typeface="Times New Roman" panose="02020603050405020304" pitchFamily="18" charset="0"/>
                  </a:rPr>
                  <a:t>= </a:t>
                </a:r>
                <a:r>
                  <a:rPr kumimoji="1" lang="en-US" altLang="zh-CN" sz="2800">
                    <a:solidFill>
                      <a:srgbClr val="FFFF00"/>
                    </a:solidFill>
                    <a:latin typeface="Times New Roman" panose="02020603050405020304" pitchFamily="18" charset="0"/>
                  </a:rPr>
                  <a:t>  </a:t>
                </a:r>
              </a:p>
            </p:txBody>
          </p:sp>
          <p:sp>
            <p:nvSpPr>
              <p:cNvPr id="101402" name="Text Box 32">
                <a:extLst>
                  <a:ext uri="{FF2B5EF4-FFF2-40B4-BE49-F238E27FC236}">
                    <a16:creationId xmlns:a16="http://schemas.microsoft.com/office/drawing/2014/main" id="{CBB55E2A-4E99-49A3-874F-C91F0F09C875}"/>
                  </a:ext>
                </a:extLst>
              </p:cNvPr>
              <p:cNvSpPr txBox="1">
                <a:spLocks noChangeArrowheads="1"/>
              </p:cNvSpPr>
              <p:nvPr/>
            </p:nvSpPr>
            <p:spPr bwMode="auto">
              <a:xfrm>
                <a:off x="3744" y="1104"/>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rgbClr val="FFFF00"/>
                    </a:solidFill>
                    <a:latin typeface="楷体_GB2312" pitchFamily="49" charset="-122"/>
                    <a:ea typeface="楷体_GB2312" pitchFamily="49" charset="-122"/>
                  </a:rPr>
                  <a:t>6</a:t>
                </a:r>
                <a:r>
                  <a:rPr kumimoji="1" lang="zh-CN" altLang="en-US" sz="2800" b="1">
                    <a:solidFill>
                      <a:srgbClr val="FFFF00"/>
                    </a:solidFill>
                    <a:latin typeface="楷体_GB2312" pitchFamily="49" charset="-122"/>
                    <a:ea typeface="楷体_GB2312" pitchFamily="49" charset="-122"/>
                  </a:rPr>
                  <a:t>小时 </a:t>
                </a:r>
              </a:p>
            </p:txBody>
          </p:sp>
          <p:sp>
            <p:nvSpPr>
              <p:cNvPr id="101403" name="Text Box 33">
                <a:extLst>
                  <a:ext uri="{FF2B5EF4-FFF2-40B4-BE49-F238E27FC236}">
                    <a16:creationId xmlns:a16="http://schemas.microsoft.com/office/drawing/2014/main" id="{3BA2D2D9-2C9B-4CDF-B250-E368776EF245}"/>
                  </a:ext>
                </a:extLst>
              </p:cNvPr>
              <p:cNvSpPr txBox="1">
                <a:spLocks noChangeArrowheads="1"/>
              </p:cNvSpPr>
              <p:nvPr/>
            </p:nvSpPr>
            <p:spPr bwMode="auto">
              <a:xfrm>
                <a:off x="4416" y="1248"/>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a:solidFill>
                      <a:srgbClr val="FFFF00"/>
                    </a:solidFill>
                    <a:latin typeface="Times New Roman" panose="02020603050405020304" pitchFamily="18" charset="0"/>
                  </a:rPr>
                  <a:t>=</a:t>
                </a:r>
              </a:p>
            </p:txBody>
          </p:sp>
          <p:sp>
            <p:nvSpPr>
              <p:cNvPr id="101404" name="Text Box 34">
                <a:extLst>
                  <a:ext uri="{FF2B5EF4-FFF2-40B4-BE49-F238E27FC236}">
                    <a16:creationId xmlns:a16="http://schemas.microsoft.com/office/drawing/2014/main" id="{9DE3CFE6-67DB-4AF1-A612-C53DBA987CD2}"/>
                  </a:ext>
                </a:extLst>
              </p:cNvPr>
              <p:cNvSpPr txBox="1">
                <a:spLocks noChangeArrowheads="1"/>
              </p:cNvSpPr>
              <p:nvPr/>
            </p:nvSpPr>
            <p:spPr bwMode="auto">
              <a:xfrm>
                <a:off x="4512" y="1248"/>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Times New Roman" panose="02020603050405020304" pitchFamily="18" charset="0"/>
                  </a:rPr>
                  <a:t> </a:t>
                </a:r>
                <a:r>
                  <a:rPr kumimoji="1" lang="en-US" altLang="zh-CN" sz="2800" b="1">
                    <a:solidFill>
                      <a:srgbClr val="FF0000"/>
                    </a:solidFill>
                    <a:latin typeface="Times New Roman" panose="02020603050405020304" pitchFamily="18" charset="0"/>
                  </a:rPr>
                  <a:t>300%</a:t>
                </a:r>
              </a:p>
            </p:txBody>
          </p:sp>
          <p:sp>
            <p:nvSpPr>
              <p:cNvPr id="101405" name="Text Box 35">
                <a:extLst>
                  <a:ext uri="{FF2B5EF4-FFF2-40B4-BE49-F238E27FC236}">
                    <a16:creationId xmlns:a16="http://schemas.microsoft.com/office/drawing/2014/main" id="{16425702-02C8-432A-A239-2AB626A8306F}"/>
                  </a:ext>
                </a:extLst>
              </p:cNvPr>
              <p:cNvSpPr txBox="1">
                <a:spLocks noChangeArrowheads="1"/>
              </p:cNvSpPr>
              <p:nvPr/>
            </p:nvSpPr>
            <p:spPr bwMode="auto">
              <a:xfrm>
                <a:off x="3744" y="1488"/>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1">
                    <a:solidFill>
                      <a:srgbClr val="FFFF00"/>
                    </a:solidFill>
                    <a:latin typeface="楷体_GB2312" pitchFamily="49" charset="-122"/>
                    <a:ea typeface="楷体_GB2312" pitchFamily="49" charset="-122"/>
                  </a:rPr>
                  <a:t>2</a:t>
                </a:r>
                <a:r>
                  <a:rPr kumimoji="1" lang="zh-CN" altLang="en-US" sz="2800" b="1">
                    <a:solidFill>
                      <a:srgbClr val="FFFF00"/>
                    </a:solidFill>
                    <a:latin typeface="楷体_GB2312" pitchFamily="49" charset="-122"/>
                    <a:ea typeface="楷体_GB2312" pitchFamily="49" charset="-122"/>
                  </a:rPr>
                  <a:t>小时</a:t>
                </a:r>
              </a:p>
            </p:txBody>
          </p:sp>
          <p:sp>
            <p:nvSpPr>
              <p:cNvPr id="101406" name="Line 36">
                <a:extLst>
                  <a:ext uri="{FF2B5EF4-FFF2-40B4-BE49-F238E27FC236}">
                    <a16:creationId xmlns:a16="http://schemas.microsoft.com/office/drawing/2014/main" id="{47B7769D-679C-42E8-A9AC-781436BA16A5}"/>
                  </a:ext>
                </a:extLst>
              </p:cNvPr>
              <p:cNvSpPr>
                <a:spLocks noChangeShapeType="1"/>
              </p:cNvSpPr>
              <p:nvPr/>
            </p:nvSpPr>
            <p:spPr bwMode="auto">
              <a:xfrm>
                <a:off x="3792" y="1440"/>
                <a:ext cx="576"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1383" name="Line 37">
              <a:extLst>
                <a:ext uri="{FF2B5EF4-FFF2-40B4-BE49-F238E27FC236}">
                  <a16:creationId xmlns:a16="http://schemas.microsoft.com/office/drawing/2014/main" id="{5E414414-E97B-4087-B5B3-E87135156776}"/>
                </a:ext>
              </a:extLst>
            </p:cNvPr>
            <p:cNvSpPr>
              <a:spLocks noChangeShapeType="1"/>
            </p:cNvSpPr>
            <p:nvPr/>
          </p:nvSpPr>
          <p:spPr bwMode="auto">
            <a:xfrm>
              <a:off x="324" y="2664"/>
              <a:ext cx="2448"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84" name="Line 38">
              <a:extLst>
                <a:ext uri="{FF2B5EF4-FFF2-40B4-BE49-F238E27FC236}">
                  <a16:creationId xmlns:a16="http://schemas.microsoft.com/office/drawing/2014/main" id="{ED9C95F2-6D41-495E-836A-3B1D2A98FFA6}"/>
                </a:ext>
              </a:extLst>
            </p:cNvPr>
            <p:cNvSpPr>
              <a:spLocks noChangeShapeType="1"/>
            </p:cNvSpPr>
            <p:nvPr/>
          </p:nvSpPr>
          <p:spPr bwMode="auto">
            <a:xfrm>
              <a:off x="324" y="2688"/>
              <a:ext cx="1213"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85" name="AutoShape 39">
              <a:extLst>
                <a:ext uri="{FF2B5EF4-FFF2-40B4-BE49-F238E27FC236}">
                  <a16:creationId xmlns:a16="http://schemas.microsoft.com/office/drawing/2014/main" id="{EDF7EF22-68DC-40E8-B0CD-7EB66AD5FAE0}"/>
                </a:ext>
              </a:extLst>
            </p:cNvPr>
            <p:cNvSpPr>
              <a:spLocks/>
            </p:cNvSpPr>
            <p:nvPr/>
          </p:nvSpPr>
          <p:spPr bwMode="auto">
            <a:xfrm rot="16200000">
              <a:off x="1740" y="2136"/>
              <a:ext cx="240" cy="1824"/>
            </a:xfrm>
            <a:prstGeom prst="leftBrace">
              <a:avLst>
                <a:gd name="adj1" fmla="val 63333"/>
                <a:gd name="adj2" fmla="val 49944"/>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1386" name="Line 40">
              <a:extLst>
                <a:ext uri="{FF2B5EF4-FFF2-40B4-BE49-F238E27FC236}">
                  <a16:creationId xmlns:a16="http://schemas.microsoft.com/office/drawing/2014/main" id="{C78C9A71-072A-455F-8B24-C015F278FE6B}"/>
                </a:ext>
              </a:extLst>
            </p:cNvPr>
            <p:cNvSpPr>
              <a:spLocks noChangeShapeType="1"/>
            </p:cNvSpPr>
            <p:nvPr/>
          </p:nvSpPr>
          <p:spPr bwMode="auto">
            <a:xfrm>
              <a:off x="324" y="2544"/>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87" name="Line 41">
              <a:extLst>
                <a:ext uri="{FF2B5EF4-FFF2-40B4-BE49-F238E27FC236}">
                  <a16:creationId xmlns:a16="http://schemas.microsoft.com/office/drawing/2014/main" id="{708A968E-6C03-4BC9-AA77-DBE4299B6091}"/>
                </a:ext>
              </a:extLst>
            </p:cNvPr>
            <p:cNvSpPr>
              <a:spLocks noChangeShapeType="1"/>
            </p:cNvSpPr>
            <p:nvPr/>
          </p:nvSpPr>
          <p:spPr bwMode="auto">
            <a:xfrm>
              <a:off x="2772" y="2544"/>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88" name="Line 42">
              <a:extLst>
                <a:ext uri="{FF2B5EF4-FFF2-40B4-BE49-F238E27FC236}">
                  <a16:creationId xmlns:a16="http://schemas.microsoft.com/office/drawing/2014/main" id="{017BF896-892D-459C-8815-5D64A14C014A}"/>
                </a:ext>
              </a:extLst>
            </p:cNvPr>
            <p:cNvSpPr>
              <a:spLocks noChangeShapeType="1"/>
            </p:cNvSpPr>
            <p:nvPr/>
          </p:nvSpPr>
          <p:spPr bwMode="auto">
            <a:xfrm>
              <a:off x="1533" y="2544"/>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89" name="AutoShape 43">
              <a:extLst>
                <a:ext uri="{FF2B5EF4-FFF2-40B4-BE49-F238E27FC236}">
                  <a16:creationId xmlns:a16="http://schemas.microsoft.com/office/drawing/2014/main" id="{DCE2B361-E1CE-4D4D-BCC2-2714DC889F01}"/>
                </a:ext>
              </a:extLst>
            </p:cNvPr>
            <p:cNvSpPr>
              <a:spLocks/>
            </p:cNvSpPr>
            <p:nvPr/>
          </p:nvSpPr>
          <p:spPr bwMode="auto">
            <a:xfrm rot="16200000">
              <a:off x="496" y="2765"/>
              <a:ext cx="231" cy="576"/>
            </a:xfrm>
            <a:prstGeom prst="leftBrace">
              <a:avLst>
                <a:gd name="adj1" fmla="val 20779"/>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1390" name="Text Box 44">
              <a:extLst>
                <a:ext uri="{FF2B5EF4-FFF2-40B4-BE49-F238E27FC236}">
                  <a16:creationId xmlns:a16="http://schemas.microsoft.com/office/drawing/2014/main" id="{2E19FE77-4945-42ED-AB9B-537EF894EF38}"/>
                </a:ext>
              </a:extLst>
            </p:cNvPr>
            <p:cNvSpPr txBox="1">
              <a:spLocks noChangeArrowheads="1"/>
            </p:cNvSpPr>
            <p:nvPr/>
          </p:nvSpPr>
          <p:spPr bwMode="auto">
            <a:xfrm>
              <a:off x="228" y="2620"/>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FF00"/>
                  </a:solidFill>
                  <a:latin typeface="Times New Roman" panose="02020603050405020304" pitchFamily="18" charset="0"/>
                </a:rPr>
                <a:t>0</a:t>
              </a:r>
            </a:p>
          </p:txBody>
        </p:sp>
        <p:sp>
          <p:nvSpPr>
            <p:cNvPr id="101391" name="Text Box 45">
              <a:extLst>
                <a:ext uri="{FF2B5EF4-FFF2-40B4-BE49-F238E27FC236}">
                  <a16:creationId xmlns:a16="http://schemas.microsoft.com/office/drawing/2014/main" id="{AB62220C-22C2-4B02-A082-AFEEAC0BAED2}"/>
                </a:ext>
              </a:extLst>
            </p:cNvPr>
            <p:cNvSpPr txBox="1">
              <a:spLocks noChangeArrowheads="1"/>
            </p:cNvSpPr>
            <p:nvPr/>
          </p:nvSpPr>
          <p:spPr bwMode="auto">
            <a:xfrm>
              <a:off x="1428" y="2649"/>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FF00"/>
                  </a:solidFill>
                  <a:latin typeface="Times New Roman" panose="02020603050405020304" pitchFamily="18" charset="0"/>
                </a:rPr>
                <a:t>4</a:t>
              </a:r>
            </a:p>
          </p:txBody>
        </p:sp>
        <p:sp>
          <p:nvSpPr>
            <p:cNvPr id="101392" name="Text Box 46">
              <a:extLst>
                <a:ext uri="{FF2B5EF4-FFF2-40B4-BE49-F238E27FC236}">
                  <a16:creationId xmlns:a16="http://schemas.microsoft.com/office/drawing/2014/main" id="{7209057E-43AB-4A00-93A7-8C120F6ECA6C}"/>
                </a:ext>
              </a:extLst>
            </p:cNvPr>
            <p:cNvSpPr txBox="1">
              <a:spLocks noChangeArrowheads="1"/>
            </p:cNvSpPr>
            <p:nvPr/>
          </p:nvSpPr>
          <p:spPr bwMode="auto">
            <a:xfrm>
              <a:off x="2676" y="2649"/>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FF00"/>
                  </a:solidFill>
                  <a:latin typeface="Times New Roman" panose="02020603050405020304" pitchFamily="18" charset="0"/>
                </a:rPr>
                <a:t>8</a:t>
              </a:r>
            </a:p>
          </p:txBody>
        </p:sp>
        <p:sp>
          <p:nvSpPr>
            <p:cNvPr id="101393" name="Text Box 47">
              <a:extLst>
                <a:ext uri="{FF2B5EF4-FFF2-40B4-BE49-F238E27FC236}">
                  <a16:creationId xmlns:a16="http://schemas.microsoft.com/office/drawing/2014/main" id="{9E2DB051-8F4D-4D50-958E-DFF3205D58F8}"/>
                </a:ext>
              </a:extLst>
            </p:cNvPr>
            <p:cNvSpPr txBox="1">
              <a:spLocks noChangeArrowheads="1"/>
            </p:cNvSpPr>
            <p:nvPr/>
          </p:nvSpPr>
          <p:spPr bwMode="auto">
            <a:xfrm>
              <a:off x="276" y="3120"/>
              <a:ext cx="9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华文新魏" panose="02010800040101010101" pitchFamily="2" charset="-122"/>
                  <a:ea typeface="华文新魏" panose="02010800040101010101" pitchFamily="2" charset="-122"/>
                </a:rPr>
                <a:t>必要劳动时间</a:t>
              </a:r>
              <a:r>
                <a:rPr kumimoji="1" lang="en-US" altLang="zh-CN" sz="2800">
                  <a:solidFill>
                    <a:srgbClr val="FF0000"/>
                  </a:solidFill>
                  <a:latin typeface="华文新魏" panose="02010800040101010101" pitchFamily="2" charset="-122"/>
                  <a:ea typeface="华文新魏" panose="02010800040101010101" pitchFamily="2" charset="-122"/>
                </a:rPr>
                <a:t>2</a:t>
              </a:r>
            </a:p>
          </p:txBody>
        </p:sp>
        <p:sp>
          <p:nvSpPr>
            <p:cNvPr id="101394" name="Text Box 48">
              <a:extLst>
                <a:ext uri="{FF2B5EF4-FFF2-40B4-BE49-F238E27FC236}">
                  <a16:creationId xmlns:a16="http://schemas.microsoft.com/office/drawing/2014/main" id="{9E717F09-927B-4A55-919E-0F64C18EAE4E}"/>
                </a:ext>
              </a:extLst>
            </p:cNvPr>
            <p:cNvSpPr txBox="1">
              <a:spLocks noChangeArrowheads="1"/>
            </p:cNvSpPr>
            <p:nvPr/>
          </p:nvSpPr>
          <p:spPr bwMode="auto">
            <a:xfrm>
              <a:off x="1332" y="3081"/>
              <a:ext cx="1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华文新魏" panose="02010800040101010101" pitchFamily="2" charset="-122"/>
                  <a:ea typeface="华文新魏" panose="02010800040101010101" pitchFamily="2" charset="-122"/>
                </a:rPr>
                <a:t>剩余劳动时间</a:t>
              </a:r>
              <a:r>
                <a:rPr kumimoji="1" lang="en-US" altLang="zh-CN" sz="2800" b="1">
                  <a:solidFill>
                    <a:srgbClr val="FF0000"/>
                  </a:solidFill>
                  <a:latin typeface="华文新魏" panose="02010800040101010101" pitchFamily="2" charset="-122"/>
                  <a:ea typeface="华文新魏" panose="02010800040101010101" pitchFamily="2" charset="-122"/>
                </a:rPr>
                <a:t>6</a:t>
              </a:r>
            </a:p>
          </p:txBody>
        </p:sp>
        <p:sp>
          <p:nvSpPr>
            <p:cNvPr id="101395" name="AutoShape 49">
              <a:extLst>
                <a:ext uri="{FF2B5EF4-FFF2-40B4-BE49-F238E27FC236}">
                  <a16:creationId xmlns:a16="http://schemas.microsoft.com/office/drawing/2014/main" id="{4A3EE966-AB69-48E4-8A60-A36C2644E116}"/>
                </a:ext>
              </a:extLst>
            </p:cNvPr>
            <p:cNvSpPr>
              <a:spLocks/>
            </p:cNvSpPr>
            <p:nvPr/>
          </p:nvSpPr>
          <p:spPr bwMode="auto">
            <a:xfrm rot="16200000">
              <a:off x="2047" y="2357"/>
              <a:ext cx="250" cy="1200"/>
            </a:xfrm>
            <a:prstGeom prst="leftBrace">
              <a:avLst>
                <a:gd name="adj1" fmla="val 40161"/>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1396" name="Text Box 50">
              <a:extLst>
                <a:ext uri="{FF2B5EF4-FFF2-40B4-BE49-F238E27FC236}">
                  <a16:creationId xmlns:a16="http://schemas.microsoft.com/office/drawing/2014/main" id="{B5A80809-B4F5-4DA5-9997-E2FFD74A905E}"/>
                </a:ext>
              </a:extLst>
            </p:cNvPr>
            <p:cNvSpPr txBox="1">
              <a:spLocks noChangeArrowheads="1"/>
            </p:cNvSpPr>
            <p:nvPr/>
          </p:nvSpPr>
          <p:spPr bwMode="auto">
            <a:xfrm>
              <a:off x="804" y="2649"/>
              <a:ext cx="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0000"/>
                  </a:solidFill>
                  <a:latin typeface="楷体_GB2312" pitchFamily="49" charset="-122"/>
                  <a:ea typeface="楷体_GB2312" pitchFamily="49" charset="-122"/>
                </a:rPr>
                <a:t>2</a:t>
              </a:r>
            </a:p>
          </p:txBody>
        </p:sp>
        <p:sp>
          <p:nvSpPr>
            <p:cNvPr id="101397" name="Line 51">
              <a:extLst>
                <a:ext uri="{FF2B5EF4-FFF2-40B4-BE49-F238E27FC236}">
                  <a16:creationId xmlns:a16="http://schemas.microsoft.com/office/drawing/2014/main" id="{BF562625-DF7B-4D2C-9543-36A662524256}"/>
                </a:ext>
              </a:extLst>
            </p:cNvPr>
            <p:cNvSpPr>
              <a:spLocks noChangeShapeType="1"/>
            </p:cNvSpPr>
            <p:nvPr/>
          </p:nvSpPr>
          <p:spPr bwMode="auto">
            <a:xfrm>
              <a:off x="311" y="2663"/>
              <a:ext cx="594"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98" name="Line 52">
              <a:extLst>
                <a:ext uri="{FF2B5EF4-FFF2-40B4-BE49-F238E27FC236}">
                  <a16:creationId xmlns:a16="http://schemas.microsoft.com/office/drawing/2014/main" id="{830C28B3-837C-4D92-AA8F-0CB7932126EF}"/>
                </a:ext>
              </a:extLst>
            </p:cNvPr>
            <p:cNvSpPr>
              <a:spLocks noChangeShapeType="1"/>
            </p:cNvSpPr>
            <p:nvPr/>
          </p:nvSpPr>
          <p:spPr bwMode="auto">
            <a:xfrm>
              <a:off x="900" y="2544"/>
              <a:ext cx="0" cy="14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99" name="Text Box 53">
              <a:extLst>
                <a:ext uri="{FF2B5EF4-FFF2-40B4-BE49-F238E27FC236}">
                  <a16:creationId xmlns:a16="http://schemas.microsoft.com/office/drawing/2014/main" id="{9EDB970F-C6B2-49C3-AF71-D8805D32BA58}"/>
                </a:ext>
              </a:extLst>
            </p:cNvPr>
            <p:cNvSpPr txBox="1">
              <a:spLocks noChangeArrowheads="1"/>
            </p:cNvSpPr>
            <p:nvPr/>
          </p:nvSpPr>
          <p:spPr bwMode="auto">
            <a:xfrm>
              <a:off x="420" y="2112"/>
              <a:ext cx="2256"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sz="2800" b="1">
                  <a:solidFill>
                    <a:srgbClr val="FFFF00"/>
                  </a:solidFill>
                  <a:latin typeface="华文新魏" panose="02010800040101010101" pitchFamily="2" charset="-122"/>
                  <a:ea typeface="华文新魏" panose="02010800040101010101" pitchFamily="2" charset="-122"/>
                </a:rPr>
                <a:t>工作日（</a:t>
              </a:r>
              <a:r>
                <a:rPr kumimoji="1" lang="en-US" altLang="zh-CN" sz="2800" b="1">
                  <a:solidFill>
                    <a:srgbClr val="FFFF00"/>
                  </a:solidFill>
                  <a:latin typeface="华文新魏" panose="02010800040101010101" pitchFamily="2" charset="-122"/>
                  <a:ea typeface="华文新魏" panose="02010800040101010101" pitchFamily="2" charset="-122"/>
                </a:rPr>
                <a:t>8</a:t>
              </a:r>
              <a:r>
                <a:rPr kumimoji="1" lang="zh-CN" altLang="en-US" sz="2800" b="1">
                  <a:solidFill>
                    <a:srgbClr val="FFFF00"/>
                  </a:solidFill>
                  <a:latin typeface="华文新魏" panose="02010800040101010101" pitchFamily="2" charset="-122"/>
                  <a:ea typeface="华文新魏" panose="02010800040101010101" pitchFamily="2" charset="-122"/>
                </a:rPr>
                <a:t>小时）</a:t>
              </a:r>
            </a:p>
          </p:txBody>
        </p:sp>
      </p:grpSp>
      <p:sp>
        <p:nvSpPr>
          <p:cNvPr id="101379" name="Rectangle 54">
            <a:extLst>
              <a:ext uri="{FF2B5EF4-FFF2-40B4-BE49-F238E27FC236}">
                <a16:creationId xmlns:a16="http://schemas.microsoft.com/office/drawing/2014/main" id="{B5431624-E243-4BF7-9C1A-803FC8837D6C}"/>
              </a:ext>
            </a:extLst>
          </p:cNvPr>
          <p:cNvSpPr>
            <a:spLocks noGrp="1" noRot="1" noChangeArrowheads="1"/>
          </p:cNvSpPr>
          <p:nvPr>
            <p:ph type="title"/>
          </p:nvPr>
        </p:nvSpPr>
        <p:spPr>
          <a:xfrm>
            <a:off x="179387" y="962407"/>
            <a:ext cx="7667625" cy="782637"/>
          </a:xfrm>
        </p:spPr>
        <p:txBody>
          <a:bodyPr/>
          <a:lstStyle/>
          <a:p>
            <a:pPr eaLnBrk="1" hangingPunct="1"/>
            <a:r>
              <a:rPr lang="zh-CN" altLang="en-US" sz="1900" b="1" dirty="0">
                <a:latin typeface="+mn-ea"/>
                <a:ea typeface="+mn-ea"/>
              </a:rPr>
              <a:t>相对剩余价值是指在</a:t>
            </a:r>
            <a:r>
              <a:rPr lang="zh-CN" altLang="en-US" sz="1900" b="1" u="sng" dirty="0">
                <a:solidFill>
                  <a:srgbClr val="FF0000"/>
                </a:solidFill>
                <a:latin typeface="+mn-ea"/>
                <a:ea typeface="+mn-ea"/>
              </a:rPr>
              <a:t>工作日长度不变</a:t>
            </a:r>
            <a:r>
              <a:rPr lang="zh-CN" altLang="en-US" sz="1900" b="1" dirty="0">
                <a:latin typeface="+mn-ea"/>
                <a:ea typeface="+mn-ea"/>
              </a:rPr>
              <a:t>的条件下，通过</a:t>
            </a:r>
            <a:r>
              <a:rPr lang="zh-CN" altLang="en-US" sz="1900" b="1" u="sng" dirty="0">
                <a:solidFill>
                  <a:srgbClr val="FF0000"/>
                </a:solidFill>
                <a:latin typeface="+mn-ea"/>
                <a:ea typeface="+mn-ea"/>
              </a:rPr>
              <a:t>缩短必要劳动时间</a:t>
            </a:r>
            <a:r>
              <a:rPr lang="zh-CN" altLang="en-US" sz="1900" b="1" dirty="0">
                <a:latin typeface="+mn-ea"/>
                <a:ea typeface="+mn-ea"/>
              </a:rPr>
              <a:t>而</a:t>
            </a:r>
            <a:r>
              <a:rPr lang="zh-CN" altLang="en-US" sz="1900" b="1" u="sng" dirty="0">
                <a:solidFill>
                  <a:srgbClr val="FF0000"/>
                </a:solidFill>
                <a:latin typeface="+mn-ea"/>
                <a:ea typeface="+mn-ea"/>
              </a:rPr>
              <a:t>相对延长剩余劳动时间</a:t>
            </a:r>
            <a:r>
              <a:rPr lang="zh-CN" altLang="en-US" sz="1900" b="1" dirty="0">
                <a:latin typeface="+mn-ea"/>
                <a:ea typeface="+mn-ea"/>
              </a:rPr>
              <a:t>生产的剩余价值。</a:t>
            </a:r>
          </a:p>
        </p:txBody>
      </p:sp>
      <p:sp>
        <p:nvSpPr>
          <p:cNvPr id="53" name="Text Box 5">
            <a:extLst>
              <a:ext uri="{FF2B5EF4-FFF2-40B4-BE49-F238E27FC236}">
                <a16:creationId xmlns:a16="http://schemas.microsoft.com/office/drawing/2014/main" id="{3FE123AD-E5A9-46F3-A18D-F4773BE4A74F}"/>
              </a:ext>
            </a:extLst>
          </p:cNvPr>
          <p:cNvSpPr txBox="1">
            <a:spLocks noChangeArrowheads="1"/>
          </p:cNvSpPr>
          <p:nvPr/>
        </p:nvSpPr>
        <p:spPr bwMode="auto">
          <a:xfrm>
            <a:off x="202539" y="225912"/>
            <a:ext cx="4683125" cy="5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sz="2800" b="1" dirty="0">
                <a:solidFill>
                  <a:schemeClr val="bg1"/>
                </a:solidFill>
                <a:latin typeface="+mn-ea"/>
                <a:ea typeface="+mn-ea"/>
              </a:rPr>
              <a:t>相对剩余价值的生产</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checkerboard(across)">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Text Box 5">
            <a:extLst>
              <a:ext uri="{FF2B5EF4-FFF2-40B4-BE49-F238E27FC236}">
                <a16:creationId xmlns:a16="http://schemas.microsoft.com/office/drawing/2014/main" id="{8686F337-34E7-46FC-A68C-C4F064689A12}"/>
              </a:ext>
            </a:extLst>
          </p:cNvPr>
          <p:cNvSpPr txBox="1">
            <a:spLocks noChangeArrowheads="1"/>
          </p:cNvSpPr>
          <p:nvPr/>
        </p:nvSpPr>
        <p:spPr bwMode="auto">
          <a:xfrm>
            <a:off x="731837" y="225425"/>
            <a:ext cx="4683125" cy="5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sz="2800" b="1" dirty="0">
                <a:solidFill>
                  <a:schemeClr val="bg1"/>
                </a:solidFill>
                <a:latin typeface="+mn-ea"/>
                <a:ea typeface="+mn-ea"/>
              </a:rPr>
              <a:t>相对剩余价值的生产</a:t>
            </a:r>
          </a:p>
        </p:txBody>
      </p:sp>
      <p:sp>
        <p:nvSpPr>
          <p:cNvPr id="111622" name="Text Box 6">
            <a:extLst>
              <a:ext uri="{FF2B5EF4-FFF2-40B4-BE49-F238E27FC236}">
                <a16:creationId xmlns:a16="http://schemas.microsoft.com/office/drawing/2014/main" id="{1D2B697F-064E-44FE-A07F-FC5D1EC92772}"/>
              </a:ext>
            </a:extLst>
          </p:cNvPr>
          <p:cNvSpPr txBox="1">
            <a:spLocks noChangeArrowheads="1"/>
          </p:cNvSpPr>
          <p:nvPr/>
        </p:nvSpPr>
        <p:spPr bwMode="auto">
          <a:xfrm>
            <a:off x="468313" y="1341438"/>
            <a:ext cx="807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Pct val="135000"/>
              <a:buFont typeface="Wingdings" panose="05000000000000000000" pitchFamily="2" charset="2"/>
              <a:buChar char=""/>
            </a:pPr>
            <a:r>
              <a:rPr lang="zh-CN" altLang="en-US" sz="2800" b="1" dirty="0">
                <a:latin typeface="黑体" panose="02010609060101010101" pitchFamily="49" charset="-122"/>
                <a:ea typeface="黑体" panose="02010609060101010101" pitchFamily="49" charset="-122"/>
              </a:rPr>
              <a:t>是整个社会劳动生产率普遍提高的结果</a:t>
            </a:r>
          </a:p>
        </p:txBody>
      </p:sp>
      <p:sp>
        <p:nvSpPr>
          <p:cNvPr id="111623" name="AutoShape 7">
            <a:extLst>
              <a:ext uri="{FF2B5EF4-FFF2-40B4-BE49-F238E27FC236}">
                <a16:creationId xmlns:a16="http://schemas.microsoft.com/office/drawing/2014/main" id="{F40537DE-7806-4C6B-B194-0377EE3DFCA0}"/>
              </a:ext>
            </a:extLst>
          </p:cNvPr>
          <p:cNvSpPr>
            <a:spLocks noChangeArrowheads="1"/>
          </p:cNvSpPr>
          <p:nvPr/>
        </p:nvSpPr>
        <p:spPr bwMode="auto">
          <a:xfrm>
            <a:off x="990600" y="2219325"/>
            <a:ext cx="1905000" cy="1481138"/>
          </a:xfrm>
          <a:prstGeom prst="flowChartProcess">
            <a:avLst/>
          </a:prstGeom>
          <a:solidFill>
            <a:srgbClr val="99CCFF">
              <a:alpha val="50195"/>
            </a:srgbClr>
          </a:solidFill>
          <a:ln w="50800">
            <a:solidFill>
              <a:schemeClr val="folHlink"/>
            </a:solidFill>
            <a:miter lim="800000"/>
            <a:headEnd/>
            <a:tailE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ctr" eaLnBrk="1" hangingPunct="1">
              <a:lnSpc>
                <a:spcPct val="110000"/>
              </a:lnSpc>
              <a:spcBef>
                <a:spcPct val="0"/>
              </a:spcBef>
              <a:buClr>
                <a:srgbClr val="4472C4"/>
              </a:buClr>
              <a:buSzPct val="70000"/>
              <a:buNone/>
            </a:pPr>
            <a:r>
              <a:rPr kumimoji="1" lang="zh-CN" altLang="en-US" sz="2800" b="1">
                <a:solidFill>
                  <a:prstClr val="black"/>
                </a:solidFill>
                <a:latin typeface="微软雅黑"/>
                <a:ea typeface="微软雅黑"/>
              </a:rPr>
              <a:t>生产相对剩余价值</a:t>
            </a:r>
            <a:endParaRPr kumimoji="1" lang="zh-CN" altLang="en-US" sz="2800" b="1" dirty="0">
              <a:solidFill>
                <a:prstClr val="black"/>
              </a:solidFill>
              <a:latin typeface="微软雅黑"/>
              <a:ea typeface="微软雅黑"/>
            </a:endParaRPr>
          </a:p>
        </p:txBody>
      </p:sp>
      <p:sp>
        <p:nvSpPr>
          <p:cNvPr id="111624" name="AutoShape 8">
            <a:extLst>
              <a:ext uri="{FF2B5EF4-FFF2-40B4-BE49-F238E27FC236}">
                <a16:creationId xmlns:a16="http://schemas.microsoft.com/office/drawing/2014/main" id="{0E720280-1D1A-4859-8A00-C282B334DD33}"/>
              </a:ext>
            </a:extLst>
          </p:cNvPr>
          <p:cNvSpPr>
            <a:spLocks noChangeArrowheads="1"/>
          </p:cNvSpPr>
          <p:nvPr/>
        </p:nvSpPr>
        <p:spPr bwMode="auto">
          <a:xfrm>
            <a:off x="3810000" y="2295525"/>
            <a:ext cx="1905000" cy="1404938"/>
          </a:xfrm>
          <a:prstGeom prst="flowChartProcess">
            <a:avLst/>
          </a:prstGeom>
          <a:solidFill>
            <a:srgbClr val="99CCFF">
              <a:alpha val="50195"/>
            </a:srgbClr>
          </a:solidFill>
          <a:ln w="50800">
            <a:solidFill>
              <a:schemeClr val="folHlink"/>
            </a:solidFill>
            <a:miter lim="800000"/>
            <a:headEnd/>
            <a:tailE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ctr" eaLnBrk="1" hangingPunct="1">
              <a:lnSpc>
                <a:spcPct val="110000"/>
              </a:lnSpc>
              <a:spcBef>
                <a:spcPct val="0"/>
              </a:spcBef>
              <a:buClr>
                <a:srgbClr val="4472C4"/>
              </a:buClr>
              <a:buSzPct val="70000"/>
              <a:buNone/>
            </a:pPr>
            <a:r>
              <a:rPr kumimoji="1" lang="zh-CN" altLang="en-US" sz="2800" b="1">
                <a:solidFill>
                  <a:prstClr val="black"/>
                </a:solidFill>
                <a:latin typeface="微软雅黑"/>
                <a:ea typeface="微软雅黑"/>
              </a:rPr>
              <a:t>缩短必要劳动时间</a:t>
            </a:r>
            <a:endParaRPr kumimoji="1" lang="zh-CN" altLang="en-US" sz="2800" b="1" dirty="0">
              <a:solidFill>
                <a:prstClr val="black"/>
              </a:solidFill>
              <a:latin typeface="微软雅黑"/>
              <a:ea typeface="微软雅黑"/>
            </a:endParaRPr>
          </a:p>
        </p:txBody>
      </p:sp>
      <p:sp>
        <p:nvSpPr>
          <p:cNvPr id="111625" name="AutoShape 9">
            <a:extLst>
              <a:ext uri="{FF2B5EF4-FFF2-40B4-BE49-F238E27FC236}">
                <a16:creationId xmlns:a16="http://schemas.microsoft.com/office/drawing/2014/main" id="{DA9F81F9-6E5B-4A51-B043-56ED902E6970}"/>
              </a:ext>
            </a:extLst>
          </p:cNvPr>
          <p:cNvSpPr>
            <a:spLocks noChangeArrowheads="1"/>
          </p:cNvSpPr>
          <p:nvPr/>
        </p:nvSpPr>
        <p:spPr bwMode="auto">
          <a:xfrm>
            <a:off x="6629400" y="2371725"/>
            <a:ext cx="1905000" cy="1252538"/>
          </a:xfrm>
          <a:prstGeom prst="flowChartProcess">
            <a:avLst/>
          </a:prstGeom>
          <a:solidFill>
            <a:srgbClr val="99CCFF">
              <a:alpha val="50195"/>
            </a:srgbClr>
          </a:solidFill>
          <a:ln w="50800">
            <a:solidFill>
              <a:schemeClr val="folHlink"/>
            </a:solidFill>
            <a:miter lim="800000"/>
            <a:headEnd/>
            <a:tailE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ctr" eaLnBrk="1" hangingPunct="1">
              <a:lnSpc>
                <a:spcPct val="110000"/>
              </a:lnSpc>
              <a:spcBef>
                <a:spcPct val="0"/>
              </a:spcBef>
              <a:buClr>
                <a:srgbClr val="4472C4"/>
              </a:buClr>
              <a:buSzPct val="70000"/>
              <a:buNone/>
            </a:pPr>
            <a:r>
              <a:rPr kumimoji="1" lang="zh-CN" altLang="en-US" sz="2800" b="1">
                <a:solidFill>
                  <a:prstClr val="black"/>
                </a:solidFill>
                <a:latin typeface="微软雅黑"/>
                <a:ea typeface="微软雅黑"/>
              </a:rPr>
              <a:t>降低劳动力的价值</a:t>
            </a:r>
            <a:endParaRPr kumimoji="1" lang="zh-CN" altLang="en-US" sz="2800" b="1" dirty="0">
              <a:solidFill>
                <a:prstClr val="black"/>
              </a:solidFill>
              <a:latin typeface="微软雅黑"/>
              <a:ea typeface="微软雅黑"/>
            </a:endParaRPr>
          </a:p>
        </p:txBody>
      </p:sp>
      <p:sp>
        <p:nvSpPr>
          <p:cNvPr id="111626" name="AutoShape 10">
            <a:extLst>
              <a:ext uri="{FF2B5EF4-FFF2-40B4-BE49-F238E27FC236}">
                <a16:creationId xmlns:a16="http://schemas.microsoft.com/office/drawing/2014/main" id="{420BDAB0-AD3E-475A-A53F-F80211662F20}"/>
              </a:ext>
            </a:extLst>
          </p:cNvPr>
          <p:cNvSpPr>
            <a:spLocks noChangeArrowheads="1"/>
          </p:cNvSpPr>
          <p:nvPr/>
        </p:nvSpPr>
        <p:spPr bwMode="auto">
          <a:xfrm>
            <a:off x="6629400" y="4505325"/>
            <a:ext cx="1905000" cy="1404938"/>
          </a:xfrm>
          <a:prstGeom prst="flowChartProcess">
            <a:avLst/>
          </a:prstGeom>
          <a:solidFill>
            <a:srgbClr val="99CCFF">
              <a:alpha val="50195"/>
            </a:srgbClr>
          </a:solidFill>
          <a:ln w="50800">
            <a:solidFill>
              <a:schemeClr val="folHlink"/>
            </a:solidFill>
            <a:miter lim="800000"/>
            <a:headEnd/>
            <a:tailE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ctr" eaLnBrk="1" hangingPunct="1">
              <a:lnSpc>
                <a:spcPct val="110000"/>
              </a:lnSpc>
              <a:spcBef>
                <a:spcPct val="0"/>
              </a:spcBef>
              <a:buClr>
                <a:srgbClr val="4472C4"/>
              </a:buClr>
              <a:buSzPct val="70000"/>
              <a:buNone/>
            </a:pPr>
            <a:r>
              <a:rPr kumimoji="1" lang="zh-CN" altLang="en-US" sz="2800" b="1">
                <a:solidFill>
                  <a:prstClr val="black"/>
                </a:solidFill>
                <a:latin typeface="微软雅黑"/>
                <a:ea typeface="微软雅黑"/>
              </a:rPr>
              <a:t>降低生活资料价值</a:t>
            </a:r>
            <a:endParaRPr kumimoji="1" lang="zh-CN" altLang="en-US" sz="2800" b="1" dirty="0">
              <a:solidFill>
                <a:prstClr val="black"/>
              </a:solidFill>
              <a:latin typeface="微软雅黑"/>
              <a:ea typeface="微软雅黑"/>
            </a:endParaRPr>
          </a:p>
        </p:txBody>
      </p:sp>
      <p:sp>
        <p:nvSpPr>
          <p:cNvPr id="111627" name="AutoShape 11">
            <a:extLst>
              <a:ext uri="{FF2B5EF4-FFF2-40B4-BE49-F238E27FC236}">
                <a16:creationId xmlns:a16="http://schemas.microsoft.com/office/drawing/2014/main" id="{E3347752-5687-415E-BD4C-3E21B95CD14E}"/>
              </a:ext>
            </a:extLst>
          </p:cNvPr>
          <p:cNvSpPr>
            <a:spLocks noChangeArrowheads="1"/>
          </p:cNvSpPr>
          <p:nvPr/>
        </p:nvSpPr>
        <p:spPr bwMode="auto">
          <a:xfrm>
            <a:off x="3454400" y="4352925"/>
            <a:ext cx="2405063" cy="1557338"/>
          </a:xfrm>
          <a:prstGeom prst="flowChartProcess">
            <a:avLst/>
          </a:prstGeom>
          <a:solidFill>
            <a:srgbClr val="99CCFF">
              <a:alpha val="50195"/>
            </a:srgbClr>
          </a:solidFill>
          <a:ln w="50800">
            <a:solidFill>
              <a:schemeClr val="folHlink"/>
            </a:solidFill>
            <a:miter lim="800000"/>
            <a:headEnd/>
            <a:tailE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ctr" eaLnBrk="1" hangingPunct="1">
              <a:lnSpc>
                <a:spcPct val="110000"/>
              </a:lnSpc>
              <a:spcBef>
                <a:spcPct val="0"/>
              </a:spcBef>
              <a:buClr>
                <a:srgbClr val="4472C4"/>
              </a:buClr>
              <a:buSzPct val="70000"/>
              <a:buNone/>
            </a:pPr>
            <a:r>
              <a:rPr kumimoji="1" lang="zh-CN" altLang="en-US" sz="2800" b="1">
                <a:solidFill>
                  <a:prstClr val="black"/>
                </a:solidFill>
                <a:latin typeface="微软雅黑"/>
                <a:ea typeface="微软雅黑"/>
              </a:rPr>
              <a:t>提高生活资料部门劳动生产率</a:t>
            </a:r>
            <a:endParaRPr kumimoji="1" lang="zh-CN" altLang="en-US" sz="2800" b="1" dirty="0">
              <a:solidFill>
                <a:prstClr val="black"/>
              </a:solidFill>
              <a:latin typeface="微软雅黑"/>
              <a:ea typeface="微软雅黑"/>
            </a:endParaRPr>
          </a:p>
        </p:txBody>
      </p:sp>
      <p:sp>
        <p:nvSpPr>
          <p:cNvPr id="111628" name="AutoShape 12">
            <a:extLst>
              <a:ext uri="{FF2B5EF4-FFF2-40B4-BE49-F238E27FC236}">
                <a16:creationId xmlns:a16="http://schemas.microsoft.com/office/drawing/2014/main" id="{106FFBDA-B788-4845-A273-189C9214C4CA}"/>
              </a:ext>
            </a:extLst>
          </p:cNvPr>
          <p:cNvSpPr>
            <a:spLocks noChangeArrowheads="1"/>
          </p:cNvSpPr>
          <p:nvPr/>
        </p:nvSpPr>
        <p:spPr bwMode="auto">
          <a:xfrm>
            <a:off x="819150" y="4386263"/>
            <a:ext cx="1905000" cy="1706562"/>
          </a:xfrm>
          <a:prstGeom prst="flowChartProcess">
            <a:avLst/>
          </a:prstGeom>
          <a:solidFill>
            <a:srgbClr val="99CCFF">
              <a:alpha val="50195"/>
            </a:srgbClr>
          </a:solidFill>
          <a:ln w="50800">
            <a:solidFill>
              <a:schemeClr val="folHlink"/>
            </a:solidFill>
            <a:miter lim="800000"/>
            <a:headEnd/>
            <a:tailEnd/>
          </a:ln>
        </p:spPr>
        <p:txBody>
          <a:bodyPr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ctr" eaLnBrk="1" hangingPunct="1">
              <a:lnSpc>
                <a:spcPct val="110000"/>
              </a:lnSpc>
              <a:spcBef>
                <a:spcPct val="0"/>
              </a:spcBef>
              <a:buClr>
                <a:srgbClr val="4472C4"/>
              </a:buClr>
              <a:buSzPct val="70000"/>
              <a:buNone/>
            </a:pPr>
            <a:r>
              <a:rPr kumimoji="1" lang="zh-CN" altLang="en-US" sz="2800" b="1">
                <a:solidFill>
                  <a:prstClr val="black"/>
                </a:solidFill>
                <a:latin typeface="微软雅黑"/>
                <a:ea typeface="微软雅黑"/>
              </a:rPr>
              <a:t>提高整个社会的劳动生产率 </a:t>
            </a:r>
            <a:endParaRPr kumimoji="1" lang="zh-CN" altLang="en-US" sz="2800" b="1" dirty="0">
              <a:solidFill>
                <a:prstClr val="black"/>
              </a:solidFill>
              <a:latin typeface="微软雅黑"/>
              <a:ea typeface="微软雅黑"/>
            </a:endParaRPr>
          </a:p>
        </p:txBody>
      </p:sp>
      <p:sp>
        <p:nvSpPr>
          <p:cNvPr id="111630" name="AutoShape 14">
            <a:extLst>
              <a:ext uri="{FF2B5EF4-FFF2-40B4-BE49-F238E27FC236}">
                <a16:creationId xmlns:a16="http://schemas.microsoft.com/office/drawing/2014/main" id="{75696B86-2C28-46AD-8294-2E1D8F35CEED}"/>
              </a:ext>
            </a:extLst>
          </p:cNvPr>
          <p:cNvSpPr>
            <a:spLocks noChangeArrowheads="1"/>
          </p:cNvSpPr>
          <p:nvPr/>
        </p:nvSpPr>
        <p:spPr bwMode="auto">
          <a:xfrm>
            <a:off x="3048000" y="2371725"/>
            <a:ext cx="609600" cy="609600"/>
          </a:xfrm>
          <a:prstGeom prst="rightArrow">
            <a:avLst>
              <a:gd name="adj1" fmla="val 50000"/>
              <a:gd name="adj2" fmla="val 25000"/>
            </a:avLst>
          </a:prstGeom>
          <a:solidFill>
            <a:schemeClr val="accent1"/>
          </a:solidFill>
          <a:ln w="9525">
            <a:solidFill>
              <a:srgbClr val="FF6600"/>
            </a:solidFill>
            <a:miter lim="800000"/>
            <a:headEnd/>
            <a:tailEnd/>
          </a:ln>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1631" name="AutoShape 15">
            <a:extLst>
              <a:ext uri="{FF2B5EF4-FFF2-40B4-BE49-F238E27FC236}">
                <a16:creationId xmlns:a16="http://schemas.microsoft.com/office/drawing/2014/main" id="{F962D309-4636-46C9-95C4-3F08FB2D4AB2}"/>
              </a:ext>
            </a:extLst>
          </p:cNvPr>
          <p:cNvSpPr>
            <a:spLocks noChangeArrowheads="1"/>
          </p:cNvSpPr>
          <p:nvPr/>
        </p:nvSpPr>
        <p:spPr bwMode="auto">
          <a:xfrm>
            <a:off x="5867400" y="2447925"/>
            <a:ext cx="609600" cy="609600"/>
          </a:xfrm>
          <a:prstGeom prst="rightArrow">
            <a:avLst>
              <a:gd name="adj1" fmla="val 50000"/>
              <a:gd name="adj2" fmla="val 25000"/>
            </a:avLst>
          </a:prstGeom>
          <a:solidFill>
            <a:schemeClr val="accent1"/>
          </a:solidFill>
          <a:ln w="9525">
            <a:solidFill>
              <a:srgbClr val="FF6600"/>
            </a:solidFill>
            <a:miter lim="800000"/>
            <a:headEnd/>
            <a:tailEnd/>
          </a:ln>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1632" name="AutoShape 16">
            <a:extLst>
              <a:ext uri="{FF2B5EF4-FFF2-40B4-BE49-F238E27FC236}">
                <a16:creationId xmlns:a16="http://schemas.microsoft.com/office/drawing/2014/main" id="{16915AEA-F6F3-4093-8062-E870AEF0A016}"/>
              </a:ext>
            </a:extLst>
          </p:cNvPr>
          <p:cNvSpPr>
            <a:spLocks noChangeArrowheads="1"/>
          </p:cNvSpPr>
          <p:nvPr/>
        </p:nvSpPr>
        <p:spPr bwMode="auto">
          <a:xfrm rot="10800000">
            <a:off x="7010400" y="3743325"/>
            <a:ext cx="534988" cy="609600"/>
          </a:xfrm>
          <a:prstGeom prst="downArrow">
            <a:avLst>
              <a:gd name="adj1" fmla="val 50000"/>
              <a:gd name="adj2" fmla="val 28487"/>
            </a:avLst>
          </a:prstGeom>
          <a:solidFill>
            <a:srgbClr val="800080"/>
          </a:solidFill>
          <a:ln w="9525">
            <a:solidFill>
              <a:srgbClr val="000080"/>
            </a:solidFill>
            <a:miter lim="800000"/>
            <a:headEnd/>
            <a:tailEnd/>
          </a:ln>
        </p:spPr>
        <p:txBody>
          <a:bodyPr vert="eaVert"/>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1633" name="AutoShape 17">
            <a:extLst>
              <a:ext uri="{FF2B5EF4-FFF2-40B4-BE49-F238E27FC236}">
                <a16:creationId xmlns:a16="http://schemas.microsoft.com/office/drawing/2014/main" id="{08BDF61B-B4E6-49FD-9442-8F3460281971}"/>
              </a:ext>
            </a:extLst>
          </p:cNvPr>
          <p:cNvSpPr>
            <a:spLocks noChangeArrowheads="1"/>
          </p:cNvSpPr>
          <p:nvPr/>
        </p:nvSpPr>
        <p:spPr bwMode="auto">
          <a:xfrm>
            <a:off x="7696200" y="3743325"/>
            <a:ext cx="609600" cy="609600"/>
          </a:xfrm>
          <a:prstGeom prst="downArrow">
            <a:avLst>
              <a:gd name="adj1" fmla="val 50000"/>
              <a:gd name="adj2" fmla="val 25000"/>
            </a:avLst>
          </a:prstGeom>
          <a:solidFill>
            <a:schemeClr val="accent1"/>
          </a:solidFill>
          <a:ln w="25400">
            <a:solidFill>
              <a:srgbClr val="FF6600"/>
            </a:solidFill>
            <a:miter lim="800000"/>
            <a:headEnd/>
            <a:tailEnd/>
          </a:ln>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1634" name="AutoShape 18">
            <a:extLst>
              <a:ext uri="{FF2B5EF4-FFF2-40B4-BE49-F238E27FC236}">
                <a16:creationId xmlns:a16="http://schemas.microsoft.com/office/drawing/2014/main" id="{4D9B0533-9E94-415E-BA78-4CC34EB0563B}"/>
              </a:ext>
            </a:extLst>
          </p:cNvPr>
          <p:cNvSpPr>
            <a:spLocks noChangeArrowheads="1"/>
          </p:cNvSpPr>
          <p:nvPr/>
        </p:nvSpPr>
        <p:spPr bwMode="auto">
          <a:xfrm>
            <a:off x="5892800" y="5191125"/>
            <a:ext cx="685800" cy="533400"/>
          </a:xfrm>
          <a:prstGeom prst="leftArrow">
            <a:avLst>
              <a:gd name="adj1" fmla="val 50000"/>
              <a:gd name="adj2" fmla="val 32143"/>
            </a:avLst>
          </a:prstGeom>
          <a:solidFill>
            <a:schemeClr val="accent1"/>
          </a:solidFill>
          <a:ln w="25400">
            <a:solidFill>
              <a:srgbClr val="FF6600"/>
            </a:solidFill>
            <a:miter lim="800000"/>
            <a:headEnd/>
            <a:tailEnd/>
          </a:ln>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1635" name="AutoShape 19">
            <a:extLst>
              <a:ext uri="{FF2B5EF4-FFF2-40B4-BE49-F238E27FC236}">
                <a16:creationId xmlns:a16="http://schemas.microsoft.com/office/drawing/2014/main" id="{AB77269C-0A0A-459B-82D2-006FFE9CE663}"/>
              </a:ext>
            </a:extLst>
          </p:cNvPr>
          <p:cNvSpPr>
            <a:spLocks noChangeArrowheads="1"/>
          </p:cNvSpPr>
          <p:nvPr/>
        </p:nvSpPr>
        <p:spPr bwMode="auto">
          <a:xfrm>
            <a:off x="2754311" y="5191125"/>
            <a:ext cx="609601" cy="533400"/>
          </a:xfrm>
          <a:prstGeom prst="leftArrow">
            <a:avLst>
              <a:gd name="adj1" fmla="val 50000"/>
              <a:gd name="adj2" fmla="val 32143"/>
            </a:avLst>
          </a:prstGeom>
          <a:solidFill>
            <a:schemeClr val="accent1"/>
          </a:solidFill>
          <a:ln w="25400">
            <a:solidFill>
              <a:srgbClr val="FF6600"/>
            </a:solidFill>
            <a:miter lim="800000"/>
            <a:headEnd/>
            <a:tailEnd/>
          </a:ln>
        </p:spPr>
        <p:txBody>
          <a:bodyPr wrap="squar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1636" name="AutoShape 20">
            <a:extLst>
              <a:ext uri="{FF2B5EF4-FFF2-40B4-BE49-F238E27FC236}">
                <a16:creationId xmlns:a16="http://schemas.microsoft.com/office/drawing/2014/main" id="{9B0115C9-5F06-42D6-AC6A-8295F328334A}"/>
              </a:ext>
            </a:extLst>
          </p:cNvPr>
          <p:cNvSpPr>
            <a:spLocks noChangeArrowheads="1"/>
          </p:cNvSpPr>
          <p:nvPr/>
        </p:nvSpPr>
        <p:spPr bwMode="auto">
          <a:xfrm>
            <a:off x="2768600" y="4614863"/>
            <a:ext cx="609600" cy="533400"/>
          </a:xfrm>
          <a:prstGeom prst="rightArrow">
            <a:avLst>
              <a:gd name="adj1" fmla="val 50000"/>
              <a:gd name="adj2" fmla="val 28571"/>
            </a:avLst>
          </a:prstGeom>
          <a:solidFill>
            <a:srgbClr val="800080"/>
          </a:solidFill>
          <a:ln w="9525">
            <a:solidFill>
              <a:srgbClr val="800000"/>
            </a:solidFill>
            <a:miter lim="800000"/>
            <a:headEnd/>
            <a:tailEnd/>
          </a:ln>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1637" name="AutoShape 21">
            <a:extLst>
              <a:ext uri="{FF2B5EF4-FFF2-40B4-BE49-F238E27FC236}">
                <a16:creationId xmlns:a16="http://schemas.microsoft.com/office/drawing/2014/main" id="{C20D0486-A0A8-4F87-9ED3-07F264C6A571}"/>
              </a:ext>
            </a:extLst>
          </p:cNvPr>
          <p:cNvSpPr>
            <a:spLocks noChangeArrowheads="1"/>
          </p:cNvSpPr>
          <p:nvPr/>
        </p:nvSpPr>
        <p:spPr bwMode="auto">
          <a:xfrm>
            <a:off x="5969000" y="4643438"/>
            <a:ext cx="609600" cy="533400"/>
          </a:xfrm>
          <a:prstGeom prst="rightArrow">
            <a:avLst>
              <a:gd name="adj1" fmla="val 50000"/>
              <a:gd name="adj2" fmla="val 28571"/>
            </a:avLst>
          </a:prstGeom>
          <a:solidFill>
            <a:srgbClr val="800080"/>
          </a:solidFill>
          <a:ln w="9525">
            <a:solidFill>
              <a:srgbClr val="800000"/>
            </a:solidFill>
            <a:miter lim="800000"/>
            <a:headEnd/>
            <a:tailEnd/>
          </a:ln>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1638" name="AutoShape 22">
            <a:extLst>
              <a:ext uri="{FF2B5EF4-FFF2-40B4-BE49-F238E27FC236}">
                <a16:creationId xmlns:a16="http://schemas.microsoft.com/office/drawing/2014/main" id="{0A2A50FE-DF9A-458E-B686-B785E3C4E2C4}"/>
              </a:ext>
            </a:extLst>
          </p:cNvPr>
          <p:cNvSpPr>
            <a:spLocks noChangeArrowheads="1"/>
          </p:cNvSpPr>
          <p:nvPr/>
        </p:nvSpPr>
        <p:spPr bwMode="auto">
          <a:xfrm>
            <a:off x="5791200" y="2981325"/>
            <a:ext cx="685800" cy="533400"/>
          </a:xfrm>
          <a:prstGeom prst="leftArrow">
            <a:avLst>
              <a:gd name="adj1" fmla="val 50000"/>
              <a:gd name="adj2" fmla="val 32143"/>
            </a:avLst>
          </a:prstGeom>
          <a:solidFill>
            <a:srgbClr val="800080"/>
          </a:solidFill>
          <a:ln w="25400">
            <a:solidFill>
              <a:srgbClr val="800000"/>
            </a:solidFill>
            <a:miter lim="800000"/>
            <a:headEnd/>
            <a:tailEnd/>
          </a:ln>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1639" name="AutoShape 23">
            <a:extLst>
              <a:ext uri="{FF2B5EF4-FFF2-40B4-BE49-F238E27FC236}">
                <a16:creationId xmlns:a16="http://schemas.microsoft.com/office/drawing/2014/main" id="{F07CCC61-37A5-4471-99D2-A064FCE142FD}"/>
              </a:ext>
            </a:extLst>
          </p:cNvPr>
          <p:cNvSpPr>
            <a:spLocks noChangeArrowheads="1"/>
          </p:cNvSpPr>
          <p:nvPr/>
        </p:nvSpPr>
        <p:spPr bwMode="auto">
          <a:xfrm>
            <a:off x="2971800" y="2981325"/>
            <a:ext cx="685800" cy="533400"/>
          </a:xfrm>
          <a:prstGeom prst="leftArrow">
            <a:avLst>
              <a:gd name="adj1" fmla="val 50000"/>
              <a:gd name="adj2" fmla="val 32143"/>
            </a:avLst>
          </a:prstGeom>
          <a:solidFill>
            <a:srgbClr val="800080"/>
          </a:solidFill>
          <a:ln w="25400">
            <a:solidFill>
              <a:srgbClr val="800000"/>
            </a:solidFill>
            <a:miter lim="800000"/>
            <a:headEnd/>
            <a:tailEnd/>
          </a:ln>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11621"/>
                                        </p:tgtEl>
                                        <p:attrNameLst>
                                          <p:attrName>style.visibility</p:attrName>
                                        </p:attrNameLst>
                                      </p:cBhvr>
                                      <p:to>
                                        <p:strVal val="visible"/>
                                      </p:to>
                                    </p:set>
                                    <p:animEffect transition="in" filter="checkerboard(across)">
                                      <p:cBhvr>
                                        <p:cTn id="7" dur="500"/>
                                        <p:tgtEl>
                                          <p:spTgt spid="11162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622"/>
                                        </p:tgtEl>
                                        <p:attrNameLst>
                                          <p:attrName>style.visibility</p:attrName>
                                        </p:attrNameLst>
                                      </p:cBhvr>
                                      <p:to>
                                        <p:strVal val="visible"/>
                                      </p:to>
                                    </p:set>
                                    <p:animEffect transition="in" filter="wipe(left)">
                                      <p:cBhvr>
                                        <p:cTn id="11" dur="500"/>
                                        <p:tgtEl>
                                          <p:spTgt spid="11162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11623"/>
                                        </p:tgtEl>
                                        <p:attrNameLst>
                                          <p:attrName>style.visibility</p:attrName>
                                        </p:attrNameLst>
                                      </p:cBhvr>
                                      <p:to>
                                        <p:strVal val="visible"/>
                                      </p:to>
                                    </p:set>
                                    <p:animEffect transition="in" filter="box(in)">
                                      <p:cBhvr>
                                        <p:cTn id="16" dur="500"/>
                                        <p:tgtEl>
                                          <p:spTgt spid="11162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630"/>
                                        </p:tgtEl>
                                        <p:attrNameLst>
                                          <p:attrName>style.visibility</p:attrName>
                                        </p:attrNameLst>
                                      </p:cBhvr>
                                      <p:to>
                                        <p:strVal val="visible"/>
                                      </p:to>
                                    </p:set>
                                    <p:animEffect transition="in" filter="wipe(left)">
                                      <p:cBhvr>
                                        <p:cTn id="21" dur="500"/>
                                        <p:tgtEl>
                                          <p:spTgt spid="11163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1624"/>
                                        </p:tgtEl>
                                        <p:attrNameLst>
                                          <p:attrName>style.visibility</p:attrName>
                                        </p:attrNameLst>
                                      </p:cBhvr>
                                      <p:to>
                                        <p:strVal val="visible"/>
                                      </p:to>
                                    </p:set>
                                    <p:animEffect transition="in" filter="box(in)">
                                      <p:cBhvr>
                                        <p:cTn id="26" dur="500"/>
                                        <p:tgtEl>
                                          <p:spTgt spid="11162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1631"/>
                                        </p:tgtEl>
                                        <p:attrNameLst>
                                          <p:attrName>style.visibility</p:attrName>
                                        </p:attrNameLst>
                                      </p:cBhvr>
                                      <p:to>
                                        <p:strVal val="visible"/>
                                      </p:to>
                                    </p:set>
                                    <p:animEffect transition="in" filter="wipe(left)">
                                      <p:cBhvr>
                                        <p:cTn id="31" dur="500"/>
                                        <p:tgtEl>
                                          <p:spTgt spid="11163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11625"/>
                                        </p:tgtEl>
                                        <p:attrNameLst>
                                          <p:attrName>style.visibility</p:attrName>
                                        </p:attrNameLst>
                                      </p:cBhvr>
                                      <p:to>
                                        <p:strVal val="visible"/>
                                      </p:to>
                                    </p:set>
                                    <p:animEffect transition="in" filter="box(in)">
                                      <p:cBhvr>
                                        <p:cTn id="36" dur="500"/>
                                        <p:tgtEl>
                                          <p:spTgt spid="11162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11633"/>
                                        </p:tgtEl>
                                        <p:attrNameLst>
                                          <p:attrName>style.visibility</p:attrName>
                                        </p:attrNameLst>
                                      </p:cBhvr>
                                      <p:to>
                                        <p:strVal val="visible"/>
                                      </p:to>
                                    </p:set>
                                    <p:animEffect transition="in" filter="wipe(up)">
                                      <p:cBhvr>
                                        <p:cTn id="41" dur="500"/>
                                        <p:tgtEl>
                                          <p:spTgt spid="11163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111626"/>
                                        </p:tgtEl>
                                        <p:attrNameLst>
                                          <p:attrName>style.visibility</p:attrName>
                                        </p:attrNameLst>
                                      </p:cBhvr>
                                      <p:to>
                                        <p:strVal val="visible"/>
                                      </p:to>
                                    </p:set>
                                    <p:animEffect transition="in" filter="box(in)">
                                      <p:cBhvr>
                                        <p:cTn id="46" dur="500"/>
                                        <p:tgtEl>
                                          <p:spTgt spid="11162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111634"/>
                                        </p:tgtEl>
                                        <p:attrNameLst>
                                          <p:attrName>style.visibility</p:attrName>
                                        </p:attrNameLst>
                                      </p:cBhvr>
                                      <p:to>
                                        <p:strVal val="visible"/>
                                      </p:to>
                                    </p:set>
                                    <p:animEffect transition="in" filter="wipe(right)">
                                      <p:cBhvr>
                                        <p:cTn id="51" dur="500"/>
                                        <p:tgtEl>
                                          <p:spTgt spid="11163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111627"/>
                                        </p:tgtEl>
                                        <p:attrNameLst>
                                          <p:attrName>style.visibility</p:attrName>
                                        </p:attrNameLst>
                                      </p:cBhvr>
                                      <p:to>
                                        <p:strVal val="visible"/>
                                      </p:to>
                                    </p:set>
                                    <p:animEffect transition="in" filter="box(in)">
                                      <p:cBhvr>
                                        <p:cTn id="56" dur="500"/>
                                        <p:tgtEl>
                                          <p:spTgt spid="11162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111635"/>
                                        </p:tgtEl>
                                        <p:attrNameLst>
                                          <p:attrName>style.visibility</p:attrName>
                                        </p:attrNameLst>
                                      </p:cBhvr>
                                      <p:to>
                                        <p:strVal val="visible"/>
                                      </p:to>
                                    </p:set>
                                    <p:animEffect transition="in" filter="wipe(right)">
                                      <p:cBhvr>
                                        <p:cTn id="61" dur="500"/>
                                        <p:tgtEl>
                                          <p:spTgt spid="111635"/>
                                        </p:tgtEl>
                                      </p:cBhvr>
                                    </p:animEffect>
                                  </p:childTnLst>
                                </p:cTn>
                              </p:par>
                            </p:childTnLst>
                          </p:cTn>
                        </p:par>
                        <p:par>
                          <p:cTn id="62" fill="hold" nodeType="afterGroup">
                            <p:stCondLst>
                              <p:cond delay="500"/>
                            </p:stCondLst>
                            <p:childTnLst>
                              <p:par>
                                <p:cTn id="63" presetID="22" presetClass="entr" presetSubtype="2" fill="hold" grpId="0" nodeType="afterEffect">
                                  <p:stCondLst>
                                    <p:cond delay="0"/>
                                  </p:stCondLst>
                                  <p:childTnLst>
                                    <p:set>
                                      <p:cBhvr>
                                        <p:cTn id="64" dur="1" fill="hold">
                                          <p:stCondLst>
                                            <p:cond delay="0"/>
                                          </p:stCondLst>
                                        </p:cTn>
                                        <p:tgtEl>
                                          <p:spTgt spid="111628"/>
                                        </p:tgtEl>
                                        <p:attrNameLst>
                                          <p:attrName>style.visibility</p:attrName>
                                        </p:attrNameLst>
                                      </p:cBhvr>
                                      <p:to>
                                        <p:strVal val="visible"/>
                                      </p:to>
                                    </p:set>
                                    <p:animEffect transition="in" filter="wipe(right)">
                                      <p:cBhvr>
                                        <p:cTn id="65" dur="500"/>
                                        <p:tgtEl>
                                          <p:spTgt spid="11162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11636"/>
                                        </p:tgtEl>
                                        <p:attrNameLst>
                                          <p:attrName>style.visibility</p:attrName>
                                        </p:attrNameLst>
                                      </p:cBhvr>
                                      <p:to>
                                        <p:strVal val="visible"/>
                                      </p:to>
                                    </p:set>
                                    <p:animEffect transition="in" filter="wipe(left)">
                                      <p:cBhvr>
                                        <p:cTn id="70" dur="500"/>
                                        <p:tgtEl>
                                          <p:spTgt spid="11163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11637"/>
                                        </p:tgtEl>
                                        <p:attrNameLst>
                                          <p:attrName>style.visibility</p:attrName>
                                        </p:attrNameLst>
                                      </p:cBhvr>
                                      <p:to>
                                        <p:strVal val="visible"/>
                                      </p:to>
                                    </p:set>
                                    <p:animEffect transition="in" filter="wipe(left)">
                                      <p:cBhvr>
                                        <p:cTn id="75" dur="500"/>
                                        <p:tgtEl>
                                          <p:spTgt spid="11163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11632"/>
                                        </p:tgtEl>
                                        <p:attrNameLst>
                                          <p:attrName>style.visibility</p:attrName>
                                        </p:attrNameLst>
                                      </p:cBhvr>
                                      <p:to>
                                        <p:strVal val="visible"/>
                                      </p:to>
                                    </p:set>
                                    <p:animEffect transition="in" filter="wipe(down)">
                                      <p:cBhvr>
                                        <p:cTn id="80" dur="500"/>
                                        <p:tgtEl>
                                          <p:spTgt spid="11163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11638"/>
                                        </p:tgtEl>
                                        <p:attrNameLst>
                                          <p:attrName>style.visibility</p:attrName>
                                        </p:attrNameLst>
                                      </p:cBhvr>
                                      <p:to>
                                        <p:strVal val="visible"/>
                                      </p:to>
                                    </p:set>
                                    <p:animEffect transition="in" filter="wipe(right)">
                                      <p:cBhvr>
                                        <p:cTn id="85" dur="500"/>
                                        <p:tgtEl>
                                          <p:spTgt spid="11163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2" fill="hold" grpId="0" nodeType="clickEffect">
                                  <p:stCondLst>
                                    <p:cond delay="0"/>
                                  </p:stCondLst>
                                  <p:childTnLst>
                                    <p:set>
                                      <p:cBhvr>
                                        <p:cTn id="89" dur="1" fill="hold">
                                          <p:stCondLst>
                                            <p:cond delay="0"/>
                                          </p:stCondLst>
                                        </p:cTn>
                                        <p:tgtEl>
                                          <p:spTgt spid="111639"/>
                                        </p:tgtEl>
                                        <p:attrNameLst>
                                          <p:attrName>style.visibility</p:attrName>
                                        </p:attrNameLst>
                                      </p:cBhvr>
                                      <p:to>
                                        <p:strVal val="visible"/>
                                      </p:to>
                                    </p:set>
                                    <p:animEffect transition="in" filter="wipe(right)">
                                      <p:cBhvr>
                                        <p:cTn id="90" dur="500"/>
                                        <p:tgtEl>
                                          <p:spTgt spid="111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1" grpId="0"/>
      <p:bldP spid="111622" grpId="0" autoUpdateAnimBg="0"/>
      <p:bldP spid="111623" grpId="0" animBg="1" autoUpdateAnimBg="0"/>
      <p:bldP spid="111624" grpId="0" animBg="1" autoUpdateAnimBg="0"/>
      <p:bldP spid="111625" grpId="0" animBg="1" autoUpdateAnimBg="0"/>
      <p:bldP spid="111626" grpId="0" animBg="1" autoUpdateAnimBg="0"/>
      <p:bldP spid="111627" grpId="0" animBg="1" autoUpdateAnimBg="0"/>
      <p:bldP spid="111628" grpId="0" animBg="1" autoUpdateAnimBg="0"/>
      <p:bldP spid="111630" grpId="0" animBg="1"/>
      <p:bldP spid="111631" grpId="0" animBg="1"/>
      <p:bldP spid="111632" grpId="0" animBg="1"/>
      <p:bldP spid="111633" grpId="0" animBg="1"/>
      <p:bldP spid="111634" grpId="0" animBg="1"/>
      <p:bldP spid="111635" grpId="0" animBg="1"/>
      <p:bldP spid="111636" grpId="0" animBg="1"/>
      <p:bldP spid="111637" grpId="0" animBg="1"/>
      <p:bldP spid="111638" grpId="0" animBg="1"/>
      <p:bldP spid="11163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4">
            <a:extLst>
              <a:ext uri="{FF2B5EF4-FFF2-40B4-BE49-F238E27FC236}">
                <a16:creationId xmlns:a16="http://schemas.microsoft.com/office/drawing/2014/main" id="{9FEE71E1-8214-4E19-AF14-3786562BB798}"/>
              </a:ext>
            </a:extLst>
          </p:cNvPr>
          <p:cNvSpPr txBox="1">
            <a:spLocks noChangeArrowheads="1"/>
          </p:cNvSpPr>
          <p:nvPr/>
        </p:nvSpPr>
        <p:spPr bwMode="auto">
          <a:xfrm>
            <a:off x="598488" y="969943"/>
            <a:ext cx="7667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
                <a:schemeClr val="tx1"/>
              </a:buClr>
              <a:buSzPct val="135000"/>
              <a:buFont typeface="Wingdings" panose="05000000000000000000" pitchFamily="2" charset="2"/>
              <a:buChar char=""/>
            </a:pPr>
            <a:r>
              <a:rPr lang="zh-CN" altLang="en-US" sz="2800" b="1" dirty="0">
                <a:latin typeface="黑体" panose="02010609060101010101" pitchFamily="49" charset="-122"/>
                <a:ea typeface="黑体" panose="02010609060101010101" pitchFamily="49" charset="-122"/>
              </a:rPr>
              <a:t>整个社会劳动生产率的提高又是通过个别资本家追逐</a:t>
            </a:r>
            <a:r>
              <a:rPr lang="zh-CN" altLang="en-US" sz="2800" b="1" dirty="0">
                <a:solidFill>
                  <a:srgbClr val="FF0000"/>
                </a:solidFill>
                <a:latin typeface="黑体" panose="02010609060101010101" pitchFamily="49" charset="-122"/>
                <a:ea typeface="黑体" panose="02010609060101010101" pitchFamily="49" charset="-122"/>
              </a:rPr>
              <a:t>超额剩余价值</a:t>
            </a:r>
            <a:r>
              <a:rPr lang="zh-CN" altLang="en-US" sz="2800" b="1" dirty="0">
                <a:latin typeface="黑体" panose="02010609060101010101" pitchFamily="49" charset="-122"/>
                <a:ea typeface="黑体" panose="02010609060101010101" pitchFamily="49" charset="-122"/>
              </a:rPr>
              <a:t>来实现的</a:t>
            </a:r>
          </a:p>
        </p:txBody>
      </p:sp>
      <p:sp>
        <p:nvSpPr>
          <p:cNvPr id="115717" name="AutoShape 5">
            <a:extLst>
              <a:ext uri="{FF2B5EF4-FFF2-40B4-BE49-F238E27FC236}">
                <a16:creationId xmlns:a16="http://schemas.microsoft.com/office/drawing/2014/main" id="{E2E120A7-8B34-4ABC-BF58-713BD5CC4828}"/>
              </a:ext>
            </a:extLst>
          </p:cNvPr>
          <p:cNvSpPr>
            <a:spLocks noChangeArrowheads="1"/>
          </p:cNvSpPr>
          <p:nvPr/>
        </p:nvSpPr>
        <p:spPr bwMode="auto">
          <a:xfrm>
            <a:off x="2217738" y="2362200"/>
            <a:ext cx="5943600" cy="685800"/>
          </a:xfrm>
          <a:prstGeom prst="wedgeRectCallout">
            <a:avLst>
              <a:gd name="adj1" fmla="val -8546"/>
              <a:gd name="adj2" fmla="val -133796"/>
            </a:avLst>
          </a:prstGeom>
          <a:solidFill>
            <a:srgbClr val="FFFFCC"/>
          </a:solidFill>
          <a:ln w="50800">
            <a:solidFill>
              <a:schemeClr val="folHlink"/>
            </a:solidFill>
            <a:miter lim="800000"/>
            <a:headEnd/>
            <a:tailEnd/>
          </a:ln>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just" eaLnBrk="1" hangingPunct="1">
              <a:lnSpc>
                <a:spcPct val="110000"/>
              </a:lnSpc>
              <a:spcBef>
                <a:spcPct val="50000"/>
              </a:spcBef>
              <a:buClr>
                <a:srgbClr val="4472C4"/>
              </a:buClr>
              <a:buSzPct val="70000"/>
              <a:buNone/>
            </a:pPr>
            <a:r>
              <a:rPr lang="zh-CN" altLang="en-US" sz="3600" b="1">
                <a:solidFill>
                  <a:srgbClr val="000099"/>
                </a:solidFill>
                <a:latin typeface="楷体_GB2312" pitchFamily="49" charset="-122"/>
                <a:ea typeface="华文新魏" panose="02010800040101010101" pitchFamily="2" charset="-122"/>
              </a:rPr>
              <a:t>个别价值与社会价值的差额</a:t>
            </a:r>
            <a:endParaRPr kumimoji="1" lang="zh-CN" altLang="en-US" sz="3600">
              <a:solidFill>
                <a:srgbClr val="000099"/>
              </a:solidFill>
              <a:latin typeface="Wingdings 2" panose="05020102010507070707" pitchFamily="18" charset="2"/>
              <a:ea typeface="华文新魏" panose="02010800040101010101" pitchFamily="2" charset="-122"/>
            </a:endParaRPr>
          </a:p>
        </p:txBody>
      </p:sp>
      <p:pic>
        <p:nvPicPr>
          <p:cNvPr id="115718" name="Picture 6" descr="3">
            <a:extLst>
              <a:ext uri="{FF2B5EF4-FFF2-40B4-BE49-F238E27FC236}">
                <a16:creationId xmlns:a16="http://schemas.microsoft.com/office/drawing/2014/main" id="{2027991A-A31C-4BD4-8C41-581596795225}"/>
              </a:ext>
            </a:extLst>
          </p:cNvPr>
          <p:cNvPicPr preferRelativeResize="0">
            <a:picLocks noChangeAspect="1" noChangeArrowheads="1" noCrop="1"/>
          </p:cNvPicPr>
          <p:nvPr/>
        </p:nvPicPr>
        <p:blipFill>
          <a:blip r:embed="rId2">
            <a:lum bright="-24000"/>
            <a:extLst>
              <a:ext uri="{28A0092B-C50C-407E-A947-70E740481C1C}">
                <a14:useLocalDpi xmlns:a14="http://schemas.microsoft.com/office/drawing/2010/main" val="0"/>
              </a:ext>
            </a:extLst>
          </a:blip>
          <a:srcRect/>
          <a:stretch>
            <a:fillRect/>
          </a:stretch>
        </p:blipFill>
        <p:spPr bwMode="auto">
          <a:xfrm>
            <a:off x="400050" y="3867150"/>
            <a:ext cx="91440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9" name="Text Box 7">
            <a:extLst>
              <a:ext uri="{FF2B5EF4-FFF2-40B4-BE49-F238E27FC236}">
                <a16:creationId xmlns:a16="http://schemas.microsoft.com/office/drawing/2014/main" id="{C8256BAD-CDDC-485E-AC98-E9929D972660}"/>
              </a:ext>
            </a:extLst>
          </p:cNvPr>
          <p:cNvSpPr txBox="1">
            <a:spLocks noChangeArrowheads="1"/>
          </p:cNvSpPr>
          <p:nvPr/>
        </p:nvSpPr>
        <p:spPr bwMode="auto">
          <a:xfrm>
            <a:off x="1238250" y="3486150"/>
            <a:ext cx="44958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sz="3600" b="1">
                <a:latin typeface="华文新魏" panose="02010800040101010101" pitchFamily="2" charset="-122"/>
                <a:ea typeface="华文新魏" panose="02010800040101010101" pitchFamily="2" charset="-122"/>
              </a:rPr>
              <a:t>一般企业：</a:t>
            </a:r>
            <a:r>
              <a:rPr kumimoji="1" lang="en-US" altLang="zh-CN" sz="3600" b="1">
                <a:latin typeface="华文新魏" panose="02010800040101010101" pitchFamily="2" charset="-122"/>
                <a:ea typeface="华文新魏" panose="02010800040101010101" pitchFamily="2" charset="-122"/>
              </a:rPr>
              <a:t>8</a:t>
            </a:r>
            <a:r>
              <a:rPr kumimoji="1" lang="zh-CN" altLang="en-US" sz="3600" b="1">
                <a:latin typeface="华文新魏" panose="02010800040101010101" pitchFamily="2" charset="-122"/>
                <a:ea typeface="华文新魏" panose="02010800040101010101" pitchFamily="2" charset="-122"/>
              </a:rPr>
              <a:t>小时</a:t>
            </a:r>
            <a:r>
              <a:rPr kumimoji="1" lang="en-US" altLang="zh-CN" sz="3600" b="1">
                <a:latin typeface="华文新魏" panose="02010800040101010101" pitchFamily="2" charset="-122"/>
                <a:ea typeface="华文新魏" panose="02010800040101010101" pitchFamily="2" charset="-122"/>
              </a:rPr>
              <a:t>/</a:t>
            </a:r>
            <a:r>
              <a:rPr kumimoji="1" lang="zh-CN" altLang="en-US" sz="3600" b="1">
                <a:latin typeface="华文新魏" panose="02010800040101010101" pitchFamily="2" charset="-122"/>
                <a:ea typeface="华文新魏" panose="02010800040101010101" pitchFamily="2" charset="-122"/>
              </a:rPr>
              <a:t>双</a:t>
            </a:r>
          </a:p>
        </p:txBody>
      </p:sp>
      <p:sp>
        <p:nvSpPr>
          <p:cNvPr id="115720" name="Text Box 8">
            <a:extLst>
              <a:ext uri="{FF2B5EF4-FFF2-40B4-BE49-F238E27FC236}">
                <a16:creationId xmlns:a16="http://schemas.microsoft.com/office/drawing/2014/main" id="{25DA6BA0-57B1-49CC-9E71-CB38D915321E}"/>
              </a:ext>
            </a:extLst>
          </p:cNvPr>
          <p:cNvSpPr txBox="1">
            <a:spLocks noChangeArrowheads="1"/>
          </p:cNvSpPr>
          <p:nvPr/>
        </p:nvSpPr>
        <p:spPr bwMode="auto">
          <a:xfrm>
            <a:off x="1219200" y="4330700"/>
            <a:ext cx="25146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sz="3600" b="1">
                <a:latin typeface="Wingdings 2" panose="05020102010507070707" pitchFamily="18" charset="2"/>
                <a:ea typeface="华文新魏" panose="02010800040101010101" pitchFamily="2" charset="-122"/>
              </a:rPr>
              <a:t>个别企业：</a:t>
            </a:r>
            <a:endParaRPr kumimoji="1" lang="zh-CN" altLang="en-US" sz="3600" b="1">
              <a:latin typeface="楷体_GB2312" pitchFamily="49" charset="-122"/>
              <a:ea typeface="华文新魏" panose="02010800040101010101" pitchFamily="2" charset="-122"/>
            </a:endParaRPr>
          </a:p>
        </p:txBody>
      </p:sp>
      <p:sp>
        <p:nvSpPr>
          <p:cNvPr id="115721" name="Text Box 9">
            <a:extLst>
              <a:ext uri="{FF2B5EF4-FFF2-40B4-BE49-F238E27FC236}">
                <a16:creationId xmlns:a16="http://schemas.microsoft.com/office/drawing/2014/main" id="{4C040A4B-8B77-4E99-9168-6D5A1ED5C6FE}"/>
              </a:ext>
            </a:extLst>
          </p:cNvPr>
          <p:cNvSpPr txBox="1">
            <a:spLocks noChangeArrowheads="1"/>
          </p:cNvSpPr>
          <p:nvPr/>
        </p:nvSpPr>
        <p:spPr bwMode="auto">
          <a:xfrm>
            <a:off x="5657850" y="3257550"/>
            <a:ext cx="2819400" cy="1082675"/>
          </a:xfrm>
          <a:prstGeom prst="rect">
            <a:avLst/>
          </a:prstGeom>
          <a:solidFill>
            <a:schemeClr val="accent1">
              <a:alpha val="50195"/>
            </a:schemeClr>
          </a:solidFill>
          <a:ln w="50800">
            <a:solidFill>
              <a:srgbClr val="993300"/>
            </a:solidFill>
            <a:miter lim="800000"/>
            <a:headEnd/>
            <a:tailEnd/>
          </a:ln>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sz="2800">
                <a:latin typeface="Wingdings 2" panose="05020102010507070707" pitchFamily="18" charset="2"/>
                <a:ea typeface="华文新魏" panose="02010800040101010101" pitchFamily="2" charset="-122"/>
              </a:rPr>
              <a:t>社会必要劳动时间、社会价值</a:t>
            </a:r>
          </a:p>
        </p:txBody>
      </p:sp>
      <p:sp>
        <p:nvSpPr>
          <p:cNvPr id="115722" name="Text Box 10">
            <a:extLst>
              <a:ext uri="{FF2B5EF4-FFF2-40B4-BE49-F238E27FC236}">
                <a16:creationId xmlns:a16="http://schemas.microsoft.com/office/drawing/2014/main" id="{F62ED42F-52B4-4924-B59A-3FC79881498A}"/>
              </a:ext>
            </a:extLst>
          </p:cNvPr>
          <p:cNvSpPr txBox="1">
            <a:spLocks noChangeArrowheads="1"/>
          </p:cNvSpPr>
          <p:nvPr/>
        </p:nvSpPr>
        <p:spPr bwMode="auto">
          <a:xfrm>
            <a:off x="5657850" y="4629150"/>
            <a:ext cx="2819400" cy="1082675"/>
          </a:xfrm>
          <a:prstGeom prst="rect">
            <a:avLst/>
          </a:prstGeom>
          <a:solidFill>
            <a:schemeClr val="accent1">
              <a:alpha val="50195"/>
            </a:schemeClr>
          </a:solidFill>
          <a:ln w="50800">
            <a:solidFill>
              <a:srgbClr val="993300"/>
            </a:solidFill>
            <a:miter lim="800000"/>
            <a:headEnd/>
            <a:tailEnd/>
          </a:ln>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sz="2800">
                <a:latin typeface="Wingdings 2" panose="05020102010507070707" pitchFamily="18" charset="2"/>
                <a:ea typeface="华文新魏" panose="02010800040101010101" pitchFamily="2" charset="-122"/>
              </a:rPr>
              <a:t>个别劳动时间、个别价值</a:t>
            </a:r>
          </a:p>
        </p:txBody>
      </p:sp>
      <p:sp>
        <p:nvSpPr>
          <p:cNvPr id="115723" name="Text Box 11">
            <a:extLst>
              <a:ext uri="{FF2B5EF4-FFF2-40B4-BE49-F238E27FC236}">
                <a16:creationId xmlns:a16="http://schemas.microsoft.com/office/drawing/2014/main" id="{8C15C15D-48C1-4389-8129-74DE92A48CB8}"/>
              </a:ext>
            </a:extLst>
          </p:cNvPr>
          <p:cNvSpPr txBox="1">
            <a:spLocks noChangeArrowheads="1"/>
          </p:cNvSpPr>
          <p:nvPr/>
        </p:nvSpPr>
        <p:spPr bwMode="auto">
          <a:xfrm>
            <a:off x="3581400" y="4406900"/>
            <a:ext cx="21336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en-US" altLang="zh-CN" sz="3600" b="1">
                <a:latin typeface="华文新魏" panose="02010800040101010101" pitchFamily="2" charset="-122"/>
                <a:ea typeface="华文新魏" panose="02010800040101010101" pitchFamily="2" charset="-122"/>
              </a:rPr>
              <a:t>4</a:t>
            </a:r>
            <a:r>
              <a:rPr kumimoji="1" lang="zh-CN" altLang="en-US" sz="3600" b="1">
                <a:latin typeface="华文新魏" panose="02010800040101010101" pitchFamily="2" charset="-122"/>
                <a:ea typeface="华文新魏" panose="02010800040101010101" pitchFamily="2" charset="-122"/>
              </a:rPr>
              <a:t>小时</a:t>
            </a:r>
            <a:r>
              <a:rPr kumimoji="1" lang="en-US" altLang="zh-CN" sz="3600" b="1">
                <a:latin typeface="华文新魏" panose="02010800040101010101" pitchFamily="2" charset="-122"/>
                <a:ea typeface="华文新魏" panose="02010800040101010101" pitchFamily="2" charset="-122"/>
              </a:rPr>
              <a:t>/</a:t>
            </a:r>
            <a:r>
              <a:rPr kumimoji="1" lang="zh-CN" altLang="en-US" sz="3600" b="1">
                <a:latin typeface="华文新魏" panose="02010800040101010101" pitchFamily="2" charset="-122"/>
                <a:ea typeface="华文新魏" panose="02010800040101010101" pitchFamily="2" charset="-122"/>
              </a:rPr>
              <a:t>双</a:t>
            </a:r>
          </a:p>
        </p:txBody>
      </p:sp>
      <p:sp>
        <p:nvSpPr>
          <p:cNvPr id="115724" name="AutoShape 12">
            <a:extLst>
              <a:ext uri="{FF2B5EF4-FFF2-40B4-BE49-F238E27FC236}">
                <a16:creationId xmlns:a16="http://schemas.microsoft.com/office/drawing/2014/main" id="{A9999911-A7CE-4316-8D81-DF4B7327BEF6}"/>
              </a:ext>
            </a:extLst>
          </p:cNvPr>
          <p:cNvSpPr>
            <a:spLocks noChangeArrowheads="1"/>
          </p:cNvSpPr>
          <p:nvPr/>
        </p:nvSpPr>
        <p:spPr bwMode="auto">
          <a:xfrm>
            <a:off x="1042988" y="5445125"/>
            <a:ext cx="4459287" cy="635000"/>
          </a:xfrm>
          <a:prstGeom prst="wedgeEllipseCallout">
            <a:avLst>
              <a:gd name="adj1" fmla="val -32875"/>
              <a:gd name="adj2" fmla="val -124500"/>
            </a:avLst>
          </a:prstGeom>
          <a:solidFill>
            <a:schemeClr val="accent1"/>
          </a:solidFill>
          <a:ln w="50800">
            <a:solidFill>
              <a:schemeClr val="folHlink"/>
            </a:solidFill>
            <a:miter lim="800000"/>
            <a:headEnd/>
            <a:tailEnd/>
          </a:ln>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ctr" eaLnBrk="1" hangingPunct="1">
              <a:lnSpc>
                <a:spcPct val="110000"/>
              </a:lnSpc>
              <a:spcBef>
                <a:spcPct val="0"/>
              </a:spcBef>
              <a:buClr>
                <a:srgbClr val="4472C4"/>
              </a:buClr>
              <a:buSzPct val="70000"/>
              <a:buNone/>
            </a:pPr>
            <a:r>
              <a:rPr kumimoji="1" lang="zh-CN" altLang="en-US" sz="2800" b="1">
                <a:solidFill>
                  <a:prstClr val="black"/>
                </a:solidFill>
                <a:latin typeface="Wingdings 2" panose="05020102010507070707" pitchFamily="18" charset="2"/>
                <a:ea typeface="华文新魏" panose="02010800040101010101" pitchFamily="2" charset="-122"/>
              </a:rPr>
              <a:t>提高劳动生产率</a:t>
            </a:r>
          </a:p>
        </p:txBody>
      </p:sp>
      <p:sp>
        <p:nvSpPr>
          <p:cNvPr id="12" name="Text Box 5">
            <a:extLst>
              <a:ext uri="{FF2B5EF4-FFF2-40B4-BE49-F238E27FC236}">
                <a16:creationId xmlns:a16="http://schemas.microsoft.com/office/drawing/2014/main" id="{4BC2FA22-0D88-48AA-A77A-A4982F608B79}"/>
              </a:ext>
            </a:extLst>
          </p:cNvPr>
          <p:cNvSpPr txBox="1">
            <a:spLocks noChangeArrowheads="1"/>
          </p:cNvSpPr>
          <p:nvPr/>
        </p:nvSpPr>
        <p:spPr bwMode="auto">
          <a:xfrm>
            <a:off x="506413" y="289018"/>
            <a:ext cx="4683125" cy="5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sz="2800" b="1" dirty="0">
                <a:solidFill>
                  <a:schemeClr val="bg1"/>
                </a:solidFill>
                <a:latin typeface="+mn-ea"/>
                <a:ea typeface="+mn-ea"/>
              </a:rPr>
              <a:t>相对剩余价值的生产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5717"/>
                                        </p:tgtEl>
                                        <p:attrNameLst>
                                          <p:attrName>style.visibility</p:attrName>
                                        </p:attrNameLst>
                                      </p:cBhvr>
                                      <p:to>
                                        <p:strVal val="visible"/>
                                      </p:to>
                                    </p:set>
                                    <p:animEffect transition="in" filter="wipe(up)">
                                      <p:cBhvr>
                                        <p:cTn id="7" dur="500"/>
                                        <p:tgtEl>
                                          <p:spTgt spid="1157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115718"/>
                                        </p:tgtEl>
                                        <p:attrNameLst>
                                          <p:attrName>style.visibility</p:attrName>
                                        </p:attrNameLst>
                                      </p:cBhvr>
                                      <p:to>
                                        <p:strVal val="visible"/>
                                      </p:to>
                                    </p:set>
                                    <p:animEffect transition="in" filter="barn(outHorizontal)">
                                      <p:cBhvr>
                                        <p:cTn id="12" dur="500"/>
                                        <p:tgtEl>
                                          <p:spTgt spid="1157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5719"/>
                                        </p:tgtEl>
                                        <p:attrNameLst>
                                          <p:attrName>style.visibility</p:attrName>
                                        </p:attrNameLst>
                                      </p:cBhvr>
                                      <p:to>
                                        <p:strVal val="visible"/>
                                      </p:to>
                                    </p:set>
                                    <p:animEffect transition="in" filter="wipe(up)">
                                      <p:cBhvr>
                                        <p:cTn id="17" dur="500"/>
                                        <p:tgtEl>
                                          <p:spTgt spid="1157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5721"/>
                                        </p:tgtEl>
                                        <p:attrNameLst>
                                          <p:attrName>style.visibility</p:attrName>
                                        </p:attrNameLst>
                                      </p:cBhvr>
                                      <p:to>
                                        <p:strVal val="visible"/>
                                      </p:to>
                                    </p:set>
                                    <p:animEffect transition="in" filter="wipe(up)">
                                      <p:cBhvr>
                                        <p:cTn id="22" dur="500"/>
                                        <p:tgtEl>
                                          <p:spTgt spid="1157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5720"/>
                                        </p:tgtEl>
                                        <p:attrNameLst>
                                          <p:attrName>style.visibility</p:attrName>
                                        </p:attrNameLst>
                                      </p:cBhvr>
                                      <p:to>
                                        <p:strVal val="visible"/>
                                      </p:to>
                                    </p:set>
                                    <p:animEffect transition="in" filter="wipe(up)">
                                      <p:cBhvr>
                                        <p:cTn id="27" dur="500"/>
                                        <p:tgtEl>
                                          <p:spTgt spid="1157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5724"/>
                                        </p:tgtEl>
                                        <p:attrNameLst>
                                          <p:attrName>style.visibility</p:attrName>
                                        </p:attrNameLst>
                                      </p:cBhvr>
                                      <p:to>
                                        <p:strVal val="visible"/>
                                      </p:to>
                                    </p:set>
                                    <p:animEffect transition="in" filter="wipe(left)">
                                      <p:cBhvr>
                                        <p:cTn id="32" dur="500"/>
                                        <p:tgtEl>
                                          <p:spTgt spid="115724"/>
                                        </p:tgtEl>
                                      </p:cBhvr>
                                    </p:animEffect>
                                  </p:childTnLst>
                                </p:cTn>
                              </p:par>
                            </p:childTnLst>
                          </p:cTn>
                        </p:par>
                        <p:par>
                          <p:cTn id="33" fill="hold" nodeType="afterGroup">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115723"/>
                                        </p:tgtEl>
                                        <p:attrNameLst>
                                          <p:attrName>style.visibility</p:attrName>
                                        </p:attrNameLst>
                                      </p:cBhvr>
                                      <p:to>
                                        <p:strVal val="visible"/>
                                      </p:to>
                                    </p:set>
                                    <p:animEffect transition="in" filter="wipe(up)">
                                      <p:cBhvr>
                                        <p:cTn id="36" dur="500"/>
                                        <p:tgtEl>
                                          <p:spTgt spid="11572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15722"/>
                                        </p:tgtEl>
                                        <p:attrNameLst>
                                          <p:attrName>style.visibility</p:attrName>
                                        </p:attrNameLst>
                                      </p:cBhvr>
                                      <p:to>
                                        <p:strVal val="visible"/>
                                      </p:to>
                                    </p:set>
                                    <p:animEffect transition="in" filter="wipe(up)">
                                      <p:cBhvr>
                                        <p:cTn id="41" dur="500"/>
                                        <p:tgtEl>
                                          <p:spTgt spid="115722"/>
                                        </p:tgtEl>
                                      </p:cBhvr>
                                    </p:animEffect>
                                  </p:childTnLst>
                                </p:cTn>
                              </p:par>
                            </p:childTnLst>
                          </p:cTn>
                        </p:par>
                        <p:par>
                          <p:cTn id="42" fill="hold">
                            <p:stCondLst>
                              <p:cond delay="500"/>
                            </p:stCondLst>
                            <p:childTnLst>
                              <p:par>
                                <p:cTn id="43" presetID="5" presetClass="entr" presetSubtype="1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checkerboard(across)">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animBg="1" autoUpdateAnimBg="0"/>
      <p:bldP spid="115719" grpId="0" autoUpdateAnimBg="0"/>
      <p:bldP spid="115720" grpId="0" autoUpdateAnimBg="0"/>
      <p:bldP spid="115721" grpId="0" animBg="1" autoUpdateAnimBg="0"/>
      <p:bldP spid="115722" grpId="0" animBg="1" autoUpdateAnimBg="0"/>
      <p:bldP spid="115723" grpId="0" autoUpdateAnimBg="0"/>
      <p:bldP spid="115724" grpId="0" animBg="1" autoUpdateAnimBg="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4">
            <a:extLst>
              <a:ext uri="{FF2B5EF4-FFF2-40B4-BE49-F238E27FC236}">
                <a16:creationId xmlns:a16="http://schemas.microsoft.com/office/drawing/2014/main" id="{E5AFB729-BBA3-4C91-9EB4-679C1D2D452E}"/>
              </a:ext>
            </a:extLst>
          </p:cNvPr>
          <p:cNvSpPr txBox="1">
            <a:spLocks noChangeArrowheads="1"/>
          </p:cNvSpPr>
          <p:nvPr/>
        </p:nvSpPr>
        <p:spPr bwMode="auto">
          <a:xfrm>
            <a:off x="1114425" y="1228725"/>
            <a:ext cx="67056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endParaRPr kumimoji="1" lang="zh-CN" altLang="en-US" sz="4400">
              <a:latin typeface="Wingdings 2" panose="05020102010507070707" pitchFamily="18" charset="2"/>
              <a:ea typeface="楷体_GB2312" pitchFamily="49" charset="-122"/>
            </a:endParaRPr>
          </a:p>
        </p:txBody>
      </p:sp>
      <p:sp>
        <p:nvSpPr>
          <p:cNvPr id="104451" name="Text Box 5">
            <a:extLst>
              <a:ext uri="{FF2B5EF4-FFF2-40B4-BE49-F238E27FC236}">
                <a16:creationId xmlns:a16="http://schemas.microsoft.com/office/drawing/2014/main" id="{A6205C50-9559-44D6-B775-00D195456F47}"/>
              </a:ext>
            </a:extLst>
          </p:cNvPr>
          <p:cNvSpPr txBox="1">
            <a:spLocks noChangeArrowheads="1"/>
          </p:cNvSpPr>
          <p:nvPr/>
        </p:nvSpPr>
        <p:spPr bwMode="auto">
          <a:xfrm>
            <a:off x="2638425" y="1381125"/>
            <a:ext cx="1841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buClr>
                <a:schemeClr val="accent1"/>
              </a:buClr>
              <a:buSzPct val="70000"/>
              <a:buFont typeface="Monotype Sorts"/>
              <a:buNone/>
            </a:pPr>
            <a:endParaRPr kumimoji="1" lang="zh-CN" altLang="en-US" sz="4400">
              <a:latin typeface="Wingdings 2" panose="05020102010507070707" pitchFamily="18" charset="2"/>
              <a:ea typeface="楷体_GB2312" pitchFamily="49" charset="-122"/>
            </a:endParaRPr>
          </a:p>
        </p:txBody>
      </p:sp>
      <p:sp>
        <p:nvSpPr>
          <p:cNvPr id="104452" name="Text Box 6">
            <a:extLst>
              <a:ext uri="{FF2B5EF4-FFF2-40B4-BE49-F238E27FC236}">
                <a16:creationId xmlns:a16="http://schemas.microsoft.com/office/drawing/2014/main" id="{661B2689-5D84-4879-A6CA-051591AA90F1}"/>
              </a:ext>
            </a:extLst>
          </p:cNvPr>
          <p:cNvSpPr txBox="1">
            <a:spLocks noChangeArrowheads="1"/>
          </p:cNvSpPr>
          <p:nvPr/>
        </p:nvSpPr>
        <p:spPr bwMode="auto">
          <a:xfrm>
            <a:off x="504825" y="1202532"/>
            <a:ext cx="7924800" cy="596253"/>
          </a:xfrm>
          <a:prstGeom prst="rect">
            <a:avLst/>
          </a:prstGeom>
          <a:noFill/>
          <a:ln w="50800">
            <a:solidFill>
              <a:srgbClr val="0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dirty="0">
                <a:latin typeface="+mn-ea"/>
                <a:ea typeface="+mn-ea"/>
              </a:rPr>
              <a:t>个别资本家获得超额剩余价值只是</a:t>
            </a:r>
            <a:r>
              <a:rPr kumimoji="1" lang="zh-CN" altLang="en-US" dirty="0">
                <a:solidFill>
                  <a:srgbClr val="FF0000"/>
                </a:solidFill>
                <a:latin typeface="+mn-ea"/>
                <a:ea typeface="+mn-ea"/>
              </a:rPr>
              <a:t>暂时</a:t>
            </a:r>
            <a:r>
              <a:rPr kumimoji="1" lang="zh-CN" altLang="en-US" dirty="0">
                <a:latin typeface="+mn-ea"/>
                <a:ea typeface="+mn-ea"/>
              </a:rPr>
              <a:t>的</a:t>
            </a:r>
          </a:p>
        </p:txBody>
      </p:sp>
      <p:sp>
        <p:nvSpPr>
          <p:cNvPr id="116743" name="Text Box 7">
            <a:extLst>
              <a:ext uri="{FF2B5EF4-FFF2-40B4-BE49-F238E27FC236}">
                <a16:creationId xmlns:a16="http://schemas.microsoft.com/office/drawing/2014/main" id="{E4AB654F-FBC9-4186-A0AA-C3DAB41911D4}"/>
              </a:ext>
            </a:extLst>
          </p:cNvPr>
          <p:cNvSpPr txBox="1">
            <a:spLocks noChangeArrowheads="1"/>
          </p:cNvSpPr>
          <p:nvPr/>
        </p:nvSpPr>
        <p:spPr bwMode="auto">
          <a:xfrm>
            <a:off x="1647825" y="1990725"/>
            <a:ext cx="3429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en-US" altLang="zh-CN" dirty="0">
                <a:latin typeface="Wingdings 2" panose="05020102010507070707" pitchFamily="18" charset="2"/>
                <a:ea typeface="华文新魏" panose="02010800040101010101" pitchFamily="2" charset="-122"/>
              </a:rPr>
              <a:t>—</a:t>
            </a:r>
            <a:r>
              <a:rPr kumimoji="1" lang="zh-CN" altLang="en-US" b="1" dirty="0">
                <a:latin typeface="+mn-ea"/>
                <a:ea typeface="+mn-ea"/>
              </a:rPr>
              <a:t>追求剩余价值</a:t>
            </a:r>
          </a:p>
          <a:p>
            <a:pPr algn="just" eaLnBrk="1" hangingPunct="1">
              <a:lnSpc>
                <a:spcPct val="110000"/>
              </a:lnSpc>
              <a:spcBef>
                <a:spcPct val="50000"/>
              </a:spcBef>
              <a:buClr>
                <a:schemeClr val="accent1"/>
              </a:buClr>
              <a:buSzPct val="70000"/>
              <a:buFont typeface="Monotype Sorts"/>
              <a:buNone/>
            </a:pPr>
            <a:r>
              <a:rPr kumimoji="1" lang="en-US" altLang="zh-CN" b="1" dirty="0">
                <a:latin typeface="Wingdings 2" panose="05020102010507070707" pitchFamily="18" charset="2"/>
                <a:ea typeface="华文新魏" panose="02010800040101010101" pitchFamily="2" charset="-122"/>
              </a:rPr>
              <a:t>—</a:t>
            </a:r>
            <a:r>
              <a:rPr kumimoji="1" lang="zh-CN" altLang="en-US" b="1" dirty="0">
                <a:latin typeface="+mn-ea"/>
                <a:ea typeface="+mn-ea"/>
              </a:rPr>
              <a:t>激烈的竞争</a:t>
            </a:r>
          </a:p>
        </p:txBody>
      </p:sp>
      <p:sp>
        <p:nvSpPr>
          <p:cNvPr id="116744" name="Line 8">
            <a:extLst>
              <a:ext uri="{FF2B5EF4-FFF2-40B4-BE49-F238E27FC236}">
                <a16:creationId xmlns:a16="http://schemas.microsoft.com/office/drawing/2014/main" id="{97D33700-A3CD-44D0-A2B0-CAD82D4AEA4A}"/>
              </a:ext>
            </a:extLst>
          </p:cNvPr>
          <p:cNvSpPr>
            <a:spLocks noChangeShapeType="1"/>
          </p:cNvSpPr>
          <p:nvPr/>
        </p:nvSpPr>
        <p:spPr bwMode="auto">
          <a:xfrm>
            <a:off x="4619625" y="2447925"/>
            <a:ext cx="838200" cy="304800"/>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6745" name="Line 9">
            <a:extLst>
              <a:ext uri="{FF2B5EF4-FFF2-40B4-BE49-F238E27FC236}">
                <a16:creationId xmlns:a16="http://schemas.microsoft.com/office/drawing/2014/main" id="{16885FEE-9ECB-47EB-9FA5-DBABD06814EF}"/>
              </a:ext>
            </a:extLst>
          </p:cNvPr>
          <p:cNvSpPr>
            <a:spLocks noChangeShapeType="1"/>
          </p:cNvSpPr>
          <p:nvPr/>
        </p:nvSpPr>
        <p:spPr bwMode="auto">
          <a:xfrm flipH="1">
            <a:off x="4619625" y="2752725"/>
            <a:ext cx="838200" cy="228600"/>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6746" name="Text Box 10">
            <a:extLst>
              <a:ext uri="{FF2B5EF4-FFF2-40B4-BE49-F238E27FC236}">
                <a16:creationId xmlns:a16="http://schemas.microsoft.com/office/drawing/2014/main" id="{B3B990EE-F01B-42C1-9830-6F04FEDEF90A}"/>
              </a:ext>
            </a:extLst>
          </p:cNvPr>
          <p:cNvSpPr txBox="1">
            <a:spLocks noChangeArrowheads="1"/>
          </p:cNvSpPr>
          <p:nvPr/>
        </p:nvSpPr>
        <p:spPr bwMode="auto">
          <a:xfrm>
            <a:off x="5508625" y="2349500"/>
            <a:ext cx="3082925" cy="567848"/>
          </a:xfrm>
          <a:prstGeom prst="rect">
            <a:avLst/>
          </a:prstGeom>
          <a:solidFill>
            <a:srgbClr val="0B85FF"/>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Font typeface="Monotype Sorts"/>
              <a:buNone/>
            </a:pPr>
            <a:r>
              <a:rPr kumimoji="1" lang="zh-CN" altLang="en-US" b="1" dirty="0">
                <a:solidFill>
                  <a:schemeClr val="bg1"/>
                </a:solidFill>
                <a:latin typeface="黑体" panose="02010609060101010101" pitchFamily="49" charset="-122"/>
                <a:ea typeface="黑体" panose="02010609060101010101" pitchFamily="49" charset="-122"/>
              </a:rPr>
              <a:t>提高劳动生产率</a:t>
            </a:r>
          </a:p>
        </p:txBody>
      </p:sp>
      <p:sp>
        <p:nvSpPr>
          <p:cNvPr id="116747" name="AutoShape 11">
            <a:extLst>
              <a:ext uri="{FF2B5EF4-FFF2-40B4-BE49-F238E27FC236}">
                <a16:creationId xmlns:a16="http://schemas.microsoft.com/office/drawing/2014/main" id="{DF647ABB-FDF3-4D87-B047-416EBC3BF1F3}"/>
              </a:ext>
            </a:extLst>
          </p:cNvPr>
          <p:cNvSpPr>
            <a:spLocks noChangeArrowheads="1"/>
          </p:cNvSpPr>
          <p:nvPr/>
        </p:nvSpPr>
        <p:spPr bwMode="auto">
          <a:xfrm>
            <a:off x="6677025" y="3057525"/>
            <a:ext cx="609600" cy="609600"/>
          </a:xfrm>
          <a:prstGeom prst="downArrow">
            <a:avLst>
              <a:gd name="adj1" fmla="val 50000"/>
              <a:gd name="adj2" fmla="val 25000"/>
            </a:avLst>
          </a:prstGeom>
          <a:solidFill>
            <a:schemeClr val="accent1"/>
          </a:solidFill>
          <a:ln w="25400">
            <a:solidFill>
              <a:srgbClr val="FF6600"/>
            </a:solidFill>
            <a:miter lim="800000"/>
            <a:headEnd/>
            <a:tailEnd/>
          </a:ln>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6748" name="Text Box 12">
            <a:extLst>
              <a:ext uri="{FF2B5EF4-FFF2-40B4-BE49-F238E27FC236}">
                <a16:creationId xmlns:a16="http://schemas.microsoft.com/office/drawing/2014/main" id="{3E5B7D0B-44AC-491C-984D-9BDB980495E9}"/>
              </a:ext>
            </a:extLst>
          </p:cNvPr>
          <p:cNvSpPr txBox="1">
            <a:spLocks noChangeArrowheads="1"/>
          </p:cNvSpPr>
          <p:nvPr/>
        </p:nvSpPr>
        <p:spPr bwMode="auto">
          <a:xfrm>
            <a:off x="5000625" y="3819525"/>
            <a:ext cx="3592513" cy="567848"/>
          </a:xfrm>
          <a:prstGeom prst="rect">
            <a:avLst/>
          </a:prstGeom>
          <a:solidFill>
            <a:srgbClr val="0B85FF"/>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None/>
            </a:pPr>
            <a:r>
              <a:rPr kumimoji="1" lang="zh-CN" altLang="en-US" b="1" dirty="0">
                <a:solidFill>
                  <a:schemeClr val="bg1"/>
                </a:solidFill>
                <a:latin typeface="黑体" panose="02010609060101010101" pitchFamily="49" charset="-122"/>
                <a:ea typeface="黑体" panose="02010609060101010101" pitchFamily="49" charset="-122"/>
              </a:rPr>
              <a:t>超额剩余价值消失</a:t>
            </a:r>
          </a:p>
        </p:txBody>
      </p:sp>
      <p:sp>
        <p:nvSpPr>
          <p:cNvPr id="116749" name="AutoShape 13">
            <a:extLst>
              <a:ext uri="{FF2B5EF4-FFF2-40B4-BE49-F238E27FC236}">
                <a16:creationId xmlns:a16="http://schemas.microsoft.com/office/drawing/2014/main" id="{E838C61F-B009-4541-AC30-7216B4C96765}"/>
              </a:ext>
            </a:extLst>
          </p:cNvPr>
          <p:cNvSpPr>
            <a:spLocks noChangeArrowheads="1"/>
          </p:cNvSpPr>
          <p:nvPr/>
        </p:nvSpPr>
        <p:spPr bwMode="auto">
          <a:xfrm>
            <a:off x="6677025" y="4581525"/>
            <a:ext cx="609600" cy="609600"/>
          </a:xfrm>
          <a:prstGeom prst="downArrow">
            <a:avLst>
              <a:gd name="adj1" fmla="val 50000"/>
              <a:gd name="adj2" fmla="val 25000"/>
            </a:avLst>
          </a:prstGeom>
          <a:solidFill>
            <a:schemeClr val="accent1"/>
          </a:solidFill>
          <a:ln w="25400">
            <a:solidFill>
              <a:srgbClr val="FF6600"/>
            </a:solidFill>
            <a:miter lim="800000"/>
            <a:headEnd/>
            <a:tailEnd/>
          </a:ln>
        </p:spPr>
        <p:txBody>
          <a:bodyPr wrap="none"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6750" name="Text Box 14">
            <a:extLst>
              <a:ext uri="{FF2B5EF4-FFF2-40B4-BE49-F238E27FC236}">
                <a16:creationId xmlns:a16="http://schemas.microsoft.com/office/drawing/2014/main" id="{FFE80179-6C99-49CF-AF38-102EAB7C5D20}"/>
              </a:ext>
            </a:extLst>
          </p:cNvPr>
          <p:cNvSpPr txBox="1">
            <a:spLocks noChangeArrowheads="1"/>
          </p:cNvSpPr>
          <p:nvPr/>
        </p:nvSpPr>
        <p:spPr bwMode="auto">
          <a:xfrm>
            <a:off x="5076825" y="5267325"/>
            <a:ext cx="3587750" cy="567848"/>
          </a:xfrm>
          <a:prstGeom prst="rect">
            <a:avLst/>
          </a:prstGeom>
          <a:solidFill>
            <a:srgbClr val="0B85FF"/>
          </a:solidFill>
          <a:ln>
            <a:noFill/>
          </a:ln>
          <a:extLs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50000"/>
              </a:spcBef>
              <a:buClr>
                <a:schemeClr val="accent1"/>
              </a:buClr>
              <a:buSzPct val="70000"/>
              <a:buNone/>
            </a:pPr>
            <a:r>
              <a:rPr kumimoji="1" lang="zh-CN" altLang="en-US" b="1" dirty="0">
                <a:solidFill>
                  <a:schemeClr val="bg1"/>
                </a:solidFill>
                <a:latin typeface="黑体" panose="02010609060101010101" pitchFamily="49" charset="-122"/>
                <a:ea typeface="黑体" panose="02010609060101010101" pitchFamily="49" charset="-122"/>
              </a:rPr>
              <a:t>相对剩余价值产生</a:t>
            </a:r>
          </a:p>
        </p:txBody>
      </p:sp>
      <p:sp>
        <p:nvSpPr>
          <p:cNvPr id="116751" name="AutoShape 15">
            <a:extLst>
              <a:ext uri="{FF2B5EF4-FFF2-40B4-BE49-F238E27FC236}">
                <a16:creationId xmlns:a16="http://schemas.microsoft.com/office/drawing/2014/main" id="{A72A707F-C01C-4023-A65E-5095D29529E7}"/>
              </a:ext>
            </a:extLst>
          </p:cNvPr>
          <p:cNvSpPr>
            <a:spLocks noChangeArrowheads="1"/>
          </p:cNvSpPr>
          <p:nvPr/>
        </p:nvSpPr>
        <p:spPr bwMode="auto">
          <a:xfrm>
            <a:off x="352425" y="3592365"/>
            <a:ext cx="3962400" cy="914400"/>
          </a:xfrm>
          <a:prstGeom prst="wedgeEllipseCallout">
            <a:avLst>
              <a:gd name="adj1" fmla="val 65033"/>
              <a:gd name="adj2" fmla="val 6491"/>
            </a:avLst>
          </a:prstGeom>
          <a:solidFill>
            <a:srgbClr val="FFFF99"/>
          </a:solidFill>
          <a:ln w="50800">
            <a:solidFill>
              <a:schemeClr val="folHlink"/>
            </a:solidFill>
            <a:miter lim="800000"/>
            <a:headEnd/>
            <a:tailEnd/>
          </a:ln>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ctr" eaLnBrk="1" hangingPunct="1">
              <a:lnSpc>
                <a:spcPct val="110000"/>
              </a:lnSpc>
              <a:spcBef>
                <a:spcPct val="0"/>
              </a:spcBef>
              <a:buClr>
                <a:srgbClr val="4472C4"/>
              </a:buClr>
              <a:buSzPct val="70000"/>
              <a:buNone/>
            </a:pPr>
            <a:r>
              <a:rPr kumimoji="1" lang="zh-CN" altLang="en-US" sz="1800" b="1">
                <a:solidFill>
                  <a:srgbClr val="000099"/>
                </a:solidFill>
                <a:latin typeface="微软雅黑"/>
                <a:ea typeface="微软雅黑"/>
              </a:rPr>
              <a:t>个别资本家</a:t>
            </a:r>
            <a:endParaRPr kumimoji="1" lang="zh-CN" altLang="en-US" sz="1800" b="1" dirty="0">
              <a:solidFill>
                <a:srgbClr val="000099"/>
              </a:solidFill>
              <a:latin typeface="微软雅黑"/>
              <a:ea typeface="微软雅黑"/>
            </a:endParaRPr>
          </a:p>
        </p:txBody>
      </p:sp>
      <p:sp>
        <p:nvSpPr>
          <p:cNvPr id="116752" name="AutoShape 16">
            <a:extLst>
              <a:ext uri="{FF2B5EF4-FFF2-40B4-BE49-F238E27FC236}">
                <a16:creationId xmlns:a16="http://schemas.microsoft.com/office/drawing/2014/main" id="{EC5DF524-051A-4460-9A6E-5CA1D714B885}"/>
              </a:ext>
            </a:extLst>
          </p:cNvPr>
          <p:cNvSpPr>
            <a:spLocks noChangeArrowheads="1"/>
          </p:cNvSpPr>
          <p:nvPr/>
        </p:nvSpPr>
        <p:spPr bwMode="auto">
          <a:xfrm>
            <a:off x="323850" y="4941888"/>
            <a:ext cx="4517781" cy="914400"/>
          </a:xfrm>
          <a:prstGeom prst="wedgeEllipseCallout">
            <a:avLst>
              <a:gd name="adj1" fmla="val 55154"/>
              <a:gd name="adj2" fmla="val 27740"/>
            </a:avLst>
          </a:prstGeom>
          <a:solidFill>
            <a:srgbClr val="FFFF99"/>
          </a:solidFill>
          <a:ln w="50800">
            <a:solidFill>
              <a:schemeClr val="folHlink"/>
            </a:solidFill>
            <a:miter lim="800000"/>
            <a:headEnd/>
            <a:tailEnd/>
          </a:ln>
        </p:spPr>
        <p:txBody>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ctr" eaLnBrk="1" hangingPunct="1">
              <a:lnSpc>
                <a:spcPct val="110000"/>
              </a:lnSpc>
              <a:spcBef>
                <a:spcPct val="0"/>
              </a:spcBef>
              <a:buClr>
                <a:srgbClr val="4472C4"/>
              </a:buClr>
              <a:buSzPct val="70000"/>
              <a:buNone/>
            </a:pPr>
            <a:r>
              <a:rPr kumimoji="1" lang="zh-CN" altLang="en-US" sz="1800" b="1">
                <a:solidFill>
                  <a:srgbClr val="000099"/>
                </a:solidFill>
                <a:latin typeface="微软雅黑"/>
                <a:ea typeface="微软雅黑"/>
              </a:rPr>
              <a:t>整个社会资本家</a:t>
            </a:r>
            <a:endParaRPr kumimoji="1" lang="zh-CN" altLang="en-US" sz="1800" b="1" dirty="0">
              <a:solidFill>
                <a:srgbClr val="000099"/>
              </a:solidFill>
              <a:latin typeface="微软雅黑"/>
              <a:ea typeface="微软雅黑"/>
            </a:endParaRPr>
          </a:p>
        </p:txBody>
      </p:sp>
      <p:sp>
        <p:nvSpPr>
          <p:cNvPr id="15" name="文本框 14">
            <a:extLst>
              <a:ext uri="{FF2B5EF4-FFF2-40B4-BE49-F238E27FC236}">
                <a16:creationId xmlns:a16="http://schemas.microsoft.com/office/drawing/2014/main" id="{8FDB1659-60A7-47B9-A330-F0069E5162DD}"/>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6743"/>
                                        </p:tgtEl>
                                        <p:attrNameLst>
                                          <p:attrName>style.visibility</p:attrName>
                                        </p:attrNameLst>
                                      </p:cBhvr>
                                      <p:to>
                                        <p:strVal val="visible"/>
                                      </p:to>
                                    </p:set>
                                    <p:animEffect transition="in" filter="wipe(up)">
                                      <p:cBhvr>
                                        <p:cTn id="7" dur="500"/>
                                        <p:tgtEl>
                                          <p:spTgt spid="11674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6744"/>
                                        </p:tgtEl>
                                        <p:attrNameLst>
                                          <p:attrName>style.visibility</p:attrName>
                                        </p:attrNameLst>
                                      </p:cBhvr>
                                      <p:to>
                                        <p:strVal val="visible"/>
                                      </p:to>
                                    </p:set>
                                    <p:animEffect transition="in" filter="wipe(left)">
                                      <p:cBhvr>
                                        <p:cTn id="11" dur="500"/>
                                        <p:tgtEl>
                                          <p:spTgt spid="116744"/>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6745"/>
                                        </p:tgtEl>
                                        <p:attrNameLst>
                                          <p:attrName>style.visibility</p:attrName>
                                        </p:attrNameLst>
                                      </p:cBhvr>
                                      <p:to>
                                        <p:strVal val="visible"/>
                                      </p:to>
                                    </p:set>
                                    <p:animEffect transition="in" filter="wipe(left)">
                                      <p:cBhvr>
                                        <p:cTn id="15" dur="500"/>
                                        <p:tgtEl>
                                          <p:spTgt spid="11674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116746"/>
                                        </p:tgtEl>
                                        <p:attrNameLst>
                                          <p:attrName>style.visibility</p:attrName>
                                        </p:attrNameLst>
                                      </p:cBhvr>
                                      <p:to>
                                        <p:strVal val="visible"/>
                                      </p:to>
                                    </p:set>
                                    <p:anim calcmode="lin" valueType="num">
                                      <p:cBhvr>
                                        <p:cTn id="20" dur="500" fill="hold"/>
                                        <p:tgtEl>
                                          <p:spTgt spid="116746"/>
                                        </p:tgtEl>
                                        <p:attrNameLst>
                                          <p:attrName>ppt_w</p:attrName>
                                        </p:attrNameLst>
                                      </p:cBhvr>
                                      <p:tavLst>
                                        <p:tav tm="0">
                                          <p:val>
                                            <p:fltVal val="0"/>
                                          </p:val>
                                        </p:tav>
                                        <p:tav tm="100000">
                                          <p:val>
                                            <p:strVal val="#ppt_w"/>
                                          </p:val>
                                        </p:tav>
                                      </p:tavLst>
                                    </p:anim>
                                    <p:anim calcmode="lin" valueType="num">
                                      <p:cBhvr>
                                        <p:cTn id="21" dur="500" fill="hold"/>
                                        <p:tgtEl>
                                          <p:spTgt spid="116746"/>
                                        </p:tgtEl>
                                        <p:attrNameLst>
                                          <p:attrName>ppt_h</p:attrName>
                                        </p:attrNameLst>
                                      </p:cBhvr>
                                      <p:tavLst>
                                        <p:tav tm="0">
                                          <p:val>
                                            <p:fltVal val="0"/>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6747"/>
                                        </p:tgtEl>
                                        <p:attrNameLst>
                                          <p:attrName>style.visibility</p:attrName>
                                        </p:attrNameLst>
                                      </p:cBhvr>
                                      <p:to>
                                        <p:strVal val="visible"/>
                                      </p:to>
                                    </p:set>
                                    <p:animEffect transition="in" filter="wipe(up)">
                                      <p:cBhvr>
                                        <p:cTn id="26" dur="500"/>
                                        <p:tgtEl>
                                          <p:spTgt spid="11674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16748"/>
                                        </p:tgtEl>
                                        <p:attrNameLst>
                                          <p:attrName>style.visibility</p:attrName>
                                        </p:attrNameLst>
                                      </p:cBhvr>
                                      <p:to>
                                        <p:strVal val="visible"/>
                                      </p:to>
                                    </p:set>
                                    <p:anim calcmode="lin" valueType="num">
                                      <p:cBhvr>
                                        <p:cTn id="31" dur="500" fill="hold"/>
                                        <p:tgtEl>
                                          <p:spTgt spid="116748"/>
                                        </p:tgtEl>
                                        <p:attrNameLst>
                                          <p:attrName>ppt_w</p:attrName>
                                        </p:attrNameLst>
                                      </p:cBhvr>
                                      <p:tavLst>
                                        <p:tav tm="0">
                                          <p:val>
                                            <p:fltVal val="0"/>
                                          </p:val>
                                        </p:tav>
                                        <p:tav tm="100000">
                                          <p:val>
                                            <p:strVal val="#ppt_w"/>
                                          </p:val>
                                        </p:tav>
                                      </p:tavLst>
                                    </p:anim>
                                    <p:anim calcmode="lin" valueType="num">
                                      <p:cBhvr>
                                        <p:cTn id="32" dur="500" fill="hold"/>
                                        <p:tgtEl>
                                          <p:spTgt spid="116748"/>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6751"/>
                                        </p:tgtEl>
                                        <p:attrNameLst>
                                          <p:attrName>style.visibility</p:attrName>
                                        </p:attrNameLst>
                                      </p:cBhvr>
                                      <p:to>
                                        <p:strVal val="visible"/>
                                      </p:to>
                                    </p:set>
                                    <p:animEffect transition="in" filter="dissolve">
                                      <p:cBhvr>
                                        <p:cTn id="37" dur="500"/>
                                        <p:tgtEl>
                                          <p:spTgt spid="116751"/>
                                        </p:tgtEl>
                                      </p:cBhvr>
                                    </p:animEffect>
                                  </p:childTnLst>
                                  <p:subTnLst>
                                    <p:set>
                                      <p:cBhvr override="childStyle">
                                        <p:cTn dur="1" fill="hold" display="0" masterRel="nextClick" afterEffect="1"/>
                                        <p:tgtEl>
                                          <p:spTgt spid="116751"/>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6749"/>
                                        </p:tgtEl>
                                        <p:attrNameLst>
                                          <p:attrName>style.visibility</p:attrName>
                                        </p:attrNameLst>
                                      </p:cBhvr>
                                      <p:to>
                                        <p:strVal val="visible"/>
                                      </p:to>
                                    </p:set>
                                    <p:animEffect transition="in" filter="wipe(up)">
                                      <p:cBhvr>
                                        <p:cTn id="42" dur="500"/>
                                        <p:tgtEl>
                                          <p:spTgt spid="1167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16750"/>
                                        </p:tgtEl>
                                        <p:attrNameLst>
                                          <p:attrName>style.visibility</p:attrName>
                                        </p:attrNameLst>
                                      </p:cBhvr>
                                      <p:to>
                                        <p:strVal val="visible"/>
                                      </p:to>
                                    </p:set>
                                    <p:anim calcmode="lin" valueType="num">
                                      <p:cBhvr>
                                        <p:cTn id="47" dur="500" fill="hold"/>
                                        <p:tgtEl>
                                          <p:spTgt spid="116750"/>
                                        </p:tgtEl>
                                        <p:attrNameLst>
                                          <p:attrName>ppt_w</p:attrName>
                                        </p:attrNameLst>
                                      </p:cBhvr>
                                      <p:tavLst>
                                        <p:tav tm="0">
                                          <p:val>
                                            <p:fltVal val="0"/>
                                          </p:val>
                                        </p:tav>
                                        <p:tav tm="100000">
                                          <p:val>
                                            <p:strVal val="#ppt_w"/>
                                          </p:val>
                                        </p:tav>
                                      </p:tavLst>
                                    </p:anim>
                                    <p:anim calcmode="lin" valueType="num">
                                      <p:cBhvr>
                                        <p:cTn id="48" dur="500" fill="hold"/>
                                        <p:tgtEl>
                                          <p:spTgt spid="116750"/>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16752"/>
                                        </p:tgtEl>
                                        <p:attrNameLst>
                                          <p:attrName>style.visibility</p:attrName>
                                        </p:attrNameLst>
                                      </p:cBhvr>
                                      <p:to>
                                        <p:strVal val="visible"/>
                                      </p:to>
                                    </p:set>
                                    <p:animEffect transition="in" filter="dissolve">
                                      <p:cBhvr>
                                        <p:cTn id="53" dur="500"/>
                                        <p:tgtEl>
                                          <p:spTgt spid="116752"/>
                                        </p:tgtEl>
                                      </p:cBhvr>
                                    </p:animEffect>
                                  </p:childTnLst>
                                  <p:subTnLst>
                                    <p:set>
                                      <p:cBhvr override="childStyle">
                                        <p:cTn dur="1" fill="hold" display="0" masterRel="nextClick" afterEffect="1"/>
                                        <p:tgtEl>
                                          <p:spTgt spid="11675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3" grpId="0" autoUpdateAnimBg="0"/>
      <p:bldP spid="116746" grpId="0" animBg="1" autoUpdateAnimBg="0"/>
      <p:bldP spid="116747" grpId="0" animBg="1"/>
      <p:bldP spid="116748" grpId="0" animBg="1" autoUpdateAnimBg="0"/>
      <p:bldP spid="116749" grpId="0" animBg="1"/>
      <p:bldP spid="116750" grpId="0" animBg="1" autoUpdateAnimBg="0"/>
      <p:bldP spid="116751" grpId="0" animBg="1" autoUpdateAnimBg="0"/>
      <p:bldP spid="116752"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a:extLst>
              <a:ext uri="{FF2B5EF4-FFF2-40B4-BE49-F238E27FC236}">
                <a16:creationId xmlns:a16="http://schemas.microsoft.com/office/drawing/2014/main" id="{E1BCF741-5F01-4061-AE1D-8BEF22C0E740}"/>
              </a:ext>
            </a:extLst>
          </p:cNvPr>
          <p:cNvSpPr/>
          <p:nvPr/>
        </p:nvSpPr>
        <p:spPr bwMode="auto">
          <a:xfrm>
            <a:off x="365125" y="1358900"/>
            <a:ext cx="4872038" cy="51752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（一）商品经济产生的历史条件</a:t>
            </a:r>
          </a:p>
        </p:txBody>
      </p:sp>
      <p:sp>
        <p:nvSpPr>
          <p:cNvPr id="9219" name="Rectangle 3">
            <a:extLst>
              <a:ext uri="{FF2B5EF4-FFF2-40B4-BE49-F238E27FC236}">
                <a16:creationId xmlns:a16="http://schemas.microsoft.com/office/drawing/2014/main" id="{D01FDA01-3230-4307-AB83-B3F3E4DB3236}"/>
              </a:ext>
            </a:extLst>
          </p:cNvPr>
          <p:cNvSpPr>
            <a:spLocks noGrp="1" noChangeArrowheads="1"/>
          </p:cNvSpPr>
          <p:nvPr/>
        </p:nvSpPr>
        <p:spPr bwMode="auto">
          <a:xfrm>
            <a:off x="1771650" y="4822825"/>
            <a:ext cx="1787525" cy="4603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20000"/>
              </a:spcBef>
              <a:defRPr/>
            </a:pPr>
            <a:r>
              <a:rPr lang="zh-CN" altLang="en-US" sz="2400" b="1" dirty="0">
                <a:latin typeface="+mj-ea"/>
                <a:ea typeface="+mj-ea"/>
                <a:sym typeface="Arial" panose="020B0604020202020204" pitchFamily="34" charset="0"/>
              </a:rPr>
              <a:t>自然经济</a:t>
            </a:r>
            <a:endParaRPr lang="zh-CN" altLang="en-US" sz="2400" dirty="0">
              <a:latin typeface="+mj-ea"/>
              <a:ea typeface="+mj-ea"/>
              <a:sym typeface="Arial" panose="020B0604020202020204" pitchFamily="34" charset="0"/>
            </a:endParaRPr>
          </a:p>
        </p:txBody>
      </p:sp>
      <p:sp>
        <p:nvSpPr>
          <p:cNvPr id="11273" name="AutoShape 8">
            <a:extLst>
              <a:ext uri="{FF2B5EF4-FFF2-40B4-BE49-F238E27FC236}">
                <a16:creationId xmlns:a16="http://schemas.microsoft.com/office/drawing/2014/main" id="{D7BB7574-5215-4FD6-BD40-EE069E947BCB}"/>
              </a:ext>
            </a:extLst>
          </p:cNvPr>
          <p:cNvSpPr>
            <a:spLocks noChangeArrowheads="1"/>
          </p:cNvSpPr>
          <p:nvPr/>
        </p:nvSpPr>
        <p:spPr bwMode="auto">
          <a:xfrm>
            <a:off x="1189038" y="2381250"/>
            <a:ext cx="2954337" cy="1590675"/>
          </a:xfrm>
          <a:prstGeom prst="roundRect">
            <a:avLst>
              <a:gd name="adj" fmla="val 16667"/>
            </a:avLst>
          </a:prstGeom>
          <a:solidFill>
            <a:schemeClr val="accent4">
              <a:lumMod val="20000"/>
              <a:lumOff val="80000"/>
            </a:schemeClr>
          </a:solidFill>
          <a:ln w="9525">
            <a:noFill/>
            <a:round/>
          </a:ln>
        </p:spPr>
        <p:txBody>
          <a:bodyPr wrap="none" lIns="90170" tIns="46990" rIns="90170" bIns="46990" anchor="ctr"/>
          <a:lstStyle/>
          <a:p>
            <a:pPr lvl="0" algn="ctr">
              <a:lnSpc>
                <a:spcPct val="125000"/>
              </a:lnSpc>
              <a:defRPr/>
            </a:pPr>
            <a:r>
              <a:rPr lang="zh-CN" altLang="en-US" sz="2400">
                <a:solidFill>
                  <a:prstClr val="black"/>
                </a:solidFill>
                <a:latin typeface="微软雅黑"/>
                <a:ea typeface="微软雅黑"/>
                <a:sym typeface="Arial" panose="020B0604020202020204" pitchFamily="34" charset="0"/>
              </a:rPr>
              <a:t>自给自足的生产</a:t>
            </a:r>
          </a:p>
          <a:p>
            <a:pPr lvl="0" algn="ctr">
              <a:lnSpc>
                <a:spcPct val="125000"/>
              </a:lnSpc>
              <a:defRPr/>
            </a:pPr>
            <a:r>
              <a:rPr lang="zh-CN" altLang="en-US" sz="2400">
                <a:solidFill>
                  <a:prstClr val="black"/>
                </a:solidFill>
                <a:latin typeface="微软雅黑"/>
                <a:ea typeface="微软雅黑"/>
                <a:sym typeface="Arial" panose="020B0604020202020204" pitchFamily="34" charset="0"/>
              </a:rPr>
              <a:t>生产力水平低</a:t>
            </a:r>
            <a:endParaRPr lang="zh-CN" altLang="en-US" sz="2400" dirty="0">
              <a:solidFill>
                <a:prstClr val="black"/>
              </a:solidFill>
              <a:latin typeface="微软雅黑"/>
              <a:ea typeface="微软雅黑"/>
              <a:sym typeface="+mn-ea"/>
            </a:endParaRPr>
          </a:p>
        </p:txBody>
      </p:sp>
      <p:sp>
        <p:nvSpPr>
          <p:cNvPr id="9221" name="Rectangle 3">
            <a:extLst>
              <a:ext uri="{FF2B5EF4-FFF2-40B4-BE49-F238E27FC236}">
                <a16:creationId xmlns:a16="http://schemas.microsoft.com/office/drawing/2014/main" id="{5CFD732B-41C3-45C6-AFC3-0FCB9999F8CA}"/>
              </a:ext>
            </a:extLst>
          </p:cNvPr>
          <p:cNvSpPr>
            <a:spLocks noGrp="1" noChangeArrowheads="1"/>
          </p:cNvSpPr>
          <p:nvPr/>
        </p:nvSpPr>
        <p:spPr bwMode="auto">
          <a:xfrm>
            <a:off x="5519738" y="4822825"/>
            <a:ext cx="1914525" cy="4603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20000"/>
              </a:spcBef>
              <a:defRPr/>
            </a:pPr>
            <a:r>
              <a:rPr lang="zh-CN" altLang="en-US" sz="2400" b="1" dirty="0">
                <a:latin typeface="+mj-ea"/>
                <a:ea typeface="+mj-ea"/>
                <a:sym typeface="Arial" panose="020B0604020202020204" pitchFamily="34" charset="0"/>
              </a:rPr>
              <a:t>商品经济</a:t>
            </a:r>
          </a:p>
        </p:txBody>
      </p:sp>
      <p:sp>
        <p:nvSpPr>
          <p:cNvPr id="9222" name="AutoShape 11">
            <a:extLst>
              <a:ext uri="{FF2B5EF4-FFF2-40B4-BE49-F238E27FC236}">
                <a16:creationId xmlns:a16="http://schemas.microsoft.com/office/drawing/2014/main" id="{EAF2F257-C9DB-49BA-A5EC-B1E5FE91C66B}"/>
              </a:ext>
            </a:extLst>
          </p:cNvPr>
          <p:cNvSpPr>
            <a:spLocks noChangeArrowheads="1"/>
          </p:cNvSpPr>
          <p:nvPr/>
        </p:nvSpPr>
        <p:spPr bwMode="auto">
          <a:xfrm>
            <a:off x="1139824" y="5565775"/>
            <a:ext cx="3432175" cy="576263"/>
          </a:xfrm>
          <a:prstGeom prst="roundRect">
            <a:avLst>
              <a:gd name="adj" fmla="val 16667"/>
            </a:avLst>
          </a:prstGeom>
          <a:solidFill>
            <a:srgbClr val="FC6E04">
              <a:alpha val="23921"/>
            </a:srgbClr>
          </a:solidFill>
          <a:ln>
            <a:noFill/>
          </a:ln>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spcBef>
                <a:spcPct val="50000"/>
              </a:spcBef>
              <a:defRPr/>
            </a:pPr>
            <a:r>
              <a:rPr lang="zh-CN" altLang="en-US" sz="2400">
                <a:solidFill>
                  <a:srgbClr val="44546A"/>
                </a:solidFill>
                <a:latin typeface="微软雅黑"/>
                <a:ea typeface="微软雅黑"/>
                <a:sym typeface="+mn-ea"/>
              </a:rPr>
              <a:t> 以直接满足需要为目的</a:t>
            </a:r>
            <a:endParaRPr lang="zh-CN" altLang="en-US" sz="2400" dirty="0">
              <a:solidFill>
                <a:srgbClr val="44546A"/>
              </a:solidFill>
              <a:latin typeface="微软雅黑"/>
              <a:ea typeface="微软雅黑"/>
              <a:sym typeface="+mn-ea"/>
            </a:endParaRPr>
          </a:p>
        </p:txBody>
      </p:sp>
      <p:sp>
        <p:nvSpPr>
          <p:cNvPr id="9223" name="AutoShape 12">
            <a:extLst>
              <a:ext uri="{FF2B5EF4-FFF2-40B4-BE49-F238E27FC236}">
                <a16:creationId xmlns:a16="http://schemas.microsoft.com/office/drawing/2014/main" id="{98074B3D-1B13-47D9-8526-BA2E82669033}"/>
              </a:ext>
            </a:extLst>
          </p:cNvPr>
          <p:cNvSpPr>
            <a:spLocks noChangeArrowheads="1"/>
          </p:cNvSpPr>
          <p:nvPr/>
        </p:nvSpPr>
        <p:spPr bwMode="auto">
          <a:xfrm>
            <a:off x="5237163" y="5565775"/>
            <a:ext cx="2479675" cy="576263"/>
          </a:xfrm>
          <a:prstGeom prst="roundRect">
            <a:avLst>
              <a:gd name="adj" fmla="val 16667"/>
            </a:avLst>
          </a:prstGeom>
          <a:solidFill>
            <a:srgbClr val="FC6E04">
              <a:alpha val="32156"/>
            </a:srgbClr>
          </a:solidFill>
          <a:ln>
            <a:noFill/>
          </a:ln>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spcBef>
                <a:spcPct val="50000"/>
              </a:spcBef>
              <a:defRPr/>
            </a:pPr>
            <a:r>
              <a:rPr lang="zh-CN" altLang="en-US">
                <a:solidFill>
                  <a:srgbClr val="44546A"/>
                </a:solidFill>
                <a:latin typeface="隶书" pitchFamily="49" charset="-122"/>
                <a:ea typeface="黑体" panose="02010609060101010101" pitchFamily="49" charset="-122"/>
                <a:sym typeface="+mn-ea"/>
              </a:rPr>
              <a:t> </a:t>
            </a:r>
            <a:r>
              <a:rPr lang="zh-CN" altLang="en-US" sz="2400">
                <a:solidFill>
                  <a:srgbClr val="44546A"/>
                </a:solidFill>
                <a:latin typeface="微软雅黑"/>
                <a:ea typeface="微软雅黑"/>
                <a:sym typeface="+mn-ea"/>
              </a:rPr>
              <a:t>以交换为目的</a:t>
            </a:r>
            <a:endParaRPr lang="zh-CN" altLang="en-US" sz="2400" dirty="0">
              <a:solidFill>
                <a:srgbClr val="44546A"/>
              </a:solidFill>
              <a:latin typeface="微软雅黑"/>
              <a:ea typeface="微软雅黑"/>
              <a:sym typeface="+mn-ea"/>
            </a:endParaRPr>
          </a:p>
        </p:txBody>
      </p:sp>
      <p:sp>
        <p:nvSpPr>
          <p:cNvPr id="19" name="AutoShape 8">
            <a:extLst>
              <a:ext uri="{FF2B5EF4-FFF2-40B4-BE49-F238E27FC236}">
                <a16:creationId xmlns:a16="http://schemas.microsoft.com/office/drawing/2014/main" id="{4FBB197E-D98A-4C79-A1F8-783E01F42673}"/>
              </a:ext>
            </a:extLst>
          </p:cNvPr>
          <p:cNvSpPr>
            <a:spLocks noChangeArrowheads="1"/>
          </p:cNvSpPr>
          <p:nvPr/>
        </p:nvSpPr>
        <p:spPr bwMode="auto">
          <a:xfrm>
            <a:off x="4800600" y="2381263"/>
            <a:ext cx="3352800" cy="1590648"/>
          </a:xfrm>
          <a:prstGeom prst="roundRect">
            <a:avLst>
              <a:gd name="adj" fmla="val 16667"/>
            </a:avLst>
          </a:prstGeom>
          <a:solidFill>
            <a:schemeClr val="accent4">
              <a:lumMod val="20000"/>
              <a:lumOff val="80000"/>
            </a:schemeClr>
          </a:solidFill>
          <a:ln w="9525">
            <a:noFill/>
            <a:round/>
          </a:ln>
        </p:spPr>
        <p:txBody>
          <a:bodyPr lIns="90170" tIns="46990" rIns="90170" bIns="46990" anchor="ctr">
            <a:spAutoFit/>
          </a:bodyPr>
          <a:lstStyle/>
          <a:p>
            <a:pPr lvl="0" algn="ctr">
              <a:lnSpc>
                <a:spcPct val="125000"/>
              </a:lnSpc>
              <a:defRPr/>
            </a:pPr>
            <a:r>
              <a:rPr lang="zh-CN" altLang="en-US" sz="2400">
                <a:solidFill>
                  <a:prstClr val="black"/>
                </a:solidFill>
                <a:latin typeface="微软雅黑"/>
                <a:ea typeface="微软雅黑"/>
                <a:sym typeface="Arial" panose="020B0604020202020204" pitchFamily="34" charset="0"/>
              </a:rPr>
              <a:t>社会分工的出现</a:t>
            </a:r>
          </a:p>
          <a:p>
            <a:pPr lvl="0" algn="ctr">
              <a:lnSpc>
                <a:spcPct val="125000"/>
              </a:lnSpc>
              <a:defRPr/>
            </a:pPr>
            <a:r>
              <a:rPr lang="zh-CN" altLang="en-US" sz="2400">
                <a:solidFill>
                  <a:prstClr val="black"/>
                </a:solidFill>
                <a:latin typeface="微软雅黑"/>
                <a:ea typeface="微软雅黑"/>
                <a:sym typeface="Arial" panose="020B0604020202020204" pitchFamily="34" charset="0"/>
              </a:rPr>
              <a:t>生产资料和劳动产品属于不同的所有者</a:t>
            </a:r>
            <a:endParaRPr lang="zh-CN" altLang="en-US" sz="2400" dirty="0">
              <a:solidFill>
                <a:prstClr val="black"/>
              </a:solidFill>
              <a:latin typeface="微软雅黑"/>
              <a:ea typeface="微软雅黑"/>
              <a:sym typeface="+mn-ea"/>
            </a:endParaRPr>
          </a:p>
        </p:txBody>
      </p:sp>
      <p:sp>
        <p:nvSpPr>
          <p:cNvPr id="9225" name="下箭头 19">
            <a:extLst>
              <a:ext uri="{FF2B5EF4-FFF2-40B4-BE49-F238E27FC236}">
                <a16:creationId xmlns:a16="http://schemas.microsoft.com/office/drawing/2014/main" id="{F8F0A0B8-893A-4D61-93C4-557212A96787}"/>
              </a:ext>
            </a:extLst>
          </p:cNvPr>
          <p:cNvSpPr>
            <a:spLocks noChangeArrowheads="1"/>
          </p:cNvSpPr>
          <p:nvPr/>
        </p:nvSpPr>
        <p:spPr bwMode="auto">
          <a:xfrm>
            <a:off x="1978025" y="4252913"/>
            <a:ext cx="1277938" cy="374650"/>
          </a:xfrm>
          <a:prstGeom prst="downArrow">
            <a:avLst>
              <a:gd name="adj1" fmla="val 50000"/>
              <a:gd name="adj2" fmla="val 50000"/>
            </a:avLst>
          </a:prstGeom>
          <a:solidFill>
            <a:srgbClr val="014D23">
              <a:alpha val="6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9226" name="下箭头 20">
            <a:extLst>
              <a:ext uri="{FF2B5EF4-FFF2-40B4-BE49-F238E27FC236}">
                <a16:creationId xmlns:a16="http://schemas.microsoft.com/office/drawing/2014/main" id="{F7E53386-EEA7-42DA-8CC8-ABB504BA9E15}"/>
              </a:ext>
            </a:extLst>
          </p:cNvPr>
          <p:cNvSpPr>
            <a:spLocks noChangeArrowheads="1"/>
          </p:cNvSpPr>
          <p:nvPr/>
        </p:nvSpPr>
        <p:spPr bwMode="auto">
          <a:xfrm>
            <a:off x="5838825" y="4252913"/>
            <a:ext cx="1277938" cy="374650"/>
          </a:xfrm>
          <a:prstGeom prst="downArrow">
            <a:avLst>
              <a:gd name="adj1" fmla="val 50000"/>
              <a:gd name="adj2" fmla="val 50000"/>
            </a:avLst>
          </a:prstGeom>
          <a:solidFill>
            <a:srgbClr val="014D23">
              <a:alpha val="6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5" name="文本框 14">
            <a:extLst>
              <a:ext uri="{FF2B5EF4-FFF2-40B4-BE49-F238E27FC236}">
                <a16:creationId xmlns:a16="http://schemas.microsoft.com/office/drawing/2014/main" id="{460AA4D8-ABD4-4BFB-AC08-0FBAB21B7DC7}"/>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bwMode="auto">
          <a:xfrm>
            <a:off x="1389888" y="2496312"/>
            <a:ext cx="6318504" cy="535531"/>
          </a:xfrm>
          <a:prstGeom prst="rect">
            <a:avLst/>
          </a:prstGeom>
          <a:noFill/>
          <a:ln>
            <a:noFill/>
          </a:ln>
        </p:spPr>
        <p:txBody>
          <a:bodyPr wrap="square" rtlCol="0">
            <a:spAutoFit/>
          </a:bodyPr>
          <a:lstStyle/>
          <a:p>
            <a:pPr algn="just">
              <a:lnSpc>
                <a:spcPct val="120000"/>
              </a:lnSpc>
              <a:spcBef>
                <a:spcPts val="1400"/>
              </a:spcBef>
            </a:pPr>
            <a:r>
              <a:rPr lang="zh-CN" altLang="en-US" sz="2400" dirty="0"/>
              <a:t>讨论：如何解释自动化阶段剩余价值的生产？</a:t>
            </a:r>
          </a:p>
        </p:txBody>
      </p:sp>
      <p:sp>
        <p:nvSpPr>
          <p:cNvPr id="3" name="文本框 2"/>
          <p:cNvSpPr txBox="1"/>
          <p:nvPr/>
        </p:nvSpPr>
        <p:spPr bwMode="auto">
          <a:xfrm>
            <a:off x="1719072" y="3657600"/>
            <a:ext cx="1828800" cy="497316"/>
          </a:xfrm>
          <a:prstGeom prst="rect">
            <a:avLst/>
          </a:prstGeom>
          <a:noFill/>
          <a:ln>
            <a:noFill/>
          </a:ln>
        </p:spPr>
        <p:txBody>
          <a:bodyPr wrap="square" rtlCol="0">
            <a:spAutoFit/>
          </a:bodyPr>
          <a:lstStyle/>
          <a:p>
            <a:pPr algn="just">
              <a:lnSpc>
                <a:spcPct val="120000"/>
              </a:lnSpc>
              <a:spcBef>
                <a:spcPts val="1400"/>
              </a:spcBef>
            </a:pPr>
            <a:r>
              <a:rPr lang="zh-CN" altLang="en-US" sz="2400" dirty="0"/>
              <a:t>自动化装置</a:t>
            </a:r>
          </a:p>
        </p:txBody>
      </p:sp>
      <p:sp>
        <p:nvSpPr>
          <p:cNvPr id="4" name="文本框 3"/>
          <p:cNvSpPr txBox="1"/>
          <p:nvPr/>
        </p:nvSpPr>
        <p:spPr bwMode="auto">
          <a:xfrm>
            <a:off x="1719072" y="4532015"/>
            <a:ext cx="1709928" cy="535531"/>
          </a:xfrm>
          <a:prstGeom prst="rect">
            <a:avLst/>
          </a:prstGeom>
          <a:noFill/>
          <a:ln>
            <a:noFill/>
          </a:ln>
        </p:spPr>
        <p:txBody>
          <a:bodyPr wrap="square" rtlCol="0">
            <a:spAutoFit/>
          </a:bodyPr>
          <a:lstStyle/>
          <a:p>
            <a:pPr algn="ctr">
              <a:lnSpc>
                <a:spcPct val="120000"/>
              </a:lnSpc>
              <a:spcBef>
                <a:spcPts val="1400"/>
              </a:spcBef>
            </a:pPr>
            <a:r>
              <a:rPr lang="zh-CN" altLang="en-US" sz="2400" dirty="0"/>
              <a:t>人</a:t>
            </a:r>
          </a:p>
        </p:txBody>
      </p:sp>
      <p:sp>
        <p:nvSpPr>
          <p:cNvPr id="5" name="文本框 4"/>
          <p:cNvSpPr txBox="1"/>
          <p:nvPr/>
        </p:nvSpPr>
        <p:spPr bwMode="auto">
          <a:xfrm>
            <a:off x="2238756" y="4075700"/>
            <a:ext cx="670560" cy="494751"/>
          </a:xfrm>
          <a:prstGeom prst="rect">
            <a:avLst/>
          </a:prstGeom>
          <a:noFill/>
          <a:ln>
            <a:noFill/>
          </a:ln>
        </p:spPr>
        <p:txBody>
          <a:bodyPr wrap="square" rtlCol="0">
            <a:spAutoFit/>
          </a:bodyPr>
          <a:lstStyle/>
          <a:p>
            <a:pPr algn="just">
              <a:lnSpc>
                <a:spcPct val="120000"/>
              </a:lnSpc>
              <a:spcBef>
                <a:spcPts val="1400"/>
              </a:spcBef>
            </a:pPr>
            <a:r>
              <a:rPr lang="en-US" altLang="zh-CN" sz="2400" dirty="0">
                <a:solidFill>
                  <a:srgbClr val="FF0000"/>
                </a:solidFill>
              </a:rPr>
              <a:t>OR</a:t>
            </a:r>
            <a:endParaRPr lang="zh-CN" altLang="en-US" sz="2400" dirty="0">
              <a:solidFill>
                <a:srgbClr val="FF0000"/>
              </a:solidFill>
            </a:endParaRPr>
          </a:p>
        </p:txBody>
      </p:sp>
      <p:cxnSp>
        <p:nvCxnSpPr>
          <p:cNvPr id="7" name="直接箭头连接符 6"/>
          <p:cNvCxnSpPr/>
          <p:nvPr/>
        </p:nvCxnSpPr>
        <p:spPr>
          <a:xfrm>
            <a:off x="3758184" y="4398264"/>
            <a:ext cx="1234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bwMode="auto">
          <a:xfrm>
            <a:off x="5135880" y="4110239"/>
            <a:ext cx="1520952" cy="535531"/>
          </a:xfrm>
          <a:prstGeom prst="rect">
            <a:avLst/>
          </a:prstGeom>
          <a:noFill/>
          <a:ln>
            <a:noFill/>
          </a:ln>
        </p:spPr>
        <p:txBody>
          <a:bodyPr wrap="square" rtlCol="0">
            <a:spAutoFit/>
          </a:bodyPr>
          <a:lstStyle/>
          <a:p>
            <a:pPr algn="just">
              <a:lnSpc>
                <a:spcPct val="120000"/>
              </a:lnSpc>
              <a:spcBef>
                <a:spcPts val="1400"/>
              </a:spcBef>
            </a:pPr>
            <a:r>
              <a:rPr lang="zh-CN" altLang="en-US" sz="2400" dirty="0"/>
              <a:t>剩余价值</a:t>
            </a:r>
          </a:p>
        </p:txBody>
      </p:sp>
      <p:sp>
        <p:nvSpPr>
          <p:cNvPr id="9" name="文本框 8"/>
          <p:cNvSpPr txBox="1"/>
          <p:nvPr/>
        </p:nvSpPr>
        <p:spPr bwMode="auto">
          <a:xfrm>
            <a:off x="1389888" y="1440694"/>
            <a:ext cx="2814066" cy="461665"/>
          </a:xfrm>
          <a:prstGeom prst="rect">
            <a:avLst/>
          </a:prstGeom>
          <a:noFill/>
          <a:ln>
            <a:noFill/>
          </a:ln>
        </p:spPr>
        <p:txBody>
          <a:bodyPr wrap="square" rtlCol="0">
            <a:spAutoFit/>
          </a:bodyPr>
          <a:lstStyle/>
          <a:p>
            <a:pPr algn="just">
              <a:lnSpc>
                <a:spcPct val="120000"/>
              </a:lnSpc>
              <a:spcBef>
                <a:spcPts val="1400"/>
              </a:spcBef>
            </a:pPr>
            <a:r>
              <a:rPr lang="zh-CN" altLang="en-US" sz="2000" dirty="0">
                <a:hlinkClick r:id="rId2"/>
              </a:rPr>
              <a:t>中国“无人工厂”</a:t>
            </a:r>
            <a:r>
              <a:rPr lang="en-US" altLang="zh-CN" sz="2000" dirty="0"/>
              <a:t>3’18”</a:t>
            </a:r>
            <a:endParaRPr lang="zh-CN" altLang="en-US" sz="2000" dirty="0"/>
          </a:p>
        </p:txBody>
      </p:sp>
      <p:sp>
        <p:nvSpPr>
          <p:cNvPr id="10" name="文本框 9"/>
          <p:cNvSpPr txBox="1"/>
          <p:nvPr/>
        </p:nvSpPr>
        <p:spPr bwMode="auto">
          <a:xfrm>
            <a:off x="4464558" y="1440694"/>
            <a:ext cx="2905506" cy="461665"/>
          </a:xfrm>
          <a:prstGeom prst="rect">
            <a:avLst/>
          </a:prstGeom>
          <a:noFill/>
          <a:ln>
            <a:noFill/>
          </a:ln>
        </p:spPr>
        <p:txBody>
          <a:bodyPr wrap="square" rtlCol="0">
            <a:spAutoFit/>
          </a:bodyPr>
          <a:lstStyle/>
          <a:p>
            <a:pPr algn="just">
              <a:lnSpc>
                <a:spcPct val="120000"/>
              </a:lnSpc>
              <a:spcBef>
                <a:spcPts val="1400"/>
              </a:spcBef>
            </a:pPr>
            <a:r>
              <a:rPr lang="zh-CN" altLang="en-US" sz="2000" dirty="0">
                <a:hlinkClick r:id="rId3"/>
              </a:rPr>
              <a:t>东莞“无人工厂”</a:t>
            </a:r>
            <a:r>
              <a:rPr lang="en-US" altLang="zh-CN" sz="2000" dirty="0"/>
              <a:t>1’31”</a:t>
            </a:r>
            <a:endParaRPr lang="zh-CN" altLang="en-US" sz="2000" dirty="0"/>
          </a:p>
        </p:txBody>
      </p:sp>
      <p:sp>
        <p:nvSpPr>
          <p:cNvPr id="11" name="文本框 10"/>
          <p:cNvSpPr txBox="1"/>
          <p:nvPr/>
        </p:nvSpPr>
        <p:spPr bwMode="auto">
          <a:xfrm>
            <a:off x="4070604" y="3935460"/>
            <a:ext cx="670560" cy="940514"/>
          </a:xfrm>
          <a:prstGeom prst="rect">
            <a:avLst/>
          </a:prstGeom>
          <a:noFill/>
          <a:ln>
            <a:noFill/>
          </a:ln>
        </p:spPr>
        <p:txBody>
          <a:bodyPr wrap="square" rtlCol="0">
            <a:spAutoFit/>
          </a:bodyPr>
          <a:lstStyle/>
          <a:p>
            <a:pPr algn="just">
              <a:lnSpc>
                <a:spcPct val="120000"/>
              </a:lnSpc>
              <a:spcBef>
                <a:spcPts val="1400"/>
              </a:spcBef>
            </a:pPr>
            <a:r>
              <a:rPr lang="zh-CN" altLang="en-US" sz="2400" dirty="0">
                <a:solidFill>
                  <a:srgbClr val="FF0000"/>
                </a:solidFill>
              </a:rPr>
              <a:t>创造</a:t>
            </a:r>
          </a:p>
        </p:txBody>
      </p:sp>
    </p:spTree>
    <p:extLst>
      <p:ext uri="{BB962C8B-B14F-4D97-AF65-F5344CB8AC3E}">
        <p14:creationId xmlns:p14="http://schemas.microsoft.com/office/powerpoint/2010/main" val="4015278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a:extLst>
              <a:ext uri="{FF2B5EF4-FFF2-40B4-BE49-F238E27FC236}">
                <a16:creationId xmlns:a16="http://schemas.microsoft.com/office/drawing/2014/main" id="{0FB7B97B-8D22-4EE0-AAAF-4915DE2A7C72}"/>
              </a:ext>
            </a:extLst>
          </p:cNvPr>
          <p:cNvSpPr>
            <a:spLocks noGrp="1" noChangeArrowheads="1"/>
          </p:cNvSpPr>
          <p:nvPr>
            <p:ph idx="4294967295"/>
          </p:nvPr>
        </p:nvSpPr>
        <p:spPr>
          <a:xfrm>
            <a:off x="249116" y="2060575"/>
            <a:ext cx="8358187" cy="2592388"/>
          </a:xfrm>
        </p:spPr>
        <p:txBody>
          <a:bodyPr/>
          <a:lstStyle/>
          <a:p>
            <a:pPr eaLnBrk="1" hangingPunct="1">
              <a:lnSpc>
                <a:spcPct val="100000"/>
              </a:lnSpc>
            </a:pPr>
            <a:r>
              <a:rPr lang="zh-CN" altLang="en-US" sz="2400" dirty="0">
                <a:latin typeface="+mn-ea"/>
              </a:rPr>
              <a:t>把剩余价值转化为资本，或者说，剩余价值的资本化，就是</a:t>
            </a:r>
            <a:r>
              <a:rPr lang="zh-CN" altLang="en-US" sz="2400" i="1" dirty="0">
                <a:solidFill>
                  <a:srgbClr val="FF6600"/>
                </a:solidFill>
                <a:latin typeface="+mn-ea"/>
              </a:rPr>
              <a:t>资本积累</a:t>
            </a:r>
            <a:r>
              <a:rPr lang="zh-CN" altLang="en-US" sz="2400" dirty="0">
                <a:latin typeface="+mn-ea"/>
              </a:rPr>
              <a:t>。</a:t>
            </a:r>
          </a:p>
          <a:p>
            <a:pPr eaLnBrk="1" hangingPunct="1">
              <a:lnSpc>
                <a:spcPct val="100000"/>
              </a:lnSpc>
            </a:pPr>
            <a:r>
              <a:rPr lang="zh-CN" altLang="en-US" sz="2400" dirty="0">
                <a:latin typeface="+mn-ea"/>
              </a:rPr>
              <a:t>马克思关于资本积累的学说是剩余价值理论的重要组成部分，</a:t>
            </a:r>
            <a:r>
              <a:rPr lang="zh-CN" altLang="en-US" sz="2400" dirty="0">
                <a:solidFill>
                  <a:srgbClr val="0033CC"/>
                </a:solidFill>
                <a:latin typeface="+mn-ea"/>
              </a:rPr>
              <a:t>它一方面揭露了资本主义制度下</a:t>
            </a:r>
            <a:r>
              <a:rPr lang="zh-CN" altLang="en-US" sz="2400" dirty="0">
                <a:solidFill>
                  <a:srgbClr val="FF0000"/>
                </a:solidFill>
                <a:latin typeface="+mn-ea"/>
              </a:rPr>
              <a:t>贫富两极分化</a:t>
            </a:r>
            <a:r>
              <a:rPr lang="zh-CN" altLang="en-US" sz="2400" dirty="0">
                <a:solidFill>
                  <a:srgbClr val="0033CC"/>
                </a:solidFill>
                <a:latin typeface="+mn-ea"/>
              </a:rPr>
              <a:t>和</a:t>
            </a:r>
            <a:r>
              <a:rPr lang="zh-CN" altLang="en-US" sz="2400" dirty="0">
                <a:solidFill>
                  <a:srgbClr val="FF0000"/>
                </a:solidFill>
                <a:latin typeface="+mn-ea"/>
              </a:rPr>
              <a:t>失业</a:t>
            </a:r>
            <a:r>
              <a:rPr lang="zh-CN" altLang="en-US" sz="2400" dirty="0">
                <a:solidFill>
                  <a:srgbClr val="0033CC"/>
                </a:solidFill>
                <a:latin typeface="+mn-ea"/>
              </a:rPr>
              <a:t>现象的真正原因；另一方面，也深刻地阐明了</a:t>
            </a:r>
            <a:r>
              <a:rPr lang="zh-CN" altLang="en-US" sz="2400" dirty="0">
                <a:solidFill>
                  <a:srgbClr val="FF0000"/>
                </a:solidFill>
                <a:latin typeface="+mn-ea"/>
              </a:rPr>
              <a:t>资本主义制度必然走向灭亡</a:t>
            </a:r>
            <a:r>
              <a:rPr lang="zh-CN" altLang="en-US" sz="2400" dirty="0">
                <a:solidFill>
                  <a:srgbClr val="0033CC"/>
                </a:solidFill>
                <a:latin typeface="+mn-ea"/>
              </a:rPr>
              <a:t>的历史命运。</a:t>
            </a:r>
          </a:p>
        </p:txBody>
      </p:sp>
      <p:sp>
        <p:nvSpPr>
          <p:cNvPr id="41989" name="Text Box 5">
            <a:extLst>
              <a:ext uri="{FF2B5EF4-FFF2-40B4-BE49-F238E27FC236}">
                <a16:creationId xmlns:a16="http://schemas.microsoft.com/office/drawing/2014/main" id="{E16AC3D8-2D0B-44F1-8E5E-5B44E7FC40E1}"/>
              </a:ext>
            </a:extLst>
          </p:cNvPr>
          <p:cNvSpPr txBox="1">
            <a:spLocks noChangeArrowheads="1"/>
          </p:cNvSpPr>
          <p:nvPr/>
        </p:nvSpPr>
        <p:spPr bwMode="auto">
          <a:xfrm>
            <a:off x="1187450" y="5373688"/>
            <a:ext cx="1152525" cy="1143000"/>
          </a:xfrm>
          <a:prstGeom prst="rect">
            <a:avLst/>
          </a:prstGeom>
          <a:solidFill>
            <a:srgbClr val="0000CC"/>
          </a:solidFill>
          <a:ln w="76200" cmpd="tri">
            <a:solidFill>
              <a:srgbClr val="660066"/>
            </a:solidFill>
            <a:miter lim="800000"/>
            <a:headEnd/>
            <a:tailEnd/>
          </a:ln>
          <a:effectLst>
            <a:prstShdw prst="shdw17" dist="204781" dir="7184693">
              <a:srgbClr val="3D003D"/>
            </a:prstShdw>
          </a:effec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b="1">
                <a:solidFill>
                  <a:schemeClr val="bg1"/>
                </a:solidFill>
                <a:ea typeface="华文新魏" panose="02010800040101010101" pitchFamily="2" charset="-122"/>
              </a:rPr>
              <a:t>剩余</a:t>
            </a:r>
          </a:p>
          <a:p>
            <a:pPr algn="ctr" eaLnBrk="1" hangingPunct="1">
              <a:spcBef>
                <a:spcPct val="0"/>
              </a:spcBef>
              <a:buClrTx/>
              <a:buSzTx/>
              <a:buFontTx/>
              <a:buNone/>
            </a:pPr>
            <a:r>
              <a:rPr lang="zh-CN" altLang="en-US" b="1">
                <a:solidFill>
                  <a:schemeClr val="bg1"/>
                </a:solidFill>
                <a:ea typeface="华文新魏" panose="02010800040101010101" pitchFamily="2" charset="-122"/>
              </a:rPr>
              <a:t>价值</a:t>
            </a:r>
          </a:p>
        </p:txBody>
      </p:sp>
      <p:sp>
        <p:nvSpPr>
          <p:cNvPr id="41990" name="Text Box 6">
            <a:extLst>
              <a:ext uri="{FF2B5EF4-FFF2-40B4-BE49-F238E27FC236}">
                <a16:creationId xmlns:a16="http://schemas.microsoft.com/office/drawing/2014/main" id="{4FE3F5CA-1A04-41C6-8C5E-2CD21B21CC15}"/>
              </a:ext>
            </a:extLst>
          </p:cNvPr>
          <p:cNvSpPr txBox="1">
            <a:spLocks noChangeArrowheads="1"/>
          </p:cNvSpPr>
          <p:nvPr/>
        </p:nvSpPr>
        <p:spPr bwMode="auto">
          <a:xfrm>
            <a:off x="3563938" y="5229225"/>
            <a:ext cx="1296987" cy="1143000"/>
          </a:xfrm>
          <a:prstGeom prst="rect">
            <a:avLst/>
          </a:prstGeom>
          <a:solidFill>
            <a:srgbClr val="0000CC"/>
          </a:solidFill>
          <a:ln w="76200" cmpd="tri" algn="ctr">
            <a:solidFill>
              <a:srgbClr val="660066"/>
            </a:solidFill>
            <a:miter lim="800000"/>
            <a:headEnd/>
            <a:tailEnd/>
          </a:ln>
          <a:effectLst>
            <a:prstShdw prst="shdw17" dist="204781" dir="7184693">
              <a:srgbClr val="3D003D"/>
            </a:prstShdw>
          </a:effec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b="1">
                <a:solidFill>
                  <a:schemeClr val="bg1"/>
                </a:solidFill>
                <a:ea typeface="华文新魏" panose="02010800040101010101" pitchFamily="2" charset="-122"/>
              </a:rPr>
              <a:t>资本</a:t>
            </a:r>
          </a:p>
          <a:p>
            <a:pPr algn="ctr" eaLnBrk="1" hangingPunct="1">
              <a:spcBef>
                <a:spcPct val="0"/>
              </a:spcBef>
              <a:buClrTx/>
              <a:buSzTx/>
              <a:buFontTx/>
              <a:buNone/>
            </a:pPr>
            <a:r>
              <a:rPr lang="zh-CN" altLang="en-US" b="1">
                <a:solidFill>
                  <a:schemeClr val="bg1"/>
                </a:solidFill>
                <a:ea typeface="华文新魏" panose="02010800040101010101" pitchFamily="2" charset="-122"/>
              </a:rPr>
              <a:t>积累</a:t>
            </a:r>
          </a:p>
        </p:txBody>
      </p:sp>
      <p:sp>
        <p:nvSpPr>
          <p:cNvPr id="41991" name="Text Box 7">
            <a:extLst>
              <a:ext uri="{FF2B5EF4-FFF2-40B4-BE49-F238E27FC236}">
                <a16:creationId xmlns:a16="http://schemas.microsoft.com/office/drawing/2014/main" id="{8FAC0360-77BA-4758-AC1E-853F00CEFCDD}"/>
              </a:ext>
            </a:extLst>
          </p:cNvPr>
          <p:cNvSpPr txBox="1">
            <a:spLocks noChangeArrowheads="1"/>
          </p:cNvSpPr>
          <p:nvPr/>
        </p:nvSpPr>
        <p:spPr bwMode="auto">
          <a:xfrm>
            <a:off x="6084888" y="5300663"/>
            <a:ext cx="1584325" cy="1143000"/>
          </a:xfrm>
          <a:prstGeom prst="rect">
            <a:avLst/>
          </a:prstGeom>
          <a:solidFill>
            <a:srgbClr val="0000CC"/>
          </a:solidFill>
          <a:ln w="76200" cmpd="tri" algn="ctr">
            <a:solidFill>
              <a:srgbClr val="660066"/>
            </a:solidFill>
            <a:miter lim="800000"/>
            <a:headEnd/>
            <a:tailEnd/>
          </a:ln>
          <a:effectLst>
            <a:prstShdw prst="shdw17" dist="204781" dir="7184693">
              <a:srgbClr val="3D003D"/>
            </a:prstShdw>
          </a:effec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b="1">
                <a:solidFill>
                  <a:schemeClr val="bg1"/>
                </a:solidFill>
                <a:ea typeface="华文新魏" panose="02010800040101010101" pitchFamily="2" charset="-122"/>
              </a:rPr>
              <a:t>扩大再</a:t>
            </a:r>
          </a:p>
          <a:p>
            <a:pPr algn="ctr" eaLnBrk="1" hangingPunct="1">
              <a:spcBef>
                <a:spcPct val="0"/>
              </a:spcBef>
              <a:buClrTx/>
              <a:buSzTx/>
              <a:buFontTx/>
              <a:buNone/>
            </a:pPr>
            <a:r>
              <a:rPr lang="zh-CN" altLang="en-US" b="1">
                <a:solidFill>
                  <a:schemeClr val="bg1"/>
                </a:solidFill>
                <a:ea typeface="华文新魏" panose="02010800040101010101" pitchFamily="2" charset="-122"/>
              </a:rPr>
              <a:t>生产</a:t>
            </a:r>
          </a:p>
        </p:txBody>
      </p:sp>
      <p:sp>
        <p:nvSpPr>
          <p:cNvPr id="41992" name="AutoShape 8">
            <a:extLst>
              <a:ext uri="{FF2B5EF4-FFF2-40B4-BE49-F238E27FC236}">
                <a16:creationId xmlns:a16="http://schemas.microsoft.com/office/drawing/2014/main" id="{08B1A34E-3BAB-42CE-92E6-F34329B81582}"/>
              </a:ext>
            </a:extLst>
          </p:cNvPr>
          <p:cNvSpPr>
            <a:spLocks noChangeArrowheads="1"/>
          </p:cNvSpPr>
          <p:nvPr/>
        </p:nvSpPr>
        <p:spPr bwMode="auto">
          <a:xfrm>
            <a:off x="2484438" y="5661025"/>
            <a:ext cx="792162" cy="144463"/>
          </a:xfrm>
          <a:prstGeom prst="rightArrow">
            <a:avLst>
              <a:gd name="adj1" fmla="val 50000"/>
              <a:gd name="adj2" fmla="val 137087"/>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1993" name="AutoShape 9">
            <a:extLst>
              <a:ext uri="{FF2B5EF4-FFF2-40B4-BE49-F238E27FC236}">
                <a16:creationId xmlns:a16="http://schemas.microsoft.com/office/drawing/2014/main" id="{DF8E1A27-43D7-45B2-9ED8-B6995CED3BBA}"/>
              </a:ext>
            </a:extLst>
          </p:cNvPr>
          <p:cNvSpPr>
            <a:spLocks noChangeArrowheads="1"/>
          </p:cNvSpPr>
          <p:nvPr/>
        </p:nvSpPr>
        <p:spPr bwMode="auto">
          <a:xfrm>
            <a:off x="2484438" y="5661025"/>
            <a:ext cx="792162" cy="144463"/>
          </a:xfrm>
          <a:prstGeom prst="rightArrow">
            <a:avLst>
              <a:gd name="adj1" fmla="val 50000"/>
              <a:gd name="adj2" fmla="val 137087"/>
            </a:avLst>
          </a:prstGeom>
          <a:solidFill>
            <a:srgbClr val="660066"/>
          </a:solidFill>
          <a:ln w="9525">
            <a:solidFill>
              <a:srgbClr val="660066"/>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1994" name="AutoShape 10">
            <a:extLst>
              <a:ext uri="{FF2B5EF4-FFF2-40B4-BE49-F238E27FC236}">
                <a16:creationId xmlns:a16="http://schemas.microsoft.com/office/drawing/2014/main" id="{B69A5AE2-E669-42D4-B347-82E03993DDB3}"/>
              </a:ext>
            </a:extLst>
          </p:cNvPr>
          <p:cNvSpPr>
            <a:spLocks noChangeArrowheads="1"/>
          </p:cNvSpPr>
          <p:nvPr/>
        </p:nvSpPr>
        <p:spPr bwMode="auto">
          <a:xfrm>
            <a:off x="2484438" y="5661025"/>
            <a:ext cx="792162" cy="144463"/>
          </a:xfrm>
          <a:prstGeom prst="rightArrow">
            <a:avLst>
              <a:gd name="adj1" fmla="val 50000"/>
              <a:gd name="adj2" fmla="val 137087"/>
            </a:avLst>
          </a:prstGeom>
          <a:solidFill>
            <a:srgbClr val="003300"/>
          </a:solidFill>
          <a:ln w="9525">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1995" name="AutoShape 11">
            <a:extLst>
              <a:ext uri="{FF2B5EF4-FFF2-40B4-BE49-F238E27FC236}">
                <a16:creationId xmlns:a16="http://schemas.microsoft.com/office/drawing/2014/main" id="{6B391302-A357-428A-ACF5-FCC7A78D52C4}"/>
              </a:ext>
            </a:extLst>
          </p:cNvPr>
          <p:cNvSpPr>
            <a:spLocks noChangeArrowheads="1"/>
          </p:cNvSpPr>
          <p:nvPr/>
        </p:nvSpPr>
        <p:spPr bwMode="auto">
          <a:xfrm>
            <a:off x="2484438" y="5661025"/>
            <a:ext cx="792162" cy="144463"/>
          </a:xfrm>
          <a:prstGeom prst="rightArrow">
            <a:avLst>
              <a:gd name="adj1" fmla="val 50000"/>
              <a:gd name="adj2" fmla="val 137087"/>
            </a:avLst>
          </a:prstGeom>
          <a:solidFill>
            <a:srgbClr val="800000"/>
          </a:solidFill>
          <a:ln w="9525">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1996" name="AutoShape 12">
            <a:extLst>
              <a:ext uri="{FF2B5EF4-FFF2-40B4-BE49-F238E27FC236}">
                <a16:creationId xmlns:a16="http://schemas.microsoft.com/office/drawing/2014/main" id="{D396FF71-14CC-4A1B-B1A7-9D37651C3D0A}"/>
              </a:ext>
            </a:extLst>
          </p:cNvPr>
          <p:cNvSpPr>
            <a:spLocks noChangeArrowheads="1"/>
          </p:cNvSpPr>
          <p:nvPr/>
        </p:nvSpPr>
        <p:spPr bwMode="auto">
          <a:xfrm>
            <a:off x="5076825" y="5661025"/>
            <a:ext cx="792163" cy="144463"/>
          </a:xfrm>
          <a:prstGeom prst="rightArrow">
            <a:avLst>
              <a:gd name="adj1" fmla="val 50000"/>
              <a:gd name="adj2" fmla="val 137088"/>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1997" name="AutoShape 13">
            <a:extLst>
              <a:ext uri="{FF2B5EF4-FFF2-40B4-BE49-F238E27FC236}">
                <a16:creationId xmlns:a16="http://schemas.microsoft.com/office/drawing/2014/main" id="{6A4F7523-6E04-46C1-A23E-963F03013A78}"/>
              </a:ext>
            </a:extLst>
          </p:cNvPr>
          <p:cNvSpPr>
            <a:spLocks noChangeArrowheads="1"/>
          </p:cNvSpPr>
          <p:nvPr/>
        </p:nvSpPr>
        <p:spPr bwMode="auto">
          <a:xfrm>
            <a:off x="5076825" y="5661025"/>
            <a:ext cx="792163" cy="144463"/>
          </a:xfrm>
          <a:prstGeom prst="rightArrow">
            <a:avLst>
              <a:gd name="adj1" fmla="val 50000"/>
              <a:gd name="adj2" fmla="val 137088"/>
            </a:avLst>
          </a:prstGeom>
          <a:solidFill>
            <a:srgbClr val="660066"/>
          </a:solidFill>
          <a:ln w="9525">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1998" name="AutoShape 14">
            <a:extLst>
              <a:ext uri="{FF2B5EF4-FFF2-40B4-BE49-F238E27FC236}">
                <a16:creationId xmlns:a16="http://schemas.microsoft.com/office/drawing/2014/main" id="{7C883A3D-0BDB-4CCE-8DCD-66EB56021928}"/>
              </a:ext>
            </a:extLst>
          </p:cNvPr>
          <p:cNvSpPr>
            <a:spLocks noChangeArrowheads="1"/>
          </p:cNvSpPr>
          <p:nvPr/>
        </p:nvSpPr>
        <p:spPr bwMode="auto">
          <a:xfrm>
            <a:off x="5076825" y="5661025"/>
            <a:ext cx="792163" cy="144463"/>
          </a:xfrm>
          <a:prstGeom prst="rightArrow">
            <a:avLst>
              <a:gd name="adj1" fmla="val 50000"/>
              <a:gd name="adj2" fmla="val 137088"/>
            </a:avLst>
          </a:prstGeom>
          <a:solidFill>
            <a:srgbClr val="003300"/>
          </a:solidFill>
          <a:ln w="9525">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1999" name="AutoShape 15">
            <a:extLst>
              <a:ext uri="{FF2B5EF4-FFF2-40B4-BE49-F238E27FC236}">
                <a16:creationId xmlns:a16="http://schemas.microsoft.com/office/drawing/2014/main" id="{E5832A6C-15DE-412C-A960-AABC4BF02494}"/>
              </a:ext>
            </a:extLst>
          </p:cNvPr>
          <p:cNvSpPr>
            <a:spLocks noChangeArrowheads="1"/>
          </p:cNvSpPr>
          <p:nvPr/>
        </p:nvSpPr>
        <p:spPr bwMode="auto">
          <a:xfrm>
            <a:off x="5076825" y="5661025"/>
            <a:ext cx="792163" cy="144463"/>
          </a:xfrm>
          <a:prstGeom prst="rightArrow">
            <a:avLst>
              <a:gd name="adj1" fmla="val 50000"/>
              <a:gd name="adj2" fmla="val 137088"/>
            </a:avLst>
          </a:prstGeom>
          <a:solidFill>
            <a:srgbClr val="800000"/>
          </a:solidFill>
          <a:ln w="9525">
            <a:solidFill>
              <a:schemeClr val="tx1"/>
            </a:solidFill>
            <a:miter lim="800000"/>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2000" name="Text Box 16">
            <a:extLst>
              <a:ext uri="{FF2B5EF4-FFF2-40B4-BE49-F238E27FC236}">
                <a16:creationId xmlns:a16="http://schemas.microsoft.com/office/drawing/2014/main" id="{F836892F-9BAA-452C-B3AC-B1A694BECC77}"/>
              </a:ext>
            </a:extLst>
          </p:cNvPr>
          <p:cNvSpPr txBox="1">
            <a:spLocks noChangeArrowheads="1"/>
          </p:cNvSpPr>
          <p:nvPr/>
        </p:nvSpPr>
        <p:spPr bwMode="auto">
          <a:xfrm>
            <a:off x="2484438" y="4797425"/>
            <a:ext cx="67151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b="1">
                <a:solidFill>
                  <a:srgbClr val="000066"/>
                </a:solidFill>
                <a:ea typeface="华文新魏" panose="02010800040101010101" pitchFamily="2" charset="-122"/>
              </a:rPr>
              <a:t>促进</a:t>
            </a:r>
          </a:p>
        </p:txBody>
      </p:sp>
      <p:sp>
        <p:nvSpPr>
          <p:cNvPr id="42001" name="Text Box 17">
            <a:extLst>
              <a:ext uri="{FF2B5EF4-FFF2-40B4-BE49-F238E27FC236}">
                <a16:creationId xmlns:a16="http://schemas.microsoft.com/office/drawing/2014/main" id="{4A6FB9B5-1411-4313-A987-79AC90C31C65}"/>
              </a:ext>
            </a:extLst>
          </p:cNvPr>
          <p:cNvSpPr txBox="1">
            <a:spLocks noChangeArrowheads="1"/>
          </p:cNvSpPr>
          <p:nvPr/>
        </p:nvSpPr>
        <p:spPr bwMode="auto">
          <a:xfrm>
            <a:off x="5076825" y="4652963"/>
            <a:ext cx="67151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b="1">
                <a:solidFill>
                  <a:srgbClr val="000066"/>
                </a:solidFill>
                <a:ea typeface="华文新魏" panose="02010800040101010101" pitchFamily="2" charset="-122"/>
              </a:rPr>
              <a:t>促进</a:t>
            </a:r>
          </a:p>
        </p:txBody>
      </p:sp>
      <p:sp>
        <p:nvSpPr>
          <p:cNvPr id="20" name="圆角矩形 15">
            <a:extLst>
              <a:ext uri="{FF2B5EF4-FFF2-40B4-BE49-F238E27FC236}">
                <a16:creationId xmlns:a16="http://schemas.microsoft.com/office/drawing/2014/main" id="{9651425E-6FC6-4BB3-B7E1-A43DDB7E0E5A}"/>
              </a:ext>
            </a:extLst>
          </p:cNvPr>
          <p:cNvSpPr/>
          <p:nvPr/>
        </p:nvSpPr>
        <p:spPr bwMode="auto">
          <a:xfrm>
            <a:off x="353403" y="1036637"/>
            <a:ext cx="549922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defRPr/>
            </a:pPr>
            <a:r>
              <a:rPr lang="zh-CN" altLang="en-US" sz="2400" b="1" dirty="0">
                <a:solidFill>
                  <a:schemeClr val="bg1"/>
                </a:solidFill>
                <a:latin typeface="微软雅黑" panose="020B0503020204020204" pitchFamily="34" charset="-122"/>
                <a:sym typeface="+mn-ea"/>
              </a:rPr>
              <a:t>（三）资本积累</a:t>
            </a:r>
          </a:p>
        </p:txBody>
      </p:sp>
      <p:sp>
        <p:nvSpPr>
          <p:cNvPr id="21" name="文本框 20">
            <a:extLst>
              <a:ext uri="{FF2B5EF4-FFF2-40B4-BE49-F238E27FC236}">
                <a16:creationId xmlns:a16="http://schemas.microsoft.com/office/drawing/2014/main" id="{F18585DE-8E35-4D1F-BB71-38F893F2FA1A}"/>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1989"/>
                                        </p:tgtEl>
                                        <p:attrNameLst>
                                          <p:attrName>style.visibility</p:attrName>
                                        </p:attrNameLst>
                                      </p:cBhvr>
                                      <p:to>
                                        <p:strVal val="visible"/>
                                      </p:to>
                                    </p:set>
                                    <p:animEffect transition="in" filter="checkerboard(across)">
                                      <p:cBhvr>
                                        <p:cTn id="7" dur="500"/>
                                        <p:tgtEl>
                                          <p:spTgt spid="41989"/>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992"/>
                                        </p:tgtEl>
                                        <p:attrNameLst>
                                          <p:attrName>style.visibility</p:attrName>
                                        </p:attrNameLst>
                                      </p:cBhvr>
                                      <p:to>
                                        <p:strVal val="visible"/>
                                      </p:to>
                                    </p:set>
                                    <p:animEffect transition="in" filter="checkerboard(across)">
                                      <p:cBhvr>
                                        <p:cTn id="11" dur="500"/>
                                        <p:tgtEl>
                                          <p:spTgt spid="41992"/>
                                        </p:tgtEl>
                                      </p:cBhvr>
                                    </p:animEffect>
                                  </p:childTnLst>
                                </p:cTn>
                              </p:par>
                            </p:childTnLst>
                          </p:cTn>
                        </p:par>
                        <p:par>
                          <p:cTn id="12" fill="hold" nodeType="afterGroup">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1993"/>
                                        </p:tgtEl>
                                        <p:attrNameLst>
                                          <p:attrName>style.visibility</p:attrName>
                                        </p:attrNameLst>
                                      </p:cBhvr>
                                      <p:to>
                                        <p:strVal val="visible"/>
                                      </p:to>
                                    </p:set>
                                    <p:animEffect transition="in" filter="checkerboard(across)">
                                      <p:cBhvr>
                                        <p:cTn id="15" dur="500"/>
                                        <p:tgtEl>
                                          <p:spTgt spid="41993"/>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41994"/>
                                        </p:tgtEl>
                                        <p:attrNameLst>
                                          <p:attrName>style.visibility</p:attrName>
                                        </p:attrNameLst>
                                      </p:cBhvr>
                                      <p:to>
                                        <p:strVal val="visible"/>
                                      </p:to>
                                    </p:set>
                                    <p:animEffect transition="in" filter="checkerboard(across)">
                                      <p:cBhvr>
                                        <p:cTn id="19" dur="500"/>
                                        <p:tgtEl>
                                          <p:spTgt spid="41994"/>
                                        </p:tgtEl>
                                      </p:cBhvr>
                                    </p:animEffect>
                                  </p:childTnLst>
                                </p:cTn>
                              </p:par>
                            </p:childTnLst>
                          </p:cTn>
                        </p:par>
                        <p:par>
                          <p:cTn id="20" fill="hold" nodeType="afterGroup">
                            <p:stCondLst>
                              <p:cond delay="2000"/>
                            </p:stCondLst>
                            <p:childTnLst>
                              <p:par>
                                <p:cTn id="21" presetID="5" presetClass="entr" presetSubtype="10" fill="hold" grpId="0" nodeType="afterEffect">
                                  <p:stCondLst>
                                    <p:cond delay="0"/>
                                  </p:stCondLst>
                                  <p:childTnLst>
                                    <p:set>
                                      <p:cBhvr>
                                        <p:cTn id="22" dur="1" fill="hold">
                                          <p:stCondLst>
                                            <p:cond delay="0"/>
                                          </p:stCondLst>
                                        </p:cTn>
                                        <p:tgtEl>
                                          <p:spTgt spid="41995"/>
                                        </p:tgtEl>
                                        <p:attrNameLst>
                                          <p:attrName>style.visibility</p:attrName>
                                        </p:attrNameLst>
                                      </p:cBhvr>
                                      <p:to>
                                        <p:strVal val="visible"/>
                                      </p:to>
                                    </p:set>
                                    <p:animEffect transition="in" filter="checkerboard(across)">
                                      <p:cBhvr>
                                        <p:cTn id="23" dur="500"/>
                                        <p:tgtEl>
                                          <p:spTgt spid="41995"/>
                                        </p:tgtEl>
                                      </p:cBhvr>
                                    </p:animEffect>
                                  </p:childTnLst>
                                </p:cTn>
                              </p:par>
                            </p:childTnLst>
                          </p:cTn>
                        </p:par>
                        <p:par>
                          <p:cTn id="24" fill="hold" nodeType="afterGroup">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42000"/>
                                        </p:tgtEl>
                                        <p:attrNameLst>
                                          <p:attrName>style.visibility</p:attrName>
                                        </p:attrNameLst>
                                      </p:cBhvr>
                                      <p:to>
                                        <p:strVal val="visible"/>
                                      </p:to>
                                    </p:set>
                                    <p:animEffect transition="in" filter="checkerboard(across)">
                                      <p:cBhvr>
                                        <p:cTn id="27" dur="500"/>
                                        <p:tgtEl>
                                          <p:spTgt spid="42000"/>
                                        </p:tgtEl>
                                      </p:cBhvr>
                                    </p:animEffect>
                                  </p:childTnLst>
                                </p:cTn>
                              </p:par>
                            </p:childTnLst>
                          </p:cTn>
                        </p:par>
                        <p:par>
                          <p:cTn id="28" fill="hold" nodeType="afterGroup">
                            <p:stCondLst>
                              <p:cond delay="3000"/>
                            </p:stCondLst>
                            <p:childTnLst>
                              <p:par>
                                <p:cTn id="29" presetID="5" presetClass="entr" presetSubtype="10" fill="hold" grpId="0" nodeType="afterEffect">
                                  <p:stCondLst>
                                    <p:cond delay="0"/>
                                  </p:stCondLst>
                                  <p:childTnLst>
                                    <p:set>
                                      <p:cBhvr>
                                        <p:cTn id="30" dur="1" fill="hold">
                                          <p:stCondLst>
                                            <p:cond delay="0"/>
                                          </p:stCondLst>
                                        </p:cTn>
                                        <p:tgtEl>
                                          <p:spTgt spid="41990"/>
                                        </p:tgtEl>
                                        <p:attrNameLst>
                                          <p:attrName>style.visibility</p:attrName>
                                        </p:attrNameLst>
                                      </p:cBhvr>
                                      <p:to>
                                        <p:strVal val="visible"/>
                                      </p:to>
                                    </p:set>
                                    <p:animEffect transition="in" filter="checkerboard(across)">
                                      <p:cBhvr>
                                        <p:cTn id="31" dur="500"/>
                                        <p:tgtEl>
                                          <p:spTgt spid="41990"/>
                                        </p:tgtEl>
                                      </p:cBhvr>
                                    </p:animEffect>
                                  </p:childTnLst>
                                </p:cTn>
                              </p:par>
                            </p:childTnLst>
                          </p:cTn>
                        </p:par>
                        <p:par>
                          <p:cTn id="32" fill="hold" nodeType="afterGroup">
                            <p:stCondLst>
                              <p:cond delay="3500"/>
                            </p:stCondLst>
                            <p:childTnLst>
                              <p:par>
                                <p:cTn id="33" presetID="5" presetClass="entr" presetSubtype="10" fill="hold" grpId="0" nodeType="afterEffect">
                                  <p:stCondLst>
                                    <p:cond delay="0"/>
                                  </p:stCondLst>
                                  <p:childTnLst>
                                    <p:set>
                                      <p:cBhvr>
                                        <p:cTn id="34" dur="1" fill="hold">
                                          <p:stCondLst>
                                            <p:cond delay="0"/>
                                          </p:stCondLst>
                                        </p:cTn>
                                        <p:tgtEl>
                                          <p:spTgt spid="41996"/>
                                        </p:tgtEl>
                                        <p:attrNameLst>
                                          <p:attrName>style.visibility</p:attrName>
                                        </p:attrNameLst>
                                      </p:cBhvr>
                                      <p:to>
                                        <p:strVal val="visible"/>
                                      </p:to>
                                    </p:set>
                                    <p:animEffect transition="in" filter="checkerboard(across)">
                                      <p:cBhvr>
                                        <p:cTn id="35" dur="500"/>
                                        <p:tgtEl>
                                          <p:spTgt spid="41996"/>
                                        </p:tgtEl>
                                      </p:cBhvr>
                                    </p:animEffect>
                                  </p:childTnLst>
                                </p:cTn>
                              </p:par>
                            </p:childTnLst>
                          </p:cTn>
                        </p:par>
                        <p:par>
                          <p:cTn id="36" fill="hold" nodeType="afterGroup">
                            <p:stCondLst>
                              <p:cond delay="4000"/>
                            </p:stCondLst>
                            <p:childTnLst>
                              <p:par>
                                <p:cTn id="37" presetID="5" presetClass="entr" presetSubtype="10" fill="hold" grpId="0" nodeType="afterEffect">
                                  <p:stCondLst>
                                    <p:cond delay="0"/>
                                  </p:stCondLst>
                                  <p:childTnLst>
                                    <p:set>
                                      <p:cBhvr>
                                        <p:cTn id="38" dur="1" fill="hold">
                                          <p:stCondLst>
                                            <p:cond delay="0"/>
                                          </p:stCondLst>
                                        </p:cTn>
                                        <p:tgtEl>
                                          <p:spTgt spid="41997"/>
                                        </p:tgtEl>
                                        <p:attrNameLst>
                                          <p:attrName>style.visibility</p:attrName>
                                        </p:attrNameLst>
                                      </p:cBhvr>
                                      <p:to>
                                        <p:strVal val="visible"/>
                                      </p:to>
                                    </p:set>
                                    <p:animEffect transition="in" filter="checkerboard(across)">
                                      <p:cBhvr>
                                        <p:cTn id="39" dur="500"/>
                                        <p:tgtEl>
                                          <p:spTgt spid="41997"/>
                                        </p:tgtEl>
                                      </p:cBhvr>
                                    </p:animEffect>
                                  </p:childTnLst>
                                </p:cTn>
                              </p:par>
                            </p:childTnLst>
                          </p:cTn>
                        </p:par>
                        <p:par>
                          <p:cTn id="40" fill="hold" nodeType="afterGroup">
                            <p:stCondLst>
                              <p:cond delay="4500"/>
                            </p:stCondLst>
                            <p:childTnLst>
                              <p:par>
                                <p:cTn id="41" presetID="5" presetClass="entr" presetSubtype="10" fill="hold" grpId="0" nodeType="afterEffect">
                                  <p:stCondLst>
                                    <p:cond delay="0"/>
                                  </p:stCondLst>
                                  <p:childTnLst>
                                    <p:set>
                                      <p:cBhvr>
                                        <p:cTn id="42" dur="1" fill="hold">
                                          <p:stCondLst>
                                            <p:cond delay="0"/>
                                          </p:stCondLst>
                                        </p:cTn>
                                        <p:tgtEl>
                                          <p:spTgt spid="41998"/>
                                        </p:tgtEl>
                                        <p:attrNameLst>
                                          <p:attrName>style.visibility</p:attrName>
                                        </p:attrNameLst>
                                      </p:cBhvr>
                                      <p:to>
                                        <p:strVal val="visible"/>
                                      </p:to>
                                    </p:set>
                                    <p:animEffect transition="in" filter="checkerboard(across)">
                                      <p:cBhvr>
                                        <p:cTn id="43" dur="500"/>
                                        <p:tgtEl>
                                          <p:spTgt spid="41998"/>
                                        </p:tgtEl>
                                      </p:cBhvr>
                                    </p:animEffect>
                                  </p:childTnLst>
                                </p:cTn>
                              </p:par>
                            </p:childTnLst>
                          </p:cTn>
                        </p:par>
                        <p:par>
                          <p:cTn id="44" fill="hold" nodeType="afterGroup">
                            <p:stCondLst>
                              <p:cond delay="5000"/>
                            </p:stCondLst>
                            <p:childTnLst>
                              <p:par>
                                <p:cTn id="45" presetID="5" presetClass="entr" presetSubtype="10" fill="hold" grpId="0" nodeType="afterEffect">
                                  <p:stCondLst>
                                    <p:cond delay="0"/>
                                  </p:stCondLst>
                                  <p:childTnLst>
                                    <p:set>
                                      <p:cBhvr>
                                        <p:cTn id="46" dur="1" fill="hold">
                                          <p:stCondLst>
                                            <p:cond delay="0"/>
                                          </p:stCondLst>
                                        </p:cTn>
                                        <p:tgtEl>
                                          <p:spTgt spid="41999"/>
                                        </p:tgtEl>
                                        <p:attrNameLst>
                                          <p:attrName>style.visibility</p:attrName>
                                        </p:attrNameLst>
                                      </p:cBhvr>
                                      <p:to>
                                        <p:strVal val="visible"/>
                                      </p:to>
                                    </p:set>
                                    <p:animEffect transition="in" filter="checkerboard(across)">
                                      <p:cBhvr>
                                        <p:cTn id="47" dur="500"/>
                                        <p:tgtEl>
                                          <p:spTgt spid="41999"/>
                                        </p:tgtEl>
                                      </p:cBhvr>
                                    </p:animEffect>
                                  </p:childTnLst>
                                </p:cTn>
                              </p:par>
                            </p:childTnLst>
                          </p:cTn>
                        </p:par>
                        <p:par>
                          <p:cTn id="48" fill="hold" nodeType="afterGroup">
                            <p:stCondLst>
                              <p:cond delay="5500"/>
                            </p:stCondLst>
                            <p:childTnLst>
                              <p:par>
                                <p:cTn id="49" presetID="5" presetClass="entr" presetSubtype="10" fill="hold" grpId="0" nodeType="afterEffect">
                                  <p:stCondLst>
                                    <p:cond delay="0"/>
                                  </p:stCondLst>
                                  <p:childTnLst>
                                    <p:set>
                                      <p:cBhvr>
                                        <p:cTn id="50" dur="1" fill="hold">
                                          <p:stCondLst>
                                            <p:cond delay="0"/>
                                          </p:stCondLst>
                                        </p:cTn>
                                        <p:tgtEl>
                                          <p:spTgt spid="42001"/>
                                        </p:tgtEl>
                                        <p:attrNameLst>
                                          <p:attrName>style.visibility</p:attrName>
                                        </p:attrNameLst>
                                      </p:cBhvr>
                                      <p:to>
                                        <p:strVal val="visible"/>
                                      </p:to>
                                    </p:set>
                                    <p:animEffect transition="in" filter="checkerboard(across)">
                                      <p:cBhvr>
                                        <p:cTn id="51" dur="500"/>
                                        <p:tgtEl>
                                          <p:spTgt spid="42001"/>
                                        </p:tgtEl>
                                      </p:cBhvr>
                                    </p:animEffect>
                                  </p:childTnLst>
                                </p:cTn>
                              </p:par>
                            </p:childTnLst>
                          </p:cTn>
                        </p:par>
                        <p:par>
                          <p:cTn id="52" fill="hold" nodeType="afterGroup">
                            <p:stCondLst>
                              <p:cond delay="6000"/>
                            </p:stCondLst>
                            <p:childTnLst>
                              <p:par>
                                <p:cTn id="53" presetID="5" presetClass="entr" presetSubtype="10" fill="hold" grpId="0" nodeType="afterEffect">
                                  <p:stCondLst>
                                    <p:cond delay="0"/>
                                  </p:stCondLst>
                                  <p:childTnLst>
                                    <p:set>
                                      <p:cBhvr>
                                        <p:cTn id="54" dur="1" fill="hold">
                                          <p:stCondLst>
                                            <p:cond delay="0"/>
                                          </p:stCondLst>
                                        </p:cTn>
                                        <p:tgtEl>
                                          <p:spTgt spid="41991"/>
                                        </p:tgtEl>
                                        <p:attrNameLst>
                                          <p:attrName>style.visibility</p:attrName>
                                        </p:attrNameLst>
                                      </p:cBhvr>
                                      <p:to>
                                        <p:strVal val="visible"/>
                                      </p:to>
                                    </p:set>
                                    <p:animEffect transition="in" filter="checkerboard(across)">
                                      <p:cBhvr>
                                        <p:cTn id="55" dur="500"/>
                                        <p:tgtEl>
                                          <p:spTgt spid="41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nimBg="1"/>
      <p:bldP spid="41990" grpId="0" animBg="1"/>
      <p:bldP spid="41991" grpId="0" animBg="1"/>
      <p:bldP spid="41992" grpId="0" animBg="1"/>
      <p:bldP spid="41993" grpId="0" animBg="1"/>
      <p:bldP spid="41994" grpId="0" animBg="1"/>
      <p:bldP spid="41995" grpId="0" animBg="1"/>
      <p:bldP spid="41996" grpId="0" animBg="1"/>
      <p:bldP spid="41997" grpId="0" animBg="1"/>
      <p:bldP spid="41998" grpId="0" animBg="1"/>
      <p:bldP spid="41999" grpId="0" animBg="1"/>
      <p:bldP spid="42000" grpId="0"/>
      <p:bldP spid="4200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15">
            <a:extLst>
              <a:ext uri="{FF2B5EF4-FFF2-40B4-BE49-F238E27FC236}">
                <a16:creationId xmlns:a16="http://schemas.microsoft.com/office/drawing/2014/main" id="{CA39F5AF-10F8-49CB-B143-68491D781077}"/>
              </a:ext>
            </a:extLst>
          </p:cNvPr>
          <p:cNvSpPr/>
          <p:nvPr/>
        </p:nvSpPr>
        <p:spPr bwMode="auto">
          <a:xfrm>
            <a:off x="385763" y="1285875"/>
            <a:ext cx="49863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资本积累：剩余价值转化为资本</a:t>
            </a:r>
          </a:p>
        </p:txBody>
      </p:sp>
      <p:sp>
        <p:nvSpPr>
          <p:cNvPr id="39939" name="Oval 4">
            <a:extLst>
              <a:ext uri="{FF2B5EF4-FFF2-40B4-BE49-F238E27FC236}">
                <a16:creationId xmlns:a16="http://schemas.microsoft.com/office/drawing/2014/main" id="{DDBDF653-F2F3-4EB2-825C-D55950FC54AF}"/>
              </a:ext>
            </a:extLst>
          </p:cNvPr>
          <p:cNvSpPr>
            <a:spLocks noChangeArrowheads="1"/>
          </p:cNvSpPr>
          <p:nvPr/>
        </p:nvSpPr>
        <p:spPr bwMode="auto">
          <a:xfrm>
            <a:off x="2243138" y="3397250"/>
            <a:ext cx="4032250" cy="187166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grpSp>
        <p:nvGrpSpPr>
          <p:cNvPr id="39940" name="Oval 5">
            <a:extLst>
              <a:ext uri="{FF2B5EF4-FFF2-40B4-BE49-F238E27FC236}">
                <a16:creationId xmlns:a16="http://schemas.microsoft.com/office/drawing/2014/main" id="{E42B4199-2936-45D9-B2FA-FFA7170554B1}"/>
              </a:ext>
            </a:extLst>
          </p:cNvPr>
          <p:cNvGrpSpPr>
            <a:grpSpLocks/>
          </p:cNvGrpSpPr>
          <p:nvPr/>
        </p:nvGrpSpPr>
        <p:grpSpPr bwMode="auto">
          <a:xfrm>
            <a:off x="3524250" y="3095625"/>
            <a:ext cx="1543050" cy="676275"/>
            <a:chOff x="0" y="0"/>
            <a:chExt cx="972" cy="426"/>
          </a:xfrm>
        </p:grpSpPr>
        <p:pic>
          <p:nvPicPr>
            <p:cNvPr id="39953" name="Oval 5">
              <a:extLst>
                <a:ext uri="{FF2B5EF4-FFF2-40B4-BE49-F238E27FC236}">
                  <a16:creationId xmlns:a16="http://schemas.microsoft.com/office/drawing/2014/main" id="{81FC6B89-C88A-4D91-80AE-52E05B8B79C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72" cy="4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931" name="Text Box 14">
              <a:extLst>
                <a:ext uri="{FF2B5EF4-FFF2-40B4-BE49-F238E27FC236}">
                  <a16:creationId xmlns:a16="http://schemas.microsoft.com/office/drawing/2014/main" id="{E487E11D-EAB0-4781-B736-361EAB972604}"/>
                </a:ext>
              </a:extLst>
            </p:cNvPr>
            <p:cNvSpPr txBox="1">
              <a:spLocks noChangeArrowheads="1"/>
            </p:cNvSpPr>
            <p:nvPr/>
          </p:nvSpPr>
          <p:spPr bwMode="auto">
            <a:xfrm>
              <a:off x="150" y="68"/>
              <a:ext cx="673" cy="289"/>
            </a:xfrm>
            <a:prstGeom prst="rect">
              <a:avLst/>
            </a:prstGeom>
            <a:no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b="1">
                  <a:solidFill>
                    <a:srgbClr val="006600"/>
                  </a:solidFill>
                  <a:latin typeface="+mj-ea"/>
                  <a:ea typeface="+mj-ea"/>
                  <a:sym typeface="+mn-ea"/>
                </a:rPr>
                <a:t>资本积累</a:t>
              </a:r>
            </a:p>
          </p:txBody>
        </p:sp>
      </p:grpSp>
      <p:grpSp>
        <p:nvGrpSpPr>
          <p:cNvPr id="39941" name="Oval 6">
            <a:extLst>
              <a:ext uri="{FF2B5EF4-FFF2-40B4-BE49-F238E27FC236}">
                <a16:creationId xmlns:a16="http://schemas.microsoft.com/office/drawing/2014/main" id="{C1B57F38-4402-475C-B4D8-96DD8FE4DB29}"/>
              </a:ext>
            </a:extLst>
          </p:cNvPr>
          <p:cNvGrpSpPr>
            <a:grpSpLocks/>
          </p:cNvGrpSpPr>
          <p:nvPr/>
        </p:nvGrpSpPr>
        <p:grpSpPr bwMode="auto">
          <a:xfrm>
            <a:off x="5329238" y="3960813"/>
            <a:ext cx="1749425" cy="744537"/>
            <a:chOff x="0" y="0"/>
            <a:chExt cx="1102" cy="469"/>
          </a:xfrm>
        </p:grpSpPr>
        <p:pic>
          <p:nvPicPr>
            <p:cNvPr id="39951" name="Oval 6">
              <a:extLst>
                <a:ext uri="{FF2B5EF4-FFF2-40B4-BE49-F238E27FC236}">
                  <a16:creationId xmlns:a16="http://schemas.microsoft.com/office/drawing/2014/main" id="{3D64EBC7-1E94-4F69-9E1B-E41353D4A51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02"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7">
              <a:extLst>
                <a:ext uri="{FF2B5EF4-FFF2-40B4-BE49-F238E27FC236}">
                  <a16:creationId xmlns:a16="http://schemas.microsoft.com/office/drawing/2014/main" id="{B417053A-C973-4759-A645-56FB6D7ED575}"/>
                </a:ext>
              </a:extLst>
            </p:cNvPr>
            <p:cNvSpPr txBox="1">
              <a:spLocks noChangeArrowheads="1"/>
            </p:cNvSpPr>
            <p:nvPr/>
          </p:nvSpPr>
          <p:spPr bwMode="auto">
            <a:xfrm>
              <a:off x="165" y="74"/>
              <a:ext cx="771" cy="321"/>
            </a:xfrm>
            <a:prstGeom prst="rect">
              <a:avLst/>
            </a:prstGeom>
            <a:no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b="1">
                  <a:solidFill>
                    <a:srgbClr val="006600"/>
                  </a:solidFill>
                  <a:latin typeface="+mj-ea"/>
                  <a:ea typeface="+mj-ea"/>
                  <a:sym typeface="+mn-ea"/>
                </a:rPr>
                <a:t>扩大再生产</a:t>
              </a:r>
            </a:p>
          </p:txBody>
        </p:sp>
      </p:grpSp>
      <p:grpSp>
        <p:nvGrpSpPr>
          <p:cNvPr id="39942" name="Oval 7">
            <a:extLst>
              <a:ext uri="{FF2B5EF4-FFF2-40B4-BE49-F238E27FC236}">
                <a16:creationId xmlns:a16="http://schemas.microsoft.com/office/drawing/2014/main" id="{60ACE012-BFDD-453F-B323-53A8E054AE49}"/>
              </a:ext>
            </a:extLst>
          </p:cNvPr>
          <p:cNvGrpSpPr>
            <a:grpSpLocks/>
          </p:cNvGrpSpPr>
          <p:nvPr/>
        </p:nvGrpSpPr>
        <p:grpSpPr bwMode="auto">
          <a:xfrm>
            <a:off x="1689100" y="4632325"/>
            <a:ext cx="2254250" cy="742950"/>
            <a:chOff x="0" y="0"/>
            <a:chExt cx="1420" cy="468"/>
          </a:xfrm>
        </p:grpSpPr>
        <p:pic>
          <p:nvPicPr>
            <p:cNvPr id="39949" name="Oval 7">
              <a:extLst>
                <a:ext uri="{FF2B5EF4-FFF2-40B4-BE49-F238E27FC236}">
                  <a16:creationId xmlns:a16="http://schemas.microsoft.com/office/drawing/2014/main" id="{D9E00B2F-9F9C-4D48-8A74-131E456C527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0">
              <a:extLst>
                <a:ext uri="{FF2B5EF4-FFF2-40B4-BE49-F238E27FC236}">
                  <a16:creationId xmlns:a16="http://schemas.microsoft.com/office/drawing/2014/main" id="{1BC6D058-2933-4088-9B03-F70F6B1BC7A0}"/>
                </a:ext>
              </a:extLst>
            </p:cNvPr>
            <p:cNvSpPr txBox="1">
              <a:spLocks noChangeArrowheads="1"/>
            </p:cNvSpPr>
            <p:nvPr/>
          </p:nvSpPr>
          <p:spPr bwMode="auto">
            <a:xfrm>
              <a:off x="214" y="74"/>
              <a:ext cx="994" cy="322"/>
            </a:xfrm>
            <a:prstGeom prst="rect">
              <a:avLst/>
            </a:prstGeom>
            <a:no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b="1">
                  <a:solidFill>
                    <a:srgbClr val="006600"/>
                  </a:solidFill>
                  <a:latin typeface="+mj-ea"/>
                  <a:ea typeface="+mj-ea"/>
                  <a:sym typeface="+mn-ea"/>
                </a:rPr>
                <a:t>更多的剩余价值</a:t>
              </a:r>
            </a:p>
          </p:txBody>
        </p:sp>
      </p:grpSp>
      <p:sp>
        <p:nvSpPr>
          <p:cNvPr id="38924" name="AutoShape 9">
            <a:extLst>
              <a:ext uri="{FF2B5EF4-FFF2-40B4-BE49-F238E27FC236}">
                <a16:creationId xmlns:a16="http://schemas.microsoft.com/office/drawing/2014/main" id="{6742D4D1-2874-4663-99BB-560D686175F7}"/>
              </a:ext>
            </a:extLst>
          </p:cNvPr>
          <p:cNvSpPr>
            <a:spLocks noChangeArrowheads="1"/>
          </p:cNvSpPr>
          <p:nvPr/>
        </p:nvSpPr>
        <p:spPr bwMode="auto">
          <a:xfrm>
            <a:off x="4979988" y="5278438"/>
            <a:ext cx="3289300" cy="820737"/>
          </a:xfrm>
          <a:prstGeom prst="cloudCallout">
            <a:avLst>
              <a:gd name="adj1" fmla="val -43750"/>
              <a:gd name="adj2" fmla="val 70000"/>
            </a:avLst>
          </a:prstGeom>
          <a:noFill/>
          <a:ln w="12700">
            <a:solidFill>
              <a:schemeClr val="tx1"/>
            </a:solidFill>
            <a:round/>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a:defRPr/>
            </a:pPr>
            <a:r>
              <a:rPr lang="zh-CN" altLang="en-US" b="1">
                <a:solidFill>
                  <a:srgbClr val="FFC000"/>
                </a:solidFill>
                <a:latin typeface="微软雅黑"/>
                <a:ea typeface="微软雅黑"/>
                <a:sym typeface="+mn-ea"/>
              </a:rPr>
              <a:t>资本积累与资本原始</a:t>
            </a:r>
          </a:p>
          <a:p>
            <a:pPr lvl="0" algn="ctr">
              <a:defRPr/>
            </a:pPr>
            <a:r>
              <a:rPr lang="zh-CN" altLang="en-US" b="1">
                <a:solidFill>
                  <a:srgbClr val="FFC000"/>
                </a:solidFill>
                <a:latin typeface="微软雅黑"/>
                <a:ea typeface="微软雅黑"/>
                <a:sym typeface="+mn-ea"/>
              </a:rPr>
              <a:t>积累的关系？</a:t>
            </a:r>
            <a:endParaRPr lang="zh-CN" altLang="en-US" b="1" dirty="0">
              <a:solidFill>
                <a:srgbClr val="FFC000"/>
              </a:solidFill>
              <a:latin typeface="微软雅黑"/>
              <a:ea typeface="微软雅黑"/>
              <a:sym typeface="+mn-ea"/>
            </a:endParaRPr>
          </a:p>
        </p:txBody>
      </p:sp>
      <p:sp>
        <p:nvSpPr>
          <p:cNvPr id="20" name="文本框 19">
            <a:extLst>
              <a:ext uri="{FF2B5EF4-FFF2-40B4-BE49-F238E27FC236}">
                <a16:creationId xmlns:a16="http://schemas.microsoft.com/office/drawing/2014/main" id="{859E5DCB-FC43-42E1-B773-2E75AED55E6C}"/>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
        <p:nvSpPr>
          <p:cNvPr id="39945" name="文本框 5">
            <a:extLst>
              <a:ext uri="{FF2B5EF4-FFF2-40B4-BE49-F238E27FC236}">
                <a16:creationId xmlns:a16="http://schemas.microsoft.com/office/drawing/2014/main" id="{AFCE7B4F-C404-4CE2-AC5E-B9E5B7C983B4}"/>
              </a:ext>
            </a:extLst>
          </p:cNvPr>
          <p:cNvSpPr txBox="1">
            <a:spLocks noChangeArrowheads="1"/>
          </p:cNvSpPr>
          <p:nvPr/>
        </p:nvSpPr>
        <p:spPr bwMode="auto">
          <a:xfrm>
            <a:off x="981075" y="2159000"/>
            <a:ext cx="71818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剩余价值是资本积累的源泉；资本积累又是扩大再生产的源泉。</a:t>
            </a:r>
          </a:p>
        </p:txBody>
      </p:sp>
      <p:grpSp>
        <p:nvGrpSpPr>
          <p:cNvPr id="39946" name="Oval 3">
            <a:extLst>
              <a:ext uri="{FF2B5EF4-FFF2-40B4-BE49-F238E27FC236}">
                <a16:creationId xmlns:a16="http://schemas.microsoft.com/office/drawing/2014/main" id="{6C4588A2-8268-47A4-8707-7A2EA1A52FE7}"/>
              </a:ext>
            </a:extLst>
          </p:cNvPr>
          <p:cNvGrpSpPr>
            <a:grpSpLocks/>
          </p:cNvGrpSpPr>
          <p:nvPr/>
        </p:nvGrpSpPr>
        <p:grpSpPr bwMode="auto">
          <a:xfrm>
            <a:off x="1439863" y="3517900"/>
            <a:ext cx="1463675" cy="669925"/>
            <a:chOff x="0" y="0"/>
            <a:chExt cx="922" cy="422"/>
          </a:xfrm>
        </p:grpSpPr>
        <p:pic>
          <p:nvPicPr>
            <p:cNvPr id="39947" name="Oval 3">
              <a:extLst>
                <a:ext uri="{FF2B5EF4-FFF2-40B4-BE49-F238E27FC236}">
                  <a16:creationId xmlns:a16="http://schemas.microsoft.com/office/drawing/2014/main" id="{B7010A67-192E-4056-9655-76520068507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3" name="Text Box 10">
              <a:extLst>
                <a:ext uri="{FF2B5EF4-FFF2-40B4-BE49-F238E27FC236}">
                  <a16:creationId xmlns:a16="http://schemas.microsoft.com/office/drawing/2014/main" id="{D599F9D9-68C9-4A44-9B9E-544116BD4776}"/>
                </a:ext>
              </a:extLst>
            </p:cNvPr>
            <p:cNvSpPr txBox="1">
              <a:spLocks noChangeArrowheads="1"/>
            </p:cNvSpPr>
            <p:nvPr/>
          </p:nvSpPr>
          <p:spPr bwMode="auto">
            <a:xfrm>
              <a:off x="140" y="66"/>
              <a:ext cx="641" cy="289"/>
            </a:xfrm>
            <a:prstGeom prst="rect">
              <a:avLst/>
            </a:prstGeom>
            <a:no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b="1">
                  <a:solidFill>
                    <a:srgbClr val="006600"/>
                  </a:solidFill>
                  <a:latin typeface="+mj-ea"/>
                  <a:ea typeface="+mj-ea"/>
                  <a:sym typeface="+mn-ea"/>
                </a:rPr>
                <a:t>剩余价值</a:t>
              </a:r>
            </a:p>
          </p:txBody>
        </p:sp>
      </p:grpSp>
      <p:sp>
        <p:nvSpPr>
          <p:cNvPr id="4" name="文本框 3"/>
          <p:cNvSpPr txBox="1"/>
          <p:nvPr/>
        </p:nvSpPr>
        <p:spPr bwMode="auto">
          <a:xfrm>
            <a:off x="7168896" y="4139182"/>
            <a:ext cx="1682496" cy="387798"/>
          </a:xfrm>
          <a:prstGeom prst="rect">
            <a:avLst/>
          </a:prstGeom>
          <a:noFill/>
          <a:ln>
            <a:noFill/>
          </a:ln>
        </p:spPr>
        <p:txBody>
          <a:bodyPr wrap="square" rtlCol="0">
            <a:spAutoFit/>
          </a:bodyPr>
          <a:lstStyle/>
          <a:p>
            <a:pPr algn="just">
              <a:lnSpc>
                <a:spcPct val="120000"/>
              </a:lnSpc>
              <a:spcBef>
                <a:spcPts val="1400"/>
              </a:spcBef>
            </a:pPr>
            <a:r>
              <a:rPr lang="zh-CN" altLang="en-US" sz="1600" dirty="0">
                <a:solidFill>
                  <a:srgbClr val="FF0000"/>
                </a:solidFill>
              </a:rPr>
              <a:t>简单再生产呢？</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AutoShape 5"/>
          <p:cNvSpPr>
            <a:spLocks noChangeArrowheads="1"/>
          </p:cNvSpPr>
          <p:nvPr/>
        </p:nvSpPr>
        <p:spPr bwMode="auto">
          <a:xfrm>
            <a:off x="177673" y="1065212"/>
            <a:ext cx="8470900" cy="4478338"/>
          </a:xfrm>
          <a:prstGeom prst="flowChartDocument">
            <a:avLst/>
          </a:prstGeom>
          <a:gradFill rotWithShape="0">
            <a:gsLst>
              <a:gs pos="0">
                <a:srgbClr val="FFFFFF"/>
              </a:gs>
              <a:gs pos="100000">
                <a:srgbClr val="CCECFF"/>
              </a:gs>
            </a:gsLst>
            <a:lin ang="5400000" scaled="1"/>
          </a:gradFill>
          <a:ln w="50800">
            <a:solidFill>
              <a:schemeClr val="folHlink"/>
            </a:solidFill>
            <a:miter lim="800000"/>
            <a:headEnd/>
            <a:tailEnd/>
          </a:ln>
        </p:spPr>
        <p:txBody>
          <a:bodyPr anchor="ct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buClr>
                <a:schemeClr val="accent1"/>
              </a:buClr>
              <a:buSzPct val="70000"/>
              <a:buFont typeface="Monotype Sorts"/>
              <a:buNone/>
            </a:pPr>
            <a:r>
              <a:rPr kumimoji="1" lang="zh-CN" altLang="en-US" sz="2800" b="1" dirty="0">
                <a:solidFill>
                  <a:srgbClr val="0033CC"/>
                </a:solidFill>
                <a:ea typeface="华文新魏" panose="02010800040101010101" pitchFamily="2" charset="-122"/>
              </a:rPr>
              <a:t>“</a:t>
            </a:r>
            <a:r>
              <a:rPr kumimoji="1" lang="zh-CN" altLang="en-US" sz="2800" dirty="0">
                <a:solidFill>
                  <a:srgbClr val="0033CC"/>
                </a:solidFill>
                <a:latin typeface="+mn-ea"/>
                <a:ea typeface="+mn-ea"/>
              </a:rPr>
              <a:t>资本害怕没有利润或利润太少，就像自然界害怕真空一样。一旦有适当的利润，资本就胆大起来。如果有</a:t>
            </a:r>
            <a:r>
              <a:rPr kumimoji="1" lang="en-US" altLang="zh-CN" sz="2800" dirty="0">
                <a:solidFill>
                  <a:srgbClr val="0033CC"/>
                </a:solidFill>
                <a:latin typeface="+mn-ea"/>
                <a:ea typeface="+mn-ea"/>
              </a:rPr>
              <a:t>10% </a:t>
            </a:r>
            <a:r>
              <a:rPr kumimoji="1" lang="zh-CN" altLang="en-US" sz="2800" dirty="0">
                <a:solidFill>
                  <a:srgbClr val="0033CC"/>
                </a:solidFill>
                <a:latin typeface="+mn-ea"/>
                <a:ea typeface="+mn-ea"/>
              </a:rPr>
              <a:t>的利润，它就保证到处被使用；有</a:t>
            </a:r>
            <a:r>
              <a:rPr kumimoji="1" lang="en-US" altLang="zh-CN" sz="2800" dirty="0">
                <a:solidFill>
                  <a:srgbClr val="0033CC"/>
                </a:solidFill>
                <a:latin typeface="+mn-ea"/>
                <a:ea typeface="+mn-ea"/>
              </a:rPr>
              <a:t>20%</a:t>
            </a:r>
            <a:r>
              <a:rPr kumimoji="1" lang="zh-CN" altLang="en-US" sz="2800" dirty="0">
                <a:solidFill>
                  <a:srgbClr val="0033CC"/>
                </a:solidFill>
                <a:latin typeface="+mn-ea"/>
                <a:ea typeface="+mn-ea"/>
              </a:rPr>
              <a:t>的利润，它就活跃起来；有</a:t>
            </a:r>
            <a:r>
              <a:rPr kumimoji="1" lang="en-US" altLang="zh-CN" sz="2800" dirty="0">
                <a:solidFill>
                  <a:srgbClr val="0033CC"/>
                </a:solidFill>
                <a:latin typeface="+mn-ea"/>
                <a:ea typeface="+mn-ea"/>
              </a:rPr>
              <a:t>50%</a:t>
            </a:r>
            <a:r>
              <a:rPr kumimoji="1" lang="zh-CN" altLang="en-US" sz="2800" dirty="0">
                <a:solidFill>
                  <a:srgbClr val="0033CC"/>
                </a:solidFill>
                <a:latin typeface="+mn-ea"/>
                <a:ea typeface="+mn-ea"/>
              </a:rPr>
              <a:t>的利润，它就铤而走险；为了</a:t>
            </a:r>
            <a:r>
              <a:rPr kumimoji="1" lang="en-US" altLang="zh-CN" sz="2800" dirty="0">
                <a:solidFill>
                  <a:srgbClr val="0033CC"/>
                </a:solidFill>
                <a:latin typeface="+mn-ea"/>
                <a:ea typeface="+mn-ea"/>
              </a:rPr>
              <a:t>100%</a:t>
            </a:r>
            <a:r>
              <a:rPr kumimoji="1" lang="zh-CN" altLang="en-US" sz="2800" dirty="0">
                <a:solidFill>
                  <a:srgbClr val="0033CC"/>
                </a:solidFill>
                <a:latin typeface="+mn-ea"/>
                <a:ea typeface="+mn-ea"/>
              </a:rPr>
              <a:t>的利润，它就敢践踏一切人间法律；有</a:t>
            </a:r>
            <a:r>
              <a:rPr kumimoji="1" lang="en-US" altLang="zh-CN" sz="2800" dirty="0">
                <a:solidFill>
                  <a:srgbClr val="0033CC"/>
                </a:solidFill>
                <a:latin typeface="+mn-ea"/>
                <a:ea typeface="+mn-ea"/>
              </a:rPr>
              <a:t>300%</a:t>
            </a:r>
            <a:r>
              <a:rPr kumimoji="1" lang="zh-CN" altLang="en-US" sz="2800" dirty="0">
                <a:solidFill>
                  <a:srgbClr val="0033CC"/>
                </a:solidFill>
                <a:latin typeface="+mn-ea"/>
                <a:ea typeface="+mn-ea"/>
              </a:rPr>
              <a:t>的利润，它就敢犯任何罪行，甚至冒绞首的危险。如果动乱和纷争能带来利润，它就会鼓励动乱和纷争。走私和贩卖奴隶就是证明。”</a:t>
            </a:r>
            <a:r>
              <a:rPr kumimoji="1" lang="zh-CN" altLang="en-US" dirty="0">
                <a:solidFill>
                  <a:srgbClr val="0000FF"/>
                </a:solidFill>
                <a:latin typeface="+mn-ea"/>
                <a:ea typeface="+mn-ea"/>
              </a:rPr>
              <a:t>        </a:t>
            </a:r>
          </a:p>
        </p:txBody>
      </p:sp>
      <p:sp>
        <p:nvSpPr>
          <p:cNvPr id="107523" name="Text Box 6"/>
          <p:cNvSpPr txBox="1">
            <a:spLocks noChangeArrowheads="1"/>
          </p:cNvSpPr>
          <p:nvPr/>
        </p:nvSpPr>
        <p:spPr bwMode="auto">
          <a:xfrm>
            <a:off x="4211638" y="5229225"/>
            <a:ext cx="4511675" cy="58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50000"/>
              </a:spcBef>
              <a:buClr>
                <a:schemeClr val="accent1"/>
              </a:buClr>
              <a:buSzPct val="70000"/>
              <a:buFont typeface="Monotype Sorts"/>
              <a:buNone/>
            </a:pPr>
            <a:r>
              <a:rPr kumimoji="1" lang="zh-CN" altLang="en-US" b="1" dirty="0">
                <a:solidFill>
                  <a:srgbClr val="A50021"/>
                </a:solidFill>
                <a:latin typeface="黑体" panose="02010609060101010101" pitchFamily="49" charset="-122"/>
                <a:ea typeface="黑体" panose="02010609060101010101" pitchFamily="49" charset="-122"/>
              </a:rPr>
              <a:t>         </a:t>
            </a:r>
            <a:r>
              <a:rPr kumimoji="1" lang="en-US" altLang="zh-CN" b="1" dirty="0">
                <a:solidFill>
                  <a:srgbClr val="A50021"/>
                </a:solidFill>
                <a:ea typeface="黑体" panose="02010609060101010101" pitchFamily="49" charset="-122"/>
              </a:rPr>
              <a:t>——</a:t>
            </a:r>
            <a:r>
              <a:rPr kumimoji="1" lang="zh-CN" altLang="en-US" b="1" dirty="0">
                <a:solidFill>
                  <a:srgbClr val="A50021"/>
                </a:solidFill>
                <a:latin typeface="黑体" panose="02010609060101010101" pitchFamily="49" charset="-122"/>
                <a:ea typeface="黑体" panose="02010609060101010101" pitchFamily="49" charset="-122"/>
              </a:rPr>
              <a:t>马克思引</a:t>
            </a:r>
          </a:p>
        </p:txBody>
      </p:sp>
    </p:spTree>
    <p:extLst>
      <p:ext uri="{BB962C8B-B14F-4D97-AF65-F5344CB8AC3E}">
        <p14:creationId xmlns:p14="http://schemas.microsoft.com/office/powerpoint/2010/main" val="2327580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6144E1E1-F50F-407D-B5D6-04B4A6897D81}"/>
              </a:ext>
            </a:extLst>
          </p:cNvPr>
          <p:cNvSpPr>
            <a:spLocks noGrp="1" noChangeArrowheads="1"/>
          </p:cNvSpPr>
          <p:nvPr>
            <p:ph type="title" idx="4294967295"/>
          </p:nvPr>
        </p:nvSpPr>
        <p:spPr>
          <a:xfrm>
            <a:off x="250825" y="549275"/>
            <a:ext cx="4471988" cy="776288"/>
          </a:xfrm>
        </p:spPr>
        <p:txBody>
          <a:bodyPr lIns="0" rIns="0" bIns="0" anchor="b"/>
          <a:lstStyle/>
          <a:p>
            <a:pPr eaLnBrk="1" hangingPunct="1"/>
            <a:r>
              <a:rPr lang="en-US" altLang="zh-CN" sz="2400" dirty="0">
                <a:latin typeface="+mn-ea"/>
                <a:ea typeface="+mn-ea"/>
              </a:rPr>
              <a:t>1.</a:t>
            </a:r>
            <a:r>
              <a:rPr lang="zh-CN" altLang="en-US" sz="2400" dirty="0">
                <a:latin typeface="+mn-ea"/>
                <a:ea typeface="+mn-ea"/>
              </a:rPr>
              <a:t> 资本主义简单再生产 </a:t>
            </a:r>
          </a:p>
        </p:txBody>
      </p:sp>
      <p:sp>
        <p:nvSpPr>
          <p:cNvPr id="108547" name="Rectangle 3">
            <a:extLst>
              <a:ext uri="{FF2B5EF4-FFF2-40B4-BE49-F238E27FC236}">
                <a16:creationId xmlns:a16="http://schemas.microsoft.com/office/drawing/2014/main" id="{7E6F2B9C-5E6A-4311-898C-3652B376CD9E}"/>
              </a:ext>
            </a:extLst>
          </p:cNvPr>
          <p:cNvSpPr>
            <a:spLocks noGrp="1" noChangeArrowheads="1"/>
          </p:cNvSpPr>
          <p:nvPr>
            <p:ph idx="4294967295"/>
          </p:nvPr>
        </p:nvSpPr>
        <p:spPr>
          <a:xfrm>
            <a:off x="473197" y="1723171"/>
            <a:ext cx="8001000" cy="4714875"/>
          </a:xfrm>
        </p:spPr>
        <p:txBody>
          <a:bodyPr/>
          <a:lstStyle/>
          <a:p>
            <a:pPr eaLnBrk="1" hangingPunct="1">
              <a:lnSpc>
                <a:spcPct val="140000"/>
              </a:lnSpc>
            </a:pPr>
            <a:r>
              <a:rPr lang="zh-CN" altLang="en-US" sz="2400" dirty="0">
                <a:solidFill>
                  <a:srgbClr val="FF0000"/>
                </a:solidFill>
                <a:latin typeface="+mn-ea"/>
              </a:rPr>
              <a:t>资本主义简单再生产：</a:t>
            </a:r>
            <a:r>
              <a:rPr lang="zh-CN" altLang="en-US" sz="2400" dirty="0">
                <a:latin typeface="+mn-ea"/>
              </a:rPr>
              <a:t>资本家获得剩余价值后，如果将其完全用于个人消费，则生产就在原有规模的基础上重复进行。</a:t>
            </a:r>
          </a:p>
          <a:p>
            <a:pPr eaLnBrk="1" hangingPunct="1">
              <a:lnSpc>
                <a:spcPct val="140000"/>
              </a:lnSpc>
            </a:pPr>
            <a:r>
              <a:rPr lang="zh-CN" altLang="en-US" sz="2400" dirty="0">
                <a:latin typeface="+mn-ea"/>
              </a:rPr>
              <a:t>资本主义简单再生产，</a:t>
            </a:r>
            <a:r>
              <a:rPr lang="zh-CN" altLang="en-US" sz="2400" b="1" dirty="0">
                <a:latin typeface="+mn-ea"/>
              </a:rPr>
              <a:t>不仅</a:t>
            </a:r>
            <a:r>
              <a:rPr lang="zh-CN" altLang="en-US" sz="2400" dirty="0">
                <a:latin typeface="+mn-ea"/>
              </a:rPr>
              <a:t>生产商品，</a:t>
            </a:r>
            <a:r>
              <a:rPr lang="zh-CN" altLang="en-US" sz="2400" b="1" dirty="0">
                <a:latin typeface="+mn-ea"/>
              </a:rPr>
              <a:t>不仅</a:t>
            </a:r>
            <a:r>
              <a:rPr lang="zh-CN" altLang="en-US" sz="2400" dirty="0">
                <a:latin typeface="+mn-ea"/>
              </a:rPr>
              <a:t>生产剩余价值，</a:t>
            </a:r>
            <a:r>
              <a:rPr lang="zh-CN" altLang="en-US" sz="2400" b="1" dirty="0">
                <a:latin typeface="+mn-ea"/>
              </a:rPr>
              <a:t>而且</a:t>
            </a:r>
            <a:r>
              <a:rPr lang="zh-CN" altLang="en-US" sz="2400" dirty="0">
                <a:latin typeface="+mn-ea"/>
              </a:rPr>
              <a:t>还</a:t>
            </a:r>
            <a:r>
              <a:rPr lang="zh-CN" altLang="en-US" sz="2400" dirty="0">
                <a:solidFill>
                  <a:srgbClr val="FF0000"/>
                </a:solidFill>
                <a:latin typeface="+mn-ea"/>
              </a:rPr>
              <a:t>生产和再生产资本关系本身</a:t>
            </a:r>
            <a:r>
              <a:rPr lang="zh-CN" altLang="en-US" sz="2400" dirty="0">
                <a:solidFill>
                  <a:srgbClr val="000099"/>
                </a:solidFill>
                <a:latin typeface="+mn-ea"/>
              </a:rPr>
              <a:t>：</a:t>
            </a:r>
            <a:r>
              <a:rPr lang="zh-CN" altLang="en-US" sz="2400" dirty="0">
                <a:solidFill>
                  <a:srgbClr val="FF6600"/>
                </a:solidFill>
                <a:latin typeface="+mn-ea"/>
              </a:rPr>
              <a:t>一方面是资本家，另一方面是雇佣工人。</a:t>
            </a:r>
          </a:p>
          <a:p>
            <a:pPr eaLnBrk="1" hangingPunct="1">
              <a:lnSpc>
                <a:spcPct val="140000"/>
              </a:lnSpc>
            </a:pPr>
            <a:r>
              <a:rPr lang="zh-CN" altLang="en-US" sz="2400" dirty="0">
                <a:latin typeface="+mn-ea"/>
              </a:rPr>
              <a:t>资本主义简单再生产，就其</a:t>
            </a:r>
            <a:r>
              <a:rPr lang="zh-CN" altLang="en-US" sz="2400" b="1" dirty="0">
                <a:latin typeface="+mn-ea"/>
              </a:rPr>
              <a:t>实质</a:t>
            </a:r>
            <a:r>
              <a:rPr lang="zh-CN" altLang="en-US" sz="2400" dirty="0">
                <a:latin typeface="+mn-ea"/>
              </a:rPr>
              <a:t>而言，</a:t>
            </a:r>
            <a:r>
              <a:rPr lang="zh-CN" altLang="en-US" sz="2400" dirty="0">
                <a:solidFill>
                  <a:srgbClr val="FF0000"/>
                </a:solidFill>
                <a:latin typeface="+mn-ea"/>
              </a:rPr>
              <a:t>是物质资料再生产和资本主义生产关系再生产的统一。</a:t>
            </a:r>
          </a:p>
        </p:txBody>
      </p:sp>
      <p:sp>
        <p:nvSpPr>
          <p:cNvPr id="4" name="文本框 3">
            <a:extLst>
              <a:ext uri="{FF2B5EF4-FFF2-40B4-BE49-F238E27FC236}">
                <a16:creationId xmlns:a16="http://schemas.microsoft.com/office/drawing/2014/main" id="{3E045B9B-1AE3-4EEC-B6E8-D00E27384C78}"/>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descr="MCj02121350000[1]">
            <a:extLst>
              <a:ext uri="{FF2B5EF4-FFF2-40B4-BE49-F238E27FC236}">
                <a16:creationId xmlns:a16="http://schemas.microsoft.com/office/drawing/2014/main" id="{0D3C7A2B-D586-435A-B095-7A725DFB9B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25" y="5084763"/>
            <a:ext cx="2232025"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Rectangle 2">
            <a:extLst>
              <a:ext uri="{FF2B5EF4-FFF2-40B4-BE49-F238E27FC236}">
                <a16:creationId xmlns:a16="http://schemas.microsoft.com/office/drawing/2014/main" id="{13B0813C-13D1-49A5-9903-24F656B86596}"/>
              </a:ext>
            </a:extLst>
          </p:cNvPr>
          <p:cNvSpPr>
            <a:spLocks noGrp="1" noChangeArrowheads="1"/>
          </p:cNvSpPr>
          <p:nvPr>
            <p:ph type="title" idx="4294967295"/>
          </p:nvPr>
        </p:nvSpPr>
        <p:spPr>
          <a:xfrm>
            <a:off x="519113" y="815008"/>
            <a:ext cx="4492625" cy="601041"/>
          </a:xfrm>
        </p:spPr>
        <p:txBody>
          <a:bodyPr lIns="0" rIns="0" bIns="0" anchor="b"/>
          <a:lstStyle/>
          <a:p>
            <a:pPr eaLnBrk="1" hangingPunct="1"/>
            <a:r>
              <a:rPr lang="en-US" altLang="zh-CN" sz="2400" dirty="0">
                <a:latin typeface="+mn-ea"/>
                <a:ea typeface="+mn-ea"/>
              </a:rPr>
              <a:t>2. </a:t>
            </a:r>
            <a:r>
              <a:rPr lang="zh-CN" altLang="en-US" sz="2400" dirty="0">
                <a:latin typeface="+mn-ea"/>
                <a:ea typeface="+mn-ea"/>
              </a:rPr>
              <a:t>资本主义扩大再生产 </a:t>
            </a:r>
          </a:p>
        </p:txBody>
      </p:sp>
      <p:sp>
        <p:nvSpPr>
          <p:cNvPr id="109572" name="Rectangle 3">
            <a:extLst>
              <a:ext uri="{FF2B5EF4-FFF2-40B4-BE49-F238E27FC236}">
                <a16:creationId xmlns:a16="http://schemas.microsoft.com/office/drawing/2014/main" id="{DBFF0904-4F6F-4434-B93F-89D05B987897}"/>
              </a:ext>
            </a:extLst>
          </p:cNvPr>
          <p:cNvSpPr>
            <a:spLocks noGrp="1" noChangeArrowheads="1"/>
          </p:cNvSpPr>
          <p:nvPr>
            <p:ph idx="4294967295"/>
          </p:nvPr>
        </p:nvSpPr>
        <p:spPr>
          <a:xfrm>
            <a:off x="539750" y="1892544"/>
            <a:ext cx="7235825" cy="3349625"/>
          </a:xfrm>
        </p:spPr>
        <p:txBody>
          <a:bodyPr/>
          <a:lstStyle/>
          <a:p>
            <a:pPr eaLnBrk="1" hangingPunct="1">
              <a:lnSpc>
                <a:spcPct val="150000"/>
              </a:lnSpc>
              <a:buFont typeface="Wingdings" panose="05000000000000000000" pitchFamily="2" charset="2"/>
              <a:buNone/>
            </a:pPr>
            <a:r>
              <a:rPr lang="zh-CN" altLang="en-US" sz="2400" dirty="0"/>
              <a:t>          </a:t>
            </a:r>
            <a:r>
              <a:rPr lang="zh-CN" altLang="en-US" sz="2400" dirty="0">
                <a:latin typeface="+mn-ea"/>
              </a:rPr>
              <a:t>资本家获得无偿占有的剩余价值后，并不是将其完全用于个人消费，而是将一部分转化为资本，用以购买追加的生产资料和劳动力，使生产在扩大的规模上重复进行，</a:t>
            </a:r>
            <a:r>
              <a:rPr lang="zh-CN" altLang="en-US" sz="2400" i="1" dirty="0">
                <a:latin typeface="+mn-ea"/>
              </a:rPr>
              <a:t>这就是</a:t>
            </a:r>
            <a:r>
              <a:rPr lang="zh-CN" altLang="en-US" sz="2400" i="1" dirty="0">
                <a:solidFill>
                  <a:srgbClr val="FF0000"/>
                </a:solidFill>
                <a:latin typeface="+mn-ea"/>
              </a:rPr>
              <a:t>资本主义的扩大再生产</a:t>
            </a:r>
            <a:r>
              <a:rPr lang="zh-CN" altLang="en-US" sz="2400" i="1" dirty="0">
                <a:latin typeface="+mn-ea"/>
              </a:rPr>
              <a:t>。</a:t>
            </a:r>
          </a:p>
        </p:txBody>
      </p:sp>
      <p:sp>
        <p:nvSpPr>
          <p:cNvPr id="5" name="文本框 4">
            <a:extLst>
              <a:ext uri="{FF2B5EF4-FFF2-40B4-BE49-F238E27FC236}">
                <a16:creationId xmlns:a16="http://schemas.microsoft.com/office/drawing/2014/main" id="{424D5C11-10A5-4FDF-8AF9-5153F2E3E4E8}"/>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checkerboard(across)">
                                      <p:cBhvr>
                                        <p:cTn id="7" dur="500"/>
                                        <p:tgtEl>
                                          <p:spTgt spid="4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5">
            <a:extLst>
              <a:ext uri="{FF2B5EF4-FFF2-40B4-BE49-F238E27FC236}">
                <a16:creationId xmlns:a16="http://schemas.microsoft.com/office/drawing/2014/main" id="{BF364E51-6E48-4E3F-8809-5DBB946347E2}"/>
              </a:ext>
            </a:extLst>
          </p:cNvPr>
          <p:cNvSpPr/>
          <p:nvPr/>
        </p:nvSpPr>
        <p:spPr bwMode="auto">
          <a:xfrm>
            <a:off x="385763" y="1160463"/>
            <a:ext cx="4491037" cy="61912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资本积累必然加剧两极分化</a:t>
            </a:r>
          </a:p>
        </p:txBody>
      </p:sp>
      <p:grpSp>
        <p:nvGrpSpPr>
          <p:cNvPr id="40963" name="组合 3">
            <a:extLst>
              <a:ext uri="{FF2B5EF4-FFF2-40B4-BE49-F238E27FC236}">
                <a16:creationId xmlns:a16="http://schemas.microsoft.com/office/drawing/2014/main" id="{35E63C69-0B1D-46C0-A087-8075CAF5C863}"/>
              </a:ext>
            </a:extLst>
          </p:cNvPr>
          <p:cNvGrpSpPr>
            <a:grpSpLocks/>
          </p:cNvGrpSpPr>
          <p:nvPr/>
        </p:nvGrpSpPr>
        <p:grpSpPr bwMode="auto">
          <a:xfrm>
            <a:off x="569913" y="2090738"/>
            <a:ext cx="8004175" cy="1565275"/>
            <a:chOff x="850330" y="2025650"/>
            <a:chExt cx="8003998" cy="1563688"/>
          </a:xfrm>
        </p:grpSpPr>
        <p:sp>
          <p:nvSpPr>
            <p:cNvPr id="2" name="Text Box 6">
              <a:extLst>
                <a:ext uri="{FF2B5EF4-FFF2-40B4-BE49-F238E27FC236}">
                  <a16:creationId xmlns:a16="http://schemas.microsoft.com/office/drawing/2014/main" id="{A8480E36-8206-4C7E-8F86-3BAB24E815C9}"/>
                </a:ext>
              </a:extLst>
            </p:cNvPr>
            <p:cNvSpPr txBox="1">
              <a:spLocks noChangeArrowheads="1"/>
            </p:cNvSpPr>
            <p:nvPr/>
          </p:nvSpPr>
          <p:spPr bwMode="auto">
            <a:xfrm>
              <a:off x="2194912" y="2242916"/>
              <a:ext cx="1627152" cy="464666"/>
            </a:xfrm>
            <a:prstGeom prst="rect">
              <a:avLst/>
            </a:prstGeom>
            <a:noFill/>
            <a:ln w="25400">
              <a:solidFill>
                <a:schemeClr val="bg2">
                  <a:lumMod val="90000"/>
                </a:schemeClr>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chemeClr val="tx2"/>
                  </a:solidFill>
                  <a:latin typeface="+mj-ea"/>
                  <a:ea typeface="+mj-ea"/>
                  <a:sym typeface="Arial" panose="020B0604020202020204" pitchFamily="34" charset="0"/>
                </a:rPr>
                <a:t>资本积聚</a:t>
              </a:r>
              <a:endParaRPr lang="zh-CN" altLang="en-US" sz="2400" dirty="0">
                <a:latin typeface="+mj-ea"/>
                <a:ea typeface="+mj-ea"/>
                <a:sym typeface="+mn-ea"/>
              </a:endParaRPr>
            </a:p>
          </p:txBody>
        </p:sp>
        <p:sp>
          <p:nvSpPr>
            <p:cNvPr id="39943" name="Text Box 7">
              <a:extLst>
                <a:ext uri="{FF2B5EF4-FFF2-40B4-BE49-F238E27FC236}">
                  <a16:creationId xmlns:a16="http://schemas.microsoft.com/office/drawing/2014/main" id="{116C290C-D21E-48D7-A339-489DDF92F895}"/>
                </a:ext>
              </a:extLst>
            </p:cNvPr>
            <p:cNvSpPr txBox="1">
              <a:spLocks noChangeArrowheads="1"/>
            </p:cNvSpPr>
            <p:nvPr/>
          </p:nvSpPr>
          <p:spPr bwMode="auto">
            <a:xfrm>
              <a:off x="2194912" y="3035862"/>
              <a:ext cx="1627152" cy="463080"/>
            </a:xfrm>
            <a:prstGeom prst="rect">
              <a:avLst/>
            </a:prstGeom>
            <a:noFill/>
            <a:ln w="25400">
              <a:solidFill>
                <a:schemeClr val="bg2">
                  <a:lumMod val="90000"/>
                </a:schemeClr>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chemeClr val="tx2"/>
                  </a:solidFill>
                  <a:latin typeface="+mj-ea"/>
                  <a:ea typeface="+mj-ea"/>
                  <a:sym typeface="Arial" panose="020B0604020202020204" pitchFamily="34" charset="0"/>
                </a:rPr>
                <a:t>资本集中</a:t>
              </a:r>
            </a:p>
          </p:txBody>
        </p:sp>
        <p:sp>
          <p:nvSpPr>
            <p:cNvPr id="39944" name="Text Box 8">
              <a:extLst>
                <a:ext uri="{FF2B5EF4-FFF2-40B4-BE49-F238E27FC236}">
                  <a16:creationId xmlns:a16="http://schemas.microsoft.com/office/drawing/2014/main" id="{FA32FB3E-76D8-45AB-94F7-365C1F6A0F77}"/>
                </a:ext>
              </a:extLst>
            </p:cNvPr>
            <p:cNvSpPr txBox="1">
              <a:spLocks noChangeArrowheads="1"/>
            </p:cNvSpPr>
            <p:nvPr/>
          </p:nvSpPr>
          <p:spPr bwMode="auto">
            <a:xfrm>
              <a:off x="850330" y="2025650"/>
              <a:ext cx="550850" cy="1563688"/>
            </a:xfrm>
            <a:prstGeom prst="rect">
              <a:avLst/>
            </a:prstGeom>
            <a:noFill/>
            <a:ln w="25400">
              <a:solidFill>
                <a:srgbClr val="014D23"/>
              </a:solidFill>
              <a:miter lim="800000"/>
            </a:ln>
          </p:spPr>
          <p:txBody>
            <a:bodyPr vert="eaVert"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dirty="0">
                  <a:solidFill>
                    <a:srgbClr val="0A0A0E"/>
                  </a:solidFill>
                  <a:latin typeface="+mj-ea"/>
                  <a:ea typeface="+mj-ea"/>
                  <a:sym typeface="Arial" panose="020B0604020202020204" pitchFamily="34" charset="0"/>
                </a:rPr>
                <a:t>资本积累</a:t>
              </a:r>
            </a:p>
          </p:txBody>
        </p:sp>
        <p:sp>
          <p:nvSpPr>
            <p:cNvPr id="39945" name="AutoShape 10">
              <a:extLst>
                <a:ext uri="{FF2B5EF4-FFF2-40B4-BE49-F238E27FC236}">
                  <a16:creationId xmlns:a16="http://schemas.microsoft.com/office/drawing/2014/main" id="{18A42F87-BE50-4E78-BDD7-8CC590EF8461}"/>
                </a:ext>
              </a:extLst>
            </p:cNvPr>
            <p:cNvSpPr>
              <a:spLocks noChangeArrowheads="1"/>
            </p:cNvSpPr>
            <p:nvPr/>
          </p:nvSpPr>
          <p:spPr bwMode="auto">
            <a:xfrm>
              <a:off x="4438001" y="2314282"/>
              <a:ext cx="1509679" cy="937261"/>
            </a:xfrm>
            <a:prstGeom prst="roundRect">
              <a:avLst>
                <a:gd name="adj" fmla="val 16667"/>
              </a:avLst>
            </a:prstGeom>
            <a:noFill/>
            <a:ln w="9525">
              <a:solidFill>
                <a:schemeClr val="tx1"/>
              </a:solidFill>
              <a:round/>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a:defRPr/>
              </a:pPr>
              <a:r>
                <a:rPr lang="zh-CN" altLang="en-US" sz="2400">
                  <a:solidFill>
                    <a:prstClr val="black"/>
                  </a:solidFill>
                  <a:latin typeface="微软雅黑"/>
                  <a:ea typeface="微软雅黑"/>
                  <a:sym typeface="+mn-ea"/>
                </a:rPr>
                <a:t>个别资本</a:t>
              </a:r>
            </a:p>
            <a:p>
              <a:pPr lvl="0" algn="ctr">
                <a:defRPr/>
              </a:pPr>
              <a:r>
                <a:rPr lang="zh-CN" altLang="en-US" sz="2400">
                  <a:solidFill>
                    <a:prstClr val="black"/>
                  </a:solidFill>
                  <a:latin typeface="微软雅黑"/>
                  <a:ea typeface="微软雅黑"/>
                  <a:sym typeface="+mn-ea"/>
                </a:rPr>
                <a:t>总额增大</a:t>
              </a:r>
              <a:endParaRPr lang="zh-CN" altLang="en-US" sz="2400" dirty="0">
                <a:solidFill>
                  <a:prstClr val="black"/>
                </a:solidFill>
                <a:latin typeface="微软雅黑"/>
                <a:ea typeface="微软雅黑"/>
                <a:sym typeface="+mn-ea"/>
              </a:endParaRPr>
            </a:p>
          </p:txBody>
        </p:sp>
        <p:sp>
          <p:nvSpPr>
            <p:cNvPr id="40971" name="AutoShape 12">
              <a:extLst>
                <a:ext uri="{FF2B5EF4-FFF2-40B4-BE49-F238E27FC236}">
                  <a16:creationId xmlns:a16="http://schemas.microsoft.com/office/drawing/2014/main" id="{E096ADD4-88D1-4DB0-8595-89ED68D38FD3}"/>
                </a:ext>
              </a:extLst>
            </p:cNvPr>
            <p:cNvSpPr>
              <a:spLocks noChangeArrowheads="1"/>
            </p:cNvSpPr>
            <p:nvPr/>
          </p:nvSpPr>
          <p:spPr bwMode="auto">
            <a:xfrm>
              <a:off x="1689335" y="2314575"/>
              <a:ext cx="360363" cy="215900"/>
            </a:xfrm>
            <a:custGeom>
              <a:avLst/>
              <a:gdLst>
                <a:gd name="T0" fmla="*/ 2147483646 w 21600"/>
                <a:gd name="T1" fmla="*/ 0 h 21600"/>
                <a:gd name="T2" fmla="*/ 2147483646 w 21600"/>
                <a:gd name="T3" fmla="*/ 538751113 h 21600"/>
                <a:gd name="T4" fmla="*/ 2147483646 w 21600"/>
                <a:gd name="T5" fmla="*/ 538751113 h 21600"/>
                <a:gd name="T6" fmla="*/ 2147483646 w 21600"/>
                <a:gd name="T7" fmla="*/ 1616253028 h 21600"/>
                <a:gd name="T8" fmla="*/ 2147483646 w 21600"/>
                <a:gd name="T9" fmla="*/ 1616253028 h 21600"/>
                <a:gd name="T10" fmla="*/ 2147483646 w 21600"/>
                <a:gd name="T11" fmla="*/ 2147483646 h 21600"/>
                <a:gd name="T12" fmla="*/ 2147483646 w 21600"/>
                <a:gd name="T13" fmla="*/ 1077502215 h 21600"/>
                <a:gd name="T14" fmla="*/ 2147483646 w 21600"/>
                <a:gd name="T15" fmla="*/ 0 h 21600"/>
                <a:gd name="T16" fmla="*/ 1744906642 w 21600"/>
                <a:gd name="T17" fmla="*/ 538751113 h 21600"/>
                <a:gd name="T18" fmla="*/ 1744906642 w 21600"/>
                <a:gd name="T19" fmla="*/ 1616253028 h 21600"/>
                <a:gd name="T20" fmla="*/ 2147483646 w 21600"/>
                <a:gd name="T21" fmla="*/ 1616253028 h 21600"/>
                <a:gd name="T22" fmla="*/ 2147483646 w 21600"/>
                <a:gd name="T23" fmla="*/ 538751113 h 21600"/>
                <a:gd name="T24" fmla="*/ 1744906642 w 21600"/>
                <a:gd name="T25" fmla="*/ 538751113 h 21600"/>
                <a:gd name="T26" fmla="*/ 0 w 21600"/>
                <a:gd name="T27" fmla="*/ 538751113 h 21600"/>
                <a:gd name="T28" fmla="*/ 0 w 21600"/>
                <a:gd name="T29" fmla="*/ 1616253028 h 21600"/>
                <a:gd name="T30" fmla="*/ 872416167 w 21600"/>
                <a:gd name="T31" fmla="*/ 1616253028 h 21600"/>
                <a:gd name="T32" fmla="*/ 872416167 w 21600"/>
                <a:gd name="T33" fmla="*/ 538751113 h 21600"/>
                <a:gd name="T34" fmla="*/ 0 w 21600"/>
                <a:gd name="T35" fmla="*/ 538751113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2" name="AutoShape 13">
              <a:extLst>
                <a:ext uri="{FF2B5EF4-FFF2-40B4-BE49-F238E27FC236}">
                  <a16:creationId xmlns:a16="http://schemas.microsoft.com/office/drawing/2014/main" id="{2A93E50F-3477-4395-8D7A-284A755878C9}"/>
                </a:ext>
              </a:extLst>
            </p:cNvPr>
            <p:cNvSpPr>
              <a:spLocks noChangeArrowheads="1"/>
            </p:cNvSpPr>
            <p:nvPr/>
          </p:nvSpPr>
          <p:spPr bwMode="auto">
            <a:xfrm>
              <a:off x="1689335" y="3108325"/>
              <a:ext cx="360363" cy="215900"/>
            </a:xfrm>
            <a:custGeom>
              <a:avLst/>
              <a:gdLst>
                <a:gd name="T0" fmla="*/ 2147483646 w 21600"/>
                <a:gd name="T1" fmla="*/ 0 h 21600"/>
                <a:gd name="T2" fmla="*/ 2147483646 w 21600"/>
                <a:gd name="T3" fmla="*/ 538751113 h 21600"/>
                <a:gd name="T4" fmla="*/ 2147483646 w 21600"/>
                <a:gd name="T5" fmla="*/ 538751113 h 21600"/>
                <a:gd name="T6" fmla="*/ 2147483646 w 21600"/>
                <a:gd name="T7" fmla="*/ 1616253028 h 21600"/>
                <a:gd name="T8" fmla="*/ 2147483646 w 21600"/>
                <a:gd name="T9" fmla="*/ 1616253028 h 21600"/>
                <a:gd name="T10" fmla="*/ 2147483646 w 21600"/>
                <a:gd name="T11" fmla="*/ 2147483646 h 21600"/>
                <a:gd name="T12" fmla="*/ 2147483646 w 21600"/>
                <a:gd name="T13" fmla="*/ 1077502215 h 21600"/>
                <a:gd name="T14" fmla="*/ 2147483646 w 21600"/>
                <a:gd name="T15" fmla="*/ 0 h 21600"/>
                <a:gd name="T16" fmla="*/ 1744906642 w 21600"/>
                <a:gd name="T17" fmla="*/ 538751113 h 21600"/>
                <a:gd name="T18" fmla="*/ 1744906642 w 21600"/>
                <a:gd name="T19" fmla="*/ 1616253028 h 21600"/>
                <a:gd name="T20" fmla="*/ 2147483646 w 21600"/>
                <a:gd name="T21" fmla="*/ 1616253028 h 21600"/>
                <a:gd name="T22" fmla="*/ 2147483646 w 21600"/>
                <a:gd name="T23" fmla="*/ 538751113 h 21600"/>
                <a:gd name="T24" fmla="*/ 1744906642 w 21600"/>
                <a:gd name="T25" fmla="*/ 538751113 h 21600"/>
                <a:gd name="T26" fmla="*/ 0 w 21600"/>
                <a:gd name="T27" fmla="*/ 538751113 h 21600"/>
                <a:gd name="T28" fmla="*/ 0 w 21600"/>
                <a:gd name="T29" fmla="*/ 1616253028 h 21600"/>
                <a:gd name="T30" fmla="*/ 872416167 w 21600"/>
                <a:gd name="T31" fmla="*/ 1616253028 h 21600"/>
                <a:gd name="T32" fmla="*/ 872416167 w 21600"/>
                <a:gd name="T33" fmla="*/ 538751113 h 21600"/>
                <a:gd name="T34" fmla="*/ 0 w 21600"/>
                <a:gd name="T35" fmla="*/ 538751113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3" name="AutoShape 14">
              <a:extLst>
                <a:ext uri="{FF2B5EF4-FFF2-40B4-BE49-F238E27FC236}">
                  <a16:creationId xmlns:a16="http://schemas.microsoft.com/office/drawing/2014/main" id="{3DFE5060-89FF-4586-9CA4-36A143A37623}"/>
                </a:ext>
              </a:extLst>
            </p:cNvPr>
            <p:cNvSpPr>
              <a:spLocks noChangeArrowheads="1"/>
            </p:cNvSpPr>
            <p:nvPr/>
          </p:nvSpPr>
          <p:spPr bwMode="auto">
            <a:xfrm>
              <a:off x="3966883" y="3108325"/>
              <a:ext cx="360363" cy="215900"/>
            </a:xfrm>
            <a:custGeom>
              <a:avLst/>
              <a:gdLst>
                <a:gd name="T0" fmla="*/ 2147483646 w 21600"/>
                <a:gd name="T1" fmla="*/ 0 h 21600"/>
                <a:gd name="T2" fmla="*/ 2147483646 w 21600"/>
                <a:gd name="T3" fmla="*/ 538751113 h 21600"/>
                <a:gd name="T4" fmla="*/ 2147483646 w 21600"/>
                <a:gd name="T5" fmla="*/ 538751113 h 21600"/>
                <a:gd name="T6" fmla="*/ 2147483646 w 21600"/>
                <a:gd name="T7" fmla="*/ 1616253028 h 21600"/>
                <a:gd name="T8" fmla="*/ 2147483646 w 21600"/>
                <a:gd name="T9" fmla="*/ 1616253028 h 21600"/>
                <a:gd name="T10" fmla="*/ 2147483646 w 21600"/>
                <a:gd name="T11" fmla="*/ 2147483646 h 21600"/>
                <a:gd name="T12" fmla="*/ 2147483646 w 21600"/>
                <a:gd name="T13" fmla="*/ 1077502215 h 21600"/>
                <a:gd name="T14" fmla="*/ 2147483646 w 21600"/>
                <a:gd name="T15" fmla="*/ 0 h 21600"/>
                <a:gd name="T16" fmla="*/ 1744906642 w 21600"/>
                <a:gd name="T17" fmla="*/ 538751113 h 21600"/>
                <a:gd name="T18" fmla="*/ 1744906642 w 21600"/>
                <a:gd name="T19" fmla="*/ 1616253028 h 21600"/>
                <a:gd name="T20" fmla="*/ 2147483646 w 21600"/>
                <a:gd name="T21" fmla="*/ 1616253028 h 21600"/>
                <a:gd name="T22" fmla="*/ 2147483646 w 21600"/>
                <a:gd name="T23" fmla="*/ 538751113 h 21600"/>
                <a:gd name="T24" fmla="*/ 1744906642 w 21600"/>
                <a:gd name="T25" fmla="*/ 538751113 h 21600"/>
                <a:gd name="T26" fmla="*/ 0 w 21600"/>
                <a:gd name="T27" fmla="*/ 538751113 h 21600"/>
                <a:gd name="T28" fmla="*/ 0 w 21600"/>
                <a:gd name="T29" fmla="*/ 1616253028 h 21600"/>
                <a:gd name="T30" fmla="*/ 872416167 w 21600"/>
                <a:gd name="T31" fmla="*/ 1616253028 h 21600"/>
                <a:gd name="T32" fmla="*/ 872416167 w 21600"/>
                <a:gd name="T33" fmla="*/ 538751113 h 21600"/>
                <a:gd name="T34" fmla="*/ 0 w 21600"/>
                <a:gd name="T35" fmla="*/ 538751113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74" name="AutoShape 15">
              <a:extLst>
                <a:ext uri="{FF2B5EF4-FFF2-40B4-BE49-F238E27FC236}">
                  <a16:creationId xmlns:a16="http://schemas.microsoft.com/office/drawing/2014/main" id="{AEDB2AB9-16A5-4853-94F6-E82D6CC72775}"/>
                </a:ext>
              </a:extLst>
            </p:cNvPr>
            <p:cNvSpPr>
              <a:spLocks noChangeArrowheads="1"/>
            </p:cNvSpPr>
            <p:nvPr/>
          </p:nvSpPr>
          <p:spPr bwMode="auto">
            <a:xfrm>
              <a:off x="3966883" y="2314575"/>
              <a:ext cx="339725" cy="268288"/>
            </a:xfrm>
            <a:custGeom>
              <a:avLst/>
              <a:gdLst>
                <a:gd name="T0" fmla="*/ 2147483646 w 21600"/>
                <a:gd name="T1" fmla="*/ 0 h 21600"/>
                <a:gd name="T2" fmla="*/ 2147483646 w 21600"/>
                <a:gd name="T3" fmla="*/ 1596361581 h 21600"/>
                <a:gd name="T4" fmla="*/ 2147483646 w 21600"/>
                <a:gd name="T5" fmla="*/ 1596361581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1299291584 w 21600"/>
                <a:gd name="T17" fmla="*/ 1596361581 h 21600"/>
                <a:gd name="T18" fmla="*/ 1299291584 w 21600"/>
                <a:gd name="T19" fmla="*/ 2147483646 h 21600"/>
                <a:gd name="T20" fmla="*/ 2147483646 w 21600"/>
                <a:gd name="T21" fmla="*/ 2147483646 h 21600"/>
                <a:gd name="T22" fmla="*/ 2147483646 w 21600"/>
                <a:gd name="T23" fmla="*/ 1596361581 h 21600"/>
                <a:gd name="T24" fmla="*/ 1299291584 w 21600"/>
                <a:gd name="T25" fmla="*/ 1596361581 h 21600"/>
                <a:gd name="T26" fmla="*/ 0 w 21600"/>
                <a:gd name="T27" fmla="*/ 1596361581 h 21600"/>
                <a:gd name="T28" fmla="*/ 0 w 21600"/>
                <a:gd name="T29" fmla="*/ 2147483646 h 21600"/>
                <a:gd name="T30" fmla="*/ 649616609 w 21600"/>
                <a:gd name="T31" fmla="*/ 2147483646 h 21600"/>
                <a:gd name="T32" fmla="*/ 649616609 w 21600"/>
                <a:gd name="T33" fmla="*/ 1596361581 h 21600"/>
                <a:gd name="T34" fmla="*/ 0 w 21600"/>
                <a:gd name="T35" fmla="*/ 1596361581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Text Box 7">
              <a:extLst>
                <a:ext uri="{FF2B5EF4-FFF2-40B4-BE49-F238E27FC236}">
                  <a16:creationId xmlns:a16="http://schemas.microsoft.com/office/drawing/2014/main" id="{45E529CD-2ECC-46C7-883A-219A37C242FD}"/>
                </a:ext>
              </a:extLst>
            </p:cNvPr>
            <p:cNvSpPr txBox="1">
              <a:spLocks noChangeArrowheads="1"/>
            </p:cNvSpPr>
            <p:nvPr/>
          </p:nvSpPr>
          <p:spPr bwMode="auto">
            <a:xfrm>
              <a:off x="6765224" y="2106530"/>
              <a:ext cx="2089104" cy="1202105"/>
            </a:xfrm>
            <a:prstGeom prst="rect">
              <a:avLst/>
            </a:prstGeom>
            <a:noFill/>
            <a:ln w="25400">
              <a:solidFill>
                <a:schemeClr val="bg2">
                  <a:lumMod val="90000"/>
                </a:schemeClr>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defRPr/>
              </a:pPr>
              <a:r>
                <a:rPr lang="zh-CN" altLang="en-US" sz="2400" b="1" dirty="0">
                  <a:solidFill>
                    <a:srgbClr val="014D23"/>
                  </a:solidFill>
                  <a:latin typeface="+mj-ea"/>
                  <a:ea typeface="+mj-ea"/>
                  <a:sym typeface="Arial" panose="020B0604020202020204" pitchFamily="34" charset="0"/>
                </a:rPr>
                <a:t>社会财富日益集中到资本家手中</a:t>
              </a:r>
              <a:endParaRPr lang="zh-CN" altLang="en-US" sz="2400" dirty="0">
                <a:solidFill>
                  <a:srgbClr val="014D23"/>
                </a:solidFill>
                <a:latin typeface="+mj-ea"/>
                <a:ea typeface="+mj-ea"/>
                <a:sym typeface="+mn-ea"/>
              </a:endParaRPr>
            </a:p>
          </p:txBody>
        </p:sp>
        <p:sp>
          <p:nvSpPr>
            <p:cNvPr id="40976" name="AutoShape 17">
              <a:extLst>
                <a:ext uri="{FF2B5EF4-FFF2-40B4-BE49-F238E27FC236}">
                  <a16:creationId xmlns:a16="http://schemas.microsoft.com/office/drawing/2014/main" id="{DEFD3B56-8402-4548-B57E-4C98CA37CD29}"/>
                </a:ext>
              </a:extLst>
            </p:cNvPr>
            <p:cNvSpPr>
              <a:spLocks noChangeArrowheads="1"/>
            </p:cNvSpPr>
            <p:nvPr/>
          </p:nvSpPr>
          <p:spPr bwMode="auto">
            <a:xfrm>
              <a:off x="6046040" y="2603500"/>
              <a:ext cx="574675" cy="268288"/>
            </a:xfrm>
            <a:custGeom>
              <a:avLst/>
              <a:gdLst>
                <a:gd name="T0" fmla="*/ 2147483646 w 21600"/>
                <a:gd name="T1" fmla="*/ 0 h 21600"/>
                <a:gd name="T2" fmla="*/ 2147483646 w 21600"/>
                <a:gd name="T3" fmla="*/ 1596361581 h 21600"/>
                <a:gd name="T4" fmla="*/ 2147483646 w 21600"/>
                <a:gd name="T5" fmla="*/ 1596361581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1596361581 h 21600"/>
                <a:gd name="T18" fmla="*/ 2147483646 w 21600"/>
                <a:gd name="T19" fmla="*/ 2147483646 h 21600"/>
                <a:gd name="T20" fmla="*/ 2147483646 w 21600"/>
                <a:gd name="T21" fmla="*/ 2147483646 h 21600"/>
                <a:gd name="T22" fmla="*/ 2147483646 w 21600"/>
                <a:gd name="T23" fmla="*/ 1596361581 h 21600"/>
                <a:gd name="T24" fmla="*/ 2147483646 w 21600"/>
                <a:gd name="T25" fmla="*/ 1596361581 h 21600"/>
                <a:gd name="T26" fmla="*/ 0 w 21600"/>
                <a:gd name="T27" fmla="*/ 1596361581 h 21600"/>
                <a:gd name="T28" fmla="*/ 0 w 21600"/>
                <a:gd name="T29" fmla="*/ 2147483646 h 21600"/>
                <a:gd name="T30" fmla="*/ 2147483646 w 21600"/>
                <a:gd name="T31" fmla="*/ 2147483646 h 21600"/>
                <a:gd name="T32" fmla="*/ 2147483646 w 21600"/>
                <a:gd name="T33" fmla="*/ 1596361581 h 21600"/>
                <a:gd name="T34" fmla="*/ 0 w 21600"/>
                <a:gd name="T35" fmla="*/ 1596361581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9953" name="Picture 18">
            <a:extLst>
              <a:ext uri="{FF2B5EF4-FFF2-40B4-BE49-F238E27FC236}">
                <a16:creationId xmlns:a16="http://schemas.microsoft.com/office/drawing/2014/main" id="{FC3CD30F-B81B-4D5D-BAE3-F34482CFA5AE}"/>
              </a:ext>
            </a:extLst>
          </p:cNvPr>
          <p:cNvPicPr>
            <a:picLocks noChangeAspect="1" noChangeArrowheads="1"/>
          </p:cNvPicPr>
          <p:nvPr/>
        </p:nvPicPr>
        <p:blipFill rotWithShape="1">
          <a:blip r:embed="rId2" cstate="print"/>
          <a:srcRect l="5846" r="11493"/>
          <a:stretch>
            <a:fillRect/>
          </a:stretch>
        </p:blipFill>
        <p:spPr bwMode="auto">
          <a:xfrm>
            <a:off x="1182686" y="3868538"/>
            <a:ext cx="2603500" cy="2362200"/>
          </a:xfrm>
          <a:prstGeom prst="rect">
            <a:avLst/>
          </a:prstGeom>
          <a:ln>
            <a:noFill/>
          </a:ln>
          <a:effectLst>
            <a:softEdge rad="112500"/>
          </a:effectLst>
        </p:spPr>
      </p:pic>
      <p:sp>
        <p:nvSpPr>
          <p:cNvPr id="17" name="文本框 16">
            <a:extLst>
              <a:ext uri="{FF2B5EF4-FFF2-40B4-BE49-F238E27FC236}">
                <a16:creationId xmlns:a16="http://schemas.microsoft.com/office/drawing/2014/main" id="{A6F0E3EB-45B5-400C-A561-BF11646B3A2C}"/>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pic>
        <p:nvPicPr>
          <p:cNvPr id="40966" name="图片 2">
            <a:extLst>
              <a:ext uri="{FF2B5EF4-FFF2-40B4-BE49-F238E27FC236}">
                <a16:creationId xmlns:a16="http://schemas.microsoft.com/office/drawing/2014/main" id="{128B1608-E400-4F1E-B812-136E5A6E46A3}"/>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13547"/>
          <a:stretch>
            <a:fillRect/>
          </a:stretch>
        </p:blipFill>
        <p:spPr bwMode="auto">
          <a:xfrm>
            <a:off x="3975100" y="3984625"/>
            <a:ext cx="42672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a:extLst>
              <a:ext uri="{FF2B5EF4-FFF2-40B4-BE49-F238E27FC236}">
                <a16:creationId xmlns:a16="http://schemas.microsoft.com/office/drawing/2014/main" id="{6DAD6496-9769-4761-8058-A7B27744C41A}"/>
              </a:ext>
            </a:extLst>
          </p:cNvPr>
          <p:cNvSpPr>
            <a:spLocks noGrp="1" noChangeArrowheads="1"/>
          </p:cNvSpPr>
          <p:nvPr>
            <p:ph idx="4294967295"/>
          </p:nvPr>
        </p:nvSpPr>
        <p:spPr>
          <a:xfrm>
            <a:off x="366713" y="1052513"/>
            <a:ext cx="8777287" cy="4584700"/>
          </a:xfrm>
        </p:spPr>
        <p:txBody>
          <a:bodyPr/>
          <a:lstStyle/>
          <a:p>
            <a:pPr eaLnBrk="1" hangingPunct="1">
              <a:lnSpc>
                <a:spcPct val="150000"/>
              </a:lnSpc>
            </a:pPr>
            <a:endParaRPr lang="zh-CN" altLang="en-US" sz="3300" dirty="0"/>
          </a:p>
          <a:p>
            <a:pPr eaLnBrk="1" hangingPunct="1">
              <a:lnSpc>
                <a:spcPct val="150000"/>
              </a:lnSpc>
            </a:pPr>
            <a:r>
              <a:rPr lang="zh-CN" altLang="en-US" sz="2400" dirty="0">
                <a:solidFill>
                  <a:srgbClr val="FF0000"/>
                </a:solidFill>
                <a:latin typeface="+mn-ea"/>
              </a:rPr>
              <a:t>资本积累的本质，</a:t>
            </a:r>
            <a:r>
              <a:rPr lang="zh-CN" altLang="en-US" sz="2400" dirty="0">
                <a:latin typeface="+mn-ea"/>
              </a:rPr>
              <a:t>就是资本家不断地利用无偿占有的工人的</a:t>
            </a:r>
            <a:r>
              <a:rPr lang="zh-CN" altLang="en-US" sz="2400" i="1" dirty="0">
                <a:solidFill>
                  <a:srgbClr val="6600CC"/>
                </a:solidFill>
                <a:latin typeface="+mn-ea"/>
              </a:rPr>
              <a:t>剩余价值</a:t>
            </a:r>
            <a:r>
              <a:rPr lang="zh-CN" altLang="en-US" sz="2400" dirty="0">
                <a:latin typeface="+mn-ea"/>
              </a:rPr>
              <a:t>来扩大自己的资本规模，进一步扩大和加强对工人的</a:t>
            </a:r>
            <a:r>
              <a:rPr lang="zh-CN" altLang="en-US" sz="2400" i="1" dirty="0">
                <a:solidFill>
                  <a:srgbClr val="6600CC"/>
                </a:solidFill>
                <a:latin typeface="+mn-ea"/>
              </a:rPr>
              <a:t>剥削和统治</a:t>
            </a:r>
            <a:r>
              <a:rPr lang="zh-CN" altLang="en-US" sz="2400" dirty="0">
                <a:latin typeface="+mn-ea"/>
              </a:rPr>
              <a:t>。</a:t>
            </a:r>
          </a:p>
          <a:p>
            <a:pPr eaLnBrk="1" hangingPunct="1">
              <a:lnSpc>
                <a:spcPct val="150000"/>
              </a:lnSpc>
            </a:pPr>
            <a:r>
              <a:rPr lang="zh-CN" altLang="en-US" sz="2400" dirty="0">
                <a:solidFill>
                  <a:srgbClr val="000099"/>
                </a:solidFill>
                <a:latin typeface="+mn-ea"/>
              </a:rPr>
              <a:t>资本积累不但是</a:t>
            </a:r>
            <a:r>
              <a:rPr lang="zh-CN" altLang="en-US" sz="2400" i="1" dirty="0">
                <a:solidFill>
                  <a:srgbClr val="000099"/>
                </a:solidFill>
                <a:latin typeface="+mn-ea"/>
              </a:rPr>
              <a:t>社会财富占有两极分化</a:t>
            </a:r>
            <a:r>
              <a:rPr lang="zh-CN" altLang="en-US" sz="2400" dirty="0">
                <a:solidFill>
                  <a:srgbClr val="000099"/>
                </a:solidFill>
                <a:latin typeface="+mn-ea"/>
              </a:rPr>
              <a:t>的重要原因，而且是</a:t>
            </a:r>
            <a:r>
              <a:rPr lang="zh-CN" altLang="en-US" sz="2400" i="1" dirty="0">
                <a:solidFill>
                  <a:srgbClr val="000099"/>
                </a:solidFill>
                <a:latin typeface="+mn-ea"/>
              </a:rPr>
              <a:t>资本主义社会失业</a:t>
            </a:r>
            <a:r>
              <a:rPr lang="zh-CN" altLang="en-US" sz="2400" dirty="0">
                <a:solidFill>
                  <a:srgbClr val="000099"/>
                </a:solidFill>
                <a:latin typeface="+mn-ea"/>
              </a:rPr>
              <a:t>现象产生的根源</a:t>
            </a:r>
            <a:r>
              <a:rPr lang="zh-CN" altLang="en-US" sz="2400" dirty="0">
                <a:solidFill>
                  <a:srgbClr val="0033CC"/>
                </a:solidFill>
                <a:latin typeface="+mn-ea"/>
              </a:rPr>
              <a:t>。</a:t>
            </a:r>
          </a:p>
        </p:txBody>
      </p:sp>
      <p:pic>
        <p:nvPicPr>
          <p:cNvPr id="110595" name="Picture 7" descr="3neiron1">
            <a:extLst>
              <a:ext uri="{FF2B5EF4-FFF2-40B4-BE49-F238E27FC236}">
                <a16:creationId xmlns:a16="http://schemas.microsoft.com/office/drawing/2014/main" id="{56E37594-7E0E-4AAF-A988-C0793377A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525" y="5013325"/>
            <a:ext cx="1585913"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A7D2EB29-A65D-450A-90BD-EF1532219EE7}"/>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
        <p:nvSpPr>
          <p:cNvPr id="6" name="圆角矩形 15">
            <a:extLst>
              <a:ext uri="{FF2B5EF4-FFF2-40B4-BE49-F238E27FC236}">
                <a16:creationId xmlns:a16="http://schemas.microsoft.com/office/drawing/2014/main" id="{FE432C2A-2749-4CA8-91F0-895B14E03CAB}"/>
              </a:ext>
            </a:extLst>
          </p:cNvPr>
          <p:cNvSpPr/>
          <p:nvPr/>
        </p:nvSpPr>
        <p:spPr bwMode="auto">
          <a:xfrm>
            <a:off x="366713" y="1220787"/>
            <a:ext cx="4491037" cy="619125"/>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defRPr/>
            </a:pPr>
            <a:r>
              <a:rPr lang="zh-CN" altLang="en-US" sz="2400" b="1" dirty="0">
                <a:solidFill>
                  <a:schemeClr val="bg1"/>
                </a:solidFill>
                <a:latin typeface="微软雅黑" panose="020B0503020204020204" pitchFamily="34" charset="-122"/>
                <a:sym typeface="+mn-ea"/>
              </a:rPr>
              <a:t>资本积累的本质</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F924A762-3981-4B66-8EA3-7AF368BEFBE9}"/>
              </a:ext>
            </a:extLst>
          </p:cNvPr>
          <p:cNvSpPr>
            <a:spLocks noGrp="1" noChangeArrowheads="1"/>
          </p:cNvSpPr>
          <p:nvPr>
            <p:ph type="title" idx="4294967295"/>
          </p:nvPr>
        </p:nvSpPr>
        <p:spPr>
          <a:xfrm>
            <a:off x="984596" y="577040"/>
            <a:ext cx="3751262" cy="776288"/>
          </a:xfrm>
        </p:spPr>
        <p:txBody>
          <a:bodyPr lIns="0" rIns="0" bIns="0" anchor="b"/>
          <a:lstStyle/>
          <a:p>
            <a:pPr eaLnBrk="1" hangingPunct="1"/>
            <a:r>
              <a:rPr lang="en-US" altLang="zh-CN" sz="2400" dirty="0">
                <a:latin typeface="+mn-ea"/>
                <a:ea typeface="+mn-ea"/>
              </a:rPr>
              <a:t>3. </a:t>
            </a:r>
            <a:r>
              <a:rPr lang="zh-CN" altLang="en-US" sz="2400" dirty="0">
                <a:latin typeface="+mn-ea"/>
                <a:ea typeface="+mn-ea"/>
              </a:rPr>
              <a:t>资本的有机构成 </a:t>
            </a:r>
          </a:p>
        </p:txBody>
      </p:sp>
      <p:sp>
        <p:nvSpPr>
          <p:cNvPr id="373763" name="Rectangle 3">
            <a:extLst>
              <a:ext uri="{FF2B5EF4-FFF2-40B4-BE49-F238E27FC236}">
                <a16:creationId xmlns:a16="http://schemas.microsoft.com/office/drawing/2014/main" id="{49EAD96B-B789-4E39-B0EE-9FD658B6696C}"/>
              </a:ext>
            </a:extLst>
          </p:cNvPr>
          <p:cNvSpPr>
            <a:spLocks noGrp="1" noChangeArrowheads="1"/>
          </p:cNvSpPr>
          <p:nvPr>
            <p:ph idx="4294967295"/>
          </p:nvPr>
        </p:nvSpPr>
        <p:spPr>
          <a:xfrm>
            <a:off x="729904" y="1719230"/>
            <a:ext cx="7429500" cy="4286250"/>
          </a:xfrm>
        </p:spPr>
        <p:txBody>
          <a:bodyPr>
            <a:normAutofit/>
          </a:bodyPr>
          <a:lstStyle/>
          <a:p>
            <a:pPr eaLnBrk="1" hangingPunct="1">
              <a:lnSpc>
                <a:spcPct val="140000"/>
              </a:lnSpc>
              <a:defRPr/>
            </a:pPr>
            <a:r>
              <a:rPr lang="zh-CN" altLang="en-US" sz="2400" dirty="0">
                <a:solidFill>
                  <a:srgbClr val="6600CC"/>
                </a:solidFill>
                <a:latin typeface="+mn-ea"/>
              </a:rPr>
              <a:t>由生产的技术水平所决定的生产资料和劳动力之间的比例，叫做</a:t>
            </a:r>
            <a:r>
              <a:rPr lang="zh-CN" altLang="en-US" sz="2400" dirty="0">
                <a:solidFill>
                  <a:srgbClr val="FF0000"/>
                </a:solidFill>
                <a:latin typeface="+mn-ea"/>
              </a:rPr>
              <a:t>资本的</a:t>
            </a:r>
            <a:r>
              <a:rPr lang="zh-CN" altLang="en-US" sz="2400" b="1" dirty="0">
                <a:solidFill>
                  <a:srgbClr val="FF0000"/>
                </a:solidFill>
                <a:latin typeface="+mn-ea"/>
              </a:rPr>
              <a:t>技术</a:t>
            </a:r>
            <a:r>
              <a:rPr lang="zh-CN" altLang="en-US" sz="2400" dirty="0">
                <a:solidFill>
                  <a:srgbClr val="FF0000"/>
                </a:solidFill>
                <a:latin typeface="+mn-ea"/>
              </a:rPr>
              <a:t>构成。</a:t>
            </a:r>
            <a:r>
              <a:rPr lang="zh-CN" altLang="en-US" sz="2400" dirty="0">
                <a:solidFill>
                  <a:srgbClr val="000099"/>
                </a:solidFill>
                <a:latin typeface="+mn-ea"/>
              </a:rPr>
              <a:t>从价值形式上看，资本可分为不变资本和可变资本，这两部分资本价值之间的比例，叫做</a:t>
            </a:r>
            <a:r>
              <a:rPr lang="zh-CN" altLang="en-US" sz="2400" dirty="0">
                <a:solidFill>
                  <a:srgbClr val="FF0000"/>
                </a:solidFill>
                <a:latin typeface="+mn-ea"/>
              </a:rPr>
              <a:t>资本的</a:t>
            </a:r>
            <a:r>
              <a:rPr lang="zh-CN" altLang="en-US" sz="2400" b="1" dirty="0">
                <a:solidFill>
                  <a:srgbClr val="FF0000"/>
                </a:solidFill>
                <a:latin typeface="+mn-ea"/>
              </a:rPr>
              <a:t>价值</a:t>
            </a:r>
            <a:r>
              <a:rPr lang="zh-CN" altLang="en-US" sz="2400" dirty="0">
                <a:solidFill>
                  <a:srgbClr val="FF0000"/>
                </a:solidFill>
                <a:latin typeface="+mn-ea"/>
              </a:rPr>
              <a:t>构成。</a:t>
            </a:r>
          </a:p>
          <a:p>
            <a:pPr eaLnBrk="1" hangingPunct="1">
              <a:lnSpc>
                <a:spcPct val="140000"/>
              </a:lnSpc>
              <a:defRPr/>
            </a:pPr>
            <a:r>
              <a:rPr lang="zh-CN" altLang="en-US" sz="2400" dirty="0">
                <a:latin typeface="+mn-ea"/>
              </a:rPr>
              <a:t>由资本的技术构成决定并反映技术构成变化的资本价值构成，叫做</a:t>
            </a:r>
            <a:r>
              <a:rPr lang="zh-CN" altLang="en-US" sz="2400" b="1" dirty="0">
                <a:solidFill>
                  <a:srgbClr val="FF0000"/>
                </a:solidFill>
                <a:latin typeface="+mn-ea"/>
              </a:rPr>
              <a:t>资本的有机构成</a:t>
            </a:r>
            <a:r>
              <a:rPr lang="zh-CN" altLang="en-US" sz="2400" dirty="0">
                <a:latin typeface="+mn-ea"/>
              </a:rPr>
              <a:t>。</a:t>
            </a:r>
            <a:r>
              <a:rPr lang="zh-CN" altLang="en-US" sz="2400" dirty="0">
                <a:solidFill>
                  <a:srgbClr val="0033CC"/>
                </a:solidFill>
                <a:latin typeface="+mn-ea"/>
              </a:rPr>
              <a:t>通常用</a:t>
            </a:r>
            <a:r>
              <a:rPr lang="en-US" altLang="zh-CN" sz="2400" dirty="0">
                <a:solidFill>
                  <a:srgbClr val="0033CC"/>
                </a:solidFill>
                <a:latin typeface="+mn-ea"/>
              </a:rPr>
              <a:t>c</a:t>
            </a:r>
            <a:r>
              <a:rPr lang="zh-CN" altLang="en-US" sz="2400" dirty="0">
                <a:solidFill>
                  <a:srgbClr val="0033CC"/>
                </a:solidFill>
                <a:latin typeface="+mn-ea"/>
              </a:rPr>
              <a:t>：</a:t>
            </a:r>
            <a:r>
              <a:rPr lang="en-US" altLang="zh-CN" sz="2400" dirty="0">
                <a:solidFill>
                  <a:srgbClr val="0033CC"/>
                </a:solidFill>
                <a:latin typeface="+mn-ea"/>
              </a:rPr>
              <a:t>v</a:t>
            </a:r>
            <a:r>
              <a:rPr lang="zh-CN" altLang="en-US" sz="2400" dirty="0">
                <a:solidFill>
                  <a:srgbClr val="0033CC"/>
                </a:solidFill>
                <a:latin typeface="+mn-ea"/>
              </a:rPr>
              <a:t>来表示。</a:t>
            </a:r>
            <a:endParaRPr lang="en-US" altLang="zh-CN" sz="2400" dirty="0">
              <a:solidFill>
                <a:srgbClr val="0033CC"/>
              </a:solidFill>
              <a:latin typeface="+mn-ea"/>
            </a:endParaRPr>
          </a:p>
          <a:p>
            <a:pPr eaLnBrk="1" hangingPunct="1">
              <a:lnSpc>
                <a:spcPct val="140000"/>
              </a:lnSpc>
              <a:defRPr/>
            </a:pPr>
            <a:r>
              <a:rPr lang="zh-CN" altLang="en-US" sz="2400" dirty="0">
                <a:solidFill>
                  <a:srgbClr val="0033CC"/>
                </a:solidFill>
                <a:latin typeface="+mn-ea"/>
              </a:rPr>
              <a:t>资本有机构成</a:t>
            </a:r>
            <a:r>
              <a:rPr lang="en-US" altLang="zh-CN" sz="2400" dirty="0">
                <a:solidFill>
                  <a:srgbClr val="0033CC"/>
                </a:solidFill>
                <a:latin typeface="+mn-ea"/>
              </a:rPr>
              <a:t>=C/V</a:t>
            </a:r>
            <a:endParaRPr lang="zh-CN" altLang="en-US" sz="2400" dirty="0">
              <a:solidFill>
                <a:srgbClr val="0033CC"/>
              </a:solidFill>
              <a:latin typeface="+mn-ea"/>
            </a:endParaRPr>
          </a:p>
        </p:txBody>
      </p:sp>
      <p:pic>
        <p:nvPicPr>
          <p:cNvPr id="111620" name="Picture 5" descr="3money4">
            <a:extLst>
              <a:ext uri="{FF2B5EF4-FFF2-40B4-BE49-F238E27FC236}">
                <a16:creationId xmlns:a16="http://schemas.microsoft.com/office/drawing/2014/main" id="{CB15A56E-D09A-42A3-9A3D-156FD10DF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825" y="5554663"/>
            <a:ext cx="1450975"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02FBDB71-F20F-4DF5-B626-C2709B800BB2}"/>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2836D2D-C17E-4ED1-A8EF-67BBF11EEA4B}"/>
              </a:ext>
            </a:extLst>
          </p:cNvPr>
          <p:cNvSpPr>
            <a:spLocks noGrp="1" noChangeArrowheads="1"/>
          </p:cNvSpPr>
          <p:nvPr>
            <p:ph type="title" idx="4294967295"/>
          </p:nvPr>
        </p:nvSpPr>
        <p:spPr>
          <a:xfrm>
            <a:off x="395288" y="825977"/>
            <a:ext cx="3114675" cy="551179"/>
          </a:xfrm>
        </p:spPr>
        <p:txBody>
          <a:bodyPr lIns="0" rIns="0" bIns="0" anchor="b"/>
          <a:lstStyle/>
          <a:p>
            <a:pPr eaLnBrk="1" hangingPunct="1"/>
            <a:r>
              <a:rPr lang="en-US" altLang="zh-CN" sz="2400" dirty="0">
                <a:latin typeface="+mn-ea"/>
                <a:ea typeface="+mn-ea"/>
              </a:rPr>
              <a:t>4. </a:t>
            </a:r>
            <a:r>
              <a:rPr lang="zh-CN" altLang="en-US" sz="2400" dirty="0">
                <a:latin typeface="+mn-ea"/>
                <a:ea typeface="+mn-ea"/>
              </a:rPr>
              <a:t>相对过剩人口 </a:t>
            </a:r>
          </a:p>
        </p:txBody>
      </p:sp>
      <p:sp>
        <p:nvSpPr>
          <p:cNvPr id="112643" name="Rectangle 3">
            <a:extLst>
              <a:ext uri="{FF2B5EF4-FFF2-40B4-BE49-F238E27FC236}">
                <a16:creationId xmlns:a16="http://schemas.microsoft.com/office/drawing/2014/main" id="{2C81C2BF-0E8A-4401-82D1-7402862DA7EC}"/>
              </a:ext>
            </a:extLst>
          </p:cNvPr>
          <p:cNvSpPr>
            <a:spLocks noGrp="1" noChangeArrowheads="1"/>
          </p:cNvSpPr>
          <p:nvPr>
            <p:ph idx="4294967295"/>
          </p:nvPr>
        </p:nvSpPr>
        <p:spPr>
          <a:xfrm>
            <a:off x="179388" y="1484313"/>
            <a:ext cx="8705850" cy="3167062"/>
          </a:xfrm>
        </p:spPr>
        <p:txBody>
          <a:bodyPr/>
          <a:lstStyle/>
          <a:p>
            <a:pPr eaLnBrk="1" hangingPunct="1">
              <a:lnSpc>
                <a:spcPct val="140000"/>
              </a:lnSpc>
              <a:buFont typeface="Wingdings" panose="05000000000000000000" pitchFamily="2" charset="2"/>
              <a:buNone/>
            </a:pPr>
            <a:r>
              <a:rPr lang="zh-CN" altLang="en-US" sz="2400" b="1" dirty="0">
                <a:solidFill>
                  <a:srgbClr val="6600CC"/>
                </a:solidFill>
                <a:latin typeface="华文新魏" panose="02010800040101010101" pitchFamily="2" charset="-122"/>
                <a:ea typeface="华文新魏" panose="02010800040101010101" pitchFamily="2" charset="-122"/>
              </a:rPr>
              <a:t>            </a:t>
            </a:r>
            <a:r>
              <a:rPr lang="zh-CN" altLang="en-US" sz="2400" dirty="0">
                <a:solidFill>
                  <a:srgbClr val="800000"/>
                </a:solidFill>
                <a:latin typeface="+mn-ea"/>
              </a:rPr>
              <a:t>在资本主义生产过程中，资本有机构成的提高是一般趋势，这是由</a:t>
            </a:r>
            <a:r>
              <a:rPr lang="zh-CN" altLang="en-US" sz="2400" b="1" dirty="0">
                <a:solidFill>
                  <a:srgbClr val="800000"/>
                </a:solidFill>
                <a:latin typeface="+mn-ea"/>
              </a:rPr>
              <a:t>资本的本性</a:t>
            </a:r>
            <a:r>
              <a:rPr lang="zh-CN" altLang="en-US" sz="2400" dirty="0">
                <a:solidFill>
                  <a:srgbClr val="800000"/>
                </a:solidFill>
                <a:latin typeface="+mn-ea"/>
              </a:rPr>
              <a:t>决定的。</a:t>
            </a:r>
            <a:r>
              <a:rPr lang="zh-CN" altLang="en-US" sz="2400" dirty="0">
                <a:solidFill>
                  <a:srgbClr val="0033CC"/>
                </a:solidFill>
                <a:latin typeface="+mn-ea"/>
              </a:rPr>
              <a:t>在资本有机构成提高的情况下，由于可变资本的相对量的减少，资本对劳动力的需求日益相对地减少，其结果，就不可避免地造成大批工人失业，</a:t>
            </a:r>
            <a:r>
              <a:rPr lang="zh-CN" altLang="en-US" sz="2400" dirty="0">
                <a:solidFill>
                  <a:srgbClr val="FF6600"/>
                </a:solidFill>
                <a:latin typeface="+mn-ea"/>
              </a:rPr>
              <a:t>形成相对过剩人口。</a:t>
            </a:r>
          </a:p>
          <a:p>
            <a:pPr eaLnBrk="1" hangingPunct="1">
              <a:lnSpc>
                <a:spcPct val="140000"/>
              </a:lnSpc>
            </a:pPr>
            <a:endParaRPr lang="zh-CN" altLang="en-US" sz="2800" dirty="0">
              <a:ea typeface="华文新魏" panose="02010800040101010101" pitchFamily="2" charset="-122"/>
            </a:endParaRPr>
          </a:p>
          <a:p>
            <a:pPr eaLnBrk="1" hangingPunct="1">
              <a:lnSpc>
                <a:spcPct val="140000"/>
              </a:lnSpc>
            </a:pPr>
            <a:endParaRPr lang="zh-CN" altLang="en-US" sz="2800" dirty="0">
              <a:ea typeface="华文新魏" panose="02010800040101010101" pitchFamily="2" charset="-122"/>
            </a:endParaRPr>
          </a:p>
        </p:txBody>
      </p:sp>
      <p:sp>
        <p:nvSpPr>
          <p:cNvPr id="112644" name="AutoShape 5">
            <a:extLst>
              <a:ext uri="{FF2B5EF4-FFF2-40B4-BE49-F238E27FC236}">
                <a16:creationId xmlns:a16="http://schemas.microsoft.com/office/drawing/2014/main" id="{15AB5EB2-08F0-4ADB-A7BD-4F7469F3EA22}"/>
              </a:ext>
            </a:extLst>
          </p:cNvPr>
          <p:cNvSpPr>
            <a:spLocks noChangeArrowheads="1"/>
          </p:cNvSpPr>
          <p:nvPr/>
        </p:nvSpPr>
        <p:spPr bwMode="auto">
          <a:xfrm>
            <a:off x="-443802" y="4987925"/>
            <a:ext cx="10363201" cy="914400"/>
          </a:xfrm>
          <a:prstGeom prst="irregularSeal2">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0" algn="ctr" eaLnBrk="1" hangingPunct="1">
              <a:lnSpc>
                <a:spcPct val="140000"/>
              </a:lnSpc>
              <a:spcBef>
                <a:spcPct val="0"/>
              </a:spcBef>
              <a:buClr>
                <a:srgbClr val="0BD0D9"/>
              </a:buClr>
              <a:buSzPct val="95000"/>
              <a:buNone/>
            </a:pPr>
            <a:r>
              <a:rPr lang="zh-CN" altLang="en-US" sz="2200" i="1" dirty="0">
                <a:solidFill>
                  <a:srgbClr val="FF0000"/>
                </a:solidFill>
                <a:latin typeface="Constantia" panose="02030602050306030303" pitchFamily="18" charset="0"/>
                <a:ea typeface="隶书" panose="02010509060101010101" pitchFamily="49" charset="-122"/>
              </a:rPr>
              <a:t> </a:t>
            </a:r>
            <a:endParaRPr lang="en-US" altLang="zh-CN" sz="2200" i="1" dirty="0">
              <a:solidFill>
                <a:srgbClr val="FF0000"/>
              </a:solidFill>
              <a:latin typeface="Constantia" panose="02030602050306030303" pitchFamily="18" charset="0"/>
              <a:ea typeface="隶书" panose="02010509060101010101" pitchFamily="49" charset="-122"/>
            </a:endParaRPr>
          </a:p>
          <a:p>
            <a:pPr lvl="0" algn="ctr" eaLnBrk="1" hangingPunct="1">
              <a:lnSpc>
                <a:spcPct val="140000"/>
              </a:lnSpc>
              <a:spcBef>
                <a:spcPct val="0"/>
              </a:spcBef>
              <a:buClr>
                <a:srgbClr val="0BD0D9"/>
              </a:buClr>
              <a:buSzPct val="95000"/>
              <a:buNone/>
            </a:pPr>
            <a:r>
              <a:rPr lang="zh-CN" altLang="en-US" sz="1800" b="1" i="1" dirty="0">
                <a:solidFill>
                  <a:srgbClr val="FF0000"/>
                </a:solidFill>
                <a:latin typeface="Constantia" panose="02030602050306030303" pitchFamily="18" charset="0"/>
                <a:ea typeface="隶书" panose="02010509060101010101" pitchFamily="49" charset="-122"/>
              </a:rPr>
              <a:t>所谓相对过剩人口，就是劳动力供给超过了资本对它的需要</a:t>
            </a:r>
          </a:p>
          <a:p>
            <a:pPr lvl="0" algn="ctr" eaLnBrk="1" hangingPunct="1">
              <a:spcBef>
                <a:spcPct val="0"/>
              </a:spcBef>
              <a:buClrTx/>
              <a:buSzTx/>
              <a:buNone/>
            </a:pPr>
            <a:endParaRPr kumimoji="1" lang="zh-CN" altLang="en-US" sz="2200" i="1" dirty="0">
              <a:solidFill>
                <a:srgbClr val="FF0000"/>
              </a:solidFill>
              <a:latin typeface="Constantia" panose="02030602050306030303" pitchFamily="18" charset="0"/>
              <a:ea typeface="隶书" panose="02010509060101010101" pitchFamily="49" charset="-122"/>
            </a:endParaRPr>
          </a:p>
        </p:txBody>
      </p:sp>
      <p:sp>
        <p:nvSpPr>
          <p:cNvPr id="112645" name="Line 9">
            <a:extLst>
              <a:ext uri="{FF2B5EF4-FFF2-40B4-BE49-F238E27FC236}">
                <a16:creationId xmlns:a16="http://schemas.microsoft.com/office/drawing/2014/main" id="{B581BA9E-7BBA-4365-B87D-70F583E0315D}"/>
              </a:ext>
            </a:extLst>
          </p:cNvPr>
          <p:cNvSpPr>
            <a:spLocks noChangeShapeType="1"/>
          </p:cNvSpPr>
          <p:nvPr/>
        </p:nvSpPr>
        <p:spPr bwMode="auto">
          <a:xfrm>
            <a:off x="395288" y="1412875"/>
            <a:ext cx="849788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文本框 5">
            <a:extLst>
              <a:ext uri="{FF2B5EF4-FFF2-40B4-BE49-F238E27FC236}">
                <a16:creationId xmlns:a16="http://schemas.microsoft.com/office/drawing/2014/main" id="{A36501D9-3D29-4BBD-A4AA-DA89ED610DFF}"/>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F1740C-C732-49E3-923C-BA52EADBF85D}"/>
              </a:ext>
            </a:extLst>
          </p:cNvPr>
          <p:cNvSpPr txBox="1"/>
          <p:nvPr/>
        </p:nvSpPr>
        <p:spPr>
          <a:xfrm>
            <a:off x="17584" y="1141695"/>
            <a:ext cx="2782059" cy="323165"/>
          </a:xfrm>
          <a:prstGeom prst="rect">
            <a:avLst/>
          </a:prstGeom>
          <a:noFill/>
        </p:spPr>
        <p:txBody>
          <a:bodyPr wrap="square" rtlCol="0">
            <a:spAutoFit/>
          </a:bodyPr>
          <a:lstStyle/>
          <a:p>
            <a:r>
              <a:rPr lang="zh-CN" altLang="en-US" sz="1500" dirty="0"/>
              <a:t>商品是什么？</a:t>
            </a:r>
            <a:endParaRPr lang="en-US" altLang="zh-CN" sz="1500" dirty="0"/>
          </a:p>
        </p:txBody>
      </p:sp>
      <p:pic>
        <p:nvPicPr>
          <p:cNvPr id="4" name="图片 3">
            <a:extLst>
              <a:ext uri="{FF2B5EF4-FFF2-40B4-BE49-F238E27FC236}">
                <a16:creationId xmlns:a16="http://schemas.microsoft.com/office/drawing/2014/main" id="{3150A806-B59F-466F-86AC-0AC6E0C487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89005"/>
            <a:ext cx="5286375" cy="4334608"/>
          </a:xfrm>
          <a:prstGeom prst="rect">
            <a:avLst/>
          </a:prstGeom>
        </p:spPr>
      </p:pic>
      <p:pic>
        <p:nvPicPr>
          <p:cNvPr id="6" name="图片 5">
            <a:extLst>
              <a:ext uri="{FF2B5EF4-FFF2-40B4-BE49-F238E27FC236}">
                <a16:creationId xmlns:a16="http://schemas.microsoft.com/office/drawing/2014/main" id="{8CB83533-AB59-4664-93B3-55A87CA25D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6375" y="980113"/>
            <a:ext cx="3857625" cy="5143500"/>
          </a:xfrm>
          <a:prstGeom prst="rect">
            <a:avLst/>
          </a:prstGeom>
        </p:spPr>
      </p:pic>
      <p:sp>
        <p:nvSpPr>
          <p:cNvPr id="7" name="文本框 6">
            <a:extLst>
              <a:ext uri="{FF2B5EF4-FFF2-40B4-BE49-F238E27FC236}">
                <a16:creationId xmlns:a16="http://schemas.microsoft.com/office/drawing/2014/main" id="{9B8637EE-A1BF-46C5-841C-E4FB9BD2D6F8}"/>
              </a:ext>
            </a:extLst>
          </p:cNvPr>
          <p:cNvSpPr txBox="1"/>
          <p:nvPr/>
        </p:nvSpPr>
        <p:spPr>
          <a:xfrm>
            <a:off x="1938626" y="1141694"/>
            <a:ext cx="3078542" cy="323165"/>
          </a:xfrm>
          <a:prstGeom prst="rect">
            <a:avLst/>
          </a:prstGeom>
          <a:noFill/>
        </p:spPr>
        <p:txBody>
          <a:bodyPr wrap="square" rtlCol="0">
            <a:spAutoFit/>
          </a:bodyPr>
          <a:lstStyle/>
          <a:p>
            <a:r>
              <a:rPr lang="zh-CN" altLang="en-US" sz="1500" dirty="0"/>
              <a:t>与产品、物品是什么联系和差别？</a:t>
            </a:r>
            <a:endParaRPr lang="en-US" altLang="zh-CN" sz="1500" dirty="0"/>
          </a:p>
        </p:txBody>
      </p:sp>
      <p:sp>
        <p:nvSpPr>
          <p:cNvPr id="8" name="文本框 7">
            <a:extLst>
              <a:ext uri="{FF2B5EF4-FFF2-40B4-BE49-F238E27FC236}">
                <a16:creationId xmlns:a16="http://schemas.microsoft.com/office/drawing/2014/main" id="{1389E90D-AA58-4D3E-A80D-EDDD15D61F58}"/>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Tree>
    <p:extLst>
      <p:ext uri="{BB962C8B-B14F-4D97-AF65-F5344CB8AC3E}">
        <p14:creationId xmlns:p14="http://schemas.microsoft.com/office/powerpoint/2010/main" val="1964765353"/>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B502C23F-F2FB-43E8-8121-B0817C213398}"/>
              </a:ext>
            </a:extLst>
          </p:cNvPr>
          <p:cNvSpPr>
            <a:spLocks noGrp="1" noRot="1" noChangeArrowheads="1"/>
          </p:cNvSpPr>
          <p:nvPr>
            <p:ph type="title"/>
          </p:nvPr>
        </p:nvSpPr>
        <p:spPr>
          <a:xfrm>
            <a:off x="684213" y="1063349"/>
            <a:ext cx="6840537" cy="1143000"/>
          </a:xfrm>
        </p:spPr>
        <p:txBody>
          <a:bodyPr/>
          <a:lstStyle/>
          <a:p>
            <a:pPr eaLnBrk="1" hangingPunct="1"/>
            <a:r>
              <a:rPr lang="zh-CN" altLang="en-US" sz="2400" b="1" dirty="0">
                <a:latin typeface="+mn-ea"/>
                <a:ea typeface="+mn-ea"/>
              </a:rPr>
              <a:t>相对过剩人口的三种形式</a:t>
            </a:r>
          </a:p>
        </p:txBody>
      </p:sp>
      <p:sp>
        <p:nvSpPr>
          <p:cNvPr id="113667" name="Rectangle 4">
            <a:extLst>
              <a:ext uri="{FF2B5EF4-FFF2-40B4-BE49-F238E27FC236}">
                <a16:creationId xmlns:a16="http://schemas.microsoft.com/office/drawing/2014/main" id="{F53169FE-C552-4E82-A23F-95A2C3A1468B}"/>
              </a:ext>
            </a:extLst>
          </p:cNvPr>
          <p:cNvSpPr>
            <a:spLocks noGrp="1" noChangeArrowheads="1"/>
          </p:cNvSpPr>
          <p:nvPr>
            <p:ph type="body" idx="1"/>
          </p:nvPr>
        </p:nvSpPr>
        <p:spPr>
          <a:xfrm>
            <a:off x="457200" y="1844675"/>
            <a:ext cx="8229600" cy="4537075"/>
          </a:xfrm>
          <a:noFill/>
        </p:spPr>
        <p:txBody>
          <a:bodyPr/>
          <a:lstStyle/>
          <a:p>
            <a:pPr eaLnBrk="1" hangingPunct="1">
              <a:lnSpc>
                <a:spcPct val="140000"/>
              </a:lnSpc>
              <a:buFont typeface="Wingdings" panose="05000000000000000000" pitchFamily="2" charset="2"/>
              <a:buNone/>
            </a:pPr>
            <a:r>
              <a:rPr lang="zh-CN" altLang="en-US" dirty="0"/>
              <a:t>  </a:t>
            </a:r>
            <a:r>
              <a:rPr lang="zh-CN" altLang="en-US" sz="2000" dirty="0">
                <a:solidFill>
                  <a:srgbClr val="6600CC"/>
                </a:solidFill>
                <a:latin typeface="+mn-ea"/>
              </a:rPr>
              <a:t>在资本主义的发展过程中，</a:t>
            </a:r>
            <a:r>
              <a:rPr lang="zh-CN" altLang="en-US" sz="2000" b="1" dirty="0">
                <a:solidFill>
                  <a:srgbClr val="6600CC"/>
                </a:solidFill>
                <a:latin typeface="+mn-ea"/>
              </a:rPr>
              <a:t>相对过剩人口基本上有三种形式：</a:t>
            </a:r>
          </a:p>
          <a:p>
            <a:pPr eaLnBrk="1" hangingPunct="1">
              <a:lnSpc>
                <a:spcPct val="140000"/>
              </a:lnSpc>
              <a:buFont typeface="Wingdings" panose="05000000000000000000" pitchFamily="2" charset="2"/>
              <a:buNone/>
            </a:pPr>
            <a:r>
              <a:rPr lang="zh-CN" altLang="en-US" sz="2000" dirty="0">
                <a:latin typeface="+mn-ea"/>
              </a:rPr>
              <a:t>    </a:t>
            </a:r>
            <a:r>
              <a:rPr lang="zh-CN" altLang="en-US" sz="2000" b="1" dirty="0">
                <a:solidFill>
                  <a:schemeClr val="accent2"/>
                </a:solidFill>
                <a:latin typeface="+mn-ea"/>
              </a:rPr>
              <a:t>第一种形式是流动的过剩人口；</a:t>
            </a:r>
          </a:p>
          <a:p>
            <a:pPr eaLnBrk="1" hangingPunct="1">
              <a:lnSpc>
                <a:spcPct val="140000"/>
              </a:lnSpc>
              <a:buFont typeface="Wingdings" panose="05000000000000000000" pitchFamily="2" charset="2"/>
              <a:buNone/>
            </a:pPr>
            <a:r>
              <a:rPr lang="zh-CN" altLang="en-US" sz="2000" b="1" dirty="0">
                <a:solidFill>
                  <a:schemeClr val="accent2"/>
                </a:solidFill>
                <a:latin typeface="+mn-ea"/>
              </a:rPr>
              <a:t>     第二种形式是潜伏的过剩人口；</a:t>
            </a:r>
          </a:p>
          <a:p>
            <a:pPr eaLnBrk="1" hangingPunct="1">
              <a:lnSpc>
                <a:spcPct val="140000"/>
              </a:lnSpc>
              <a:buFont typeface="Wingdings" panose="05000000000000000000" pitchFamily="2" charset="2"/>
              <a:buNone/>
            </a:pPr>
            <a:r>
              <a:rPr lang="zh-CN" altLang="en-US" sz="2000" b="1" dirty="0">
                <a:solidFill>
                  <a:schemeClr val="accent2"/>
                </a:solidFill>
                <a:latin typeface="+mn-ea"/>
              </a:rPr>
              <a:t>     第三种形式是停滞的过剩人口。</a:t>
            </a:r>
          </a:p>
          <a:p>
            <a:pPr eaLnBrk="1" hangingPunct="1">
              <a:lnSpc>
                <a:spcPct val="140000"/>
              </a:lnSpc>
              <a:buFont typeface="Wingdings" panose="05000000000000000000" pitchFamily="2" charset="2"/>
              <a:buNone/>
            </a:pPr>
            <a:r>
              <a:rPr lang="zh-CN" altLang="en-US" sz="2000" dirty="0">
                <a:latin typeface="+mn-ea"/>
              </a:rPr>
              <a:t>          </a:t>
            </a:r>
            <a:endParaRPr lang="en-US" altLang="zh-CN" sz="2000" dirty="0">
              <a:latin typeface="+mn-ea"/>
            </a:endParaRPr>
          </a:p>
          <a:p>
            <a:pPr eaLnBrk="1" hangingPunct="1">
              <a:lnSpc>
                <a:spcPct val="140000"/>
              </a:lnSpc>
              <a:buFont typeface="Wingdings" panose="05000000000000000000" pitchFamily="2" charset="2"/>
              <a:buNone/>
            </a:pPr>
            <a:r>
              <a:rPr lang="en-US" altLang="zh-CN" sz="2000" b="1" dirty="0">
                <a:solidFill>
                  <a:srgbClr val="FF6600"/>
                </a:solidFill>
                <a:latin typeface="+mn-ea"/>
              </a:rPr>
              <a:t>         </a:t>
            </a:r>
            <a:r>
              <a:rPr lang="zh-CN" altLang="en-US" sz="2000" b="1" dirty="0">
                <a:solidFill>
                  <a:srgbClr val="FF6600"/>
                </a:solidFill>
                <a:latin typeface="+mn-ea"/>
              </a:rPr>
              <a:t>经常性的庞大失业人口的存在，是资本主义的痼疾，资产阶级政府通过各种干预措施可能在一定程度上缓解失业，但是不可能彻底消灭失业。</a:t>
            </a:r>
          </a:p>
        </p:txBody>
      </p:sp>
      <p:sp>
        <p:nvSpPr>
          <p:cNvPr id="113668" name="Oval 5">
            <a:hlinkClick r:id="rId2" action="ppaction://hlinksldjump"/>
            <a:extLst>
              <a:ext uri="{FF2B5EF4-FFF2-40B4-BE49-F238E27FC236}">
                <a16:creationId xmlns:a16="http://schemas.microsoft.com/office/drawing/2014/main" id="{F4210211-FF4F-48AB-BBDD-348CD260F5DC}"/>
              </a:ext>
            </a:extLst>
          </p:cNvPr>
          <p:cNvSpPr>
            <a:spLocks noChangeArrowheads="1"/>
          </p:cNvSpPr>
          <p:nvPr/>
        </p:nvSpPr>
        <p:spPr bwMode="auto">
          <a:xfrm>
            <a:off x="395288" y="3681688"/>
            <a:ext cx="381000" cy="381000"/>
          </a:xfrm>
          <a:prstGeom prst="ellipse">
            <a:avLst/>
          </a:prstGeom>
          <a:gradFill rotWithShape="0">
            <a:gsLst>
              <a:gs pos="0">
                <a:srgbClr val="FFFF00"/>
              </a:gs>
              <a:gs pos="100000">
                <a:srgbClr val="007AF4"/>
              </a:gs>
            </a:gsLst>
            <a:path path="shape">
              <a:fillToRect l="50000" t="50000" r="50000" b="50000"/>
            </a:path>
          </a:gradFill>
          <a:ln w="19050">
            <a:solidFill>
              <a:srgbClr val="FFFF00"/>
            </a:solidFill>
            <a:round/>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3669" name="Oval 6">
            <a:hlinkClick r:id="rId2" action="ppaction://hlinksldjump"/>
            <a:extLst>
              <a:ext uri="{FF2B5EF4-FFF2-40B4-BE49-F238E27FC236}">
                <a16:creationId xmlns:a16="http://schemas.microsoft.com/office/drawing/2014/main" id="{246A142C-631C-45AF-B599-892DAEA33F91}"/>
              </a:ext>
            </a:extLst>
          </p:cNvPr>
          <p:cNvSpPr>
            <a:spLocks noChangeArrowheads="1"/>
          </p:cNvSpPr>
          <p:nvPr/>
        </p:nvSpPr>
        <p:spPr bwMode="auto">
          <a:xfrm>
            <a:off x="395288" y="3213375"/>
            <a:ext cx="381000" cy="381000"/>
          </a:xfrm>
          <a:prstGeom prst="ellipse">
            <a:avLst/>
          </a:prstGeom>
          <a:gradFill rotWithShape="0">
            <a:gsLst>
              <a:gs pos="0">
                <a:srgbClr val="FFFF00"/>
              </a:gs>
              <a:gs pos="100000">
                <a:srgbClr val="007AF4"/>
              </a:gs>
            </a:gsLst>
            <a:path path="shape">
              <a:fillToRect l="50000" t="50000" r="50000" b="50000"/>
            </a:path>
          </a:gradFill>
          <a:ln w="19050">
            <a:solidFill>
              <a:srgbClr val="FFFF00"/>
            </a:solidFill>
            <a:round/>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3670" name="Oval 7">
            <a:hlinkClick r:id="rId2" action="ppaction://hlinksldjump"/>
            <a:extLst>
              <a:ext uri="{FF2B5EF4-FFF2-40B4-BE49-F238E27FC236}">
                <a16:creationId xmlns:a16="http://schemas.microsoft.com/office/drawing/2014/main" id="{F6D14EB1-A487-4087-92E0-1FDE61090CBC}"/>
              </a:ext>
            </a:extLst>
          </p:cNvPr>
          <p:cNvSpPr>
            <a:spLocks noChangeArrowheads="1"/>
          </p:cNvSpPr>
          <p:nvPr/>
        </p:nvSpPr>
        <p:spPr bwMode="auto">
          <a:xfrm>
            <a:off x="395288" y="2709862"/>
            <a:ext cx="381000" cy="381000"/>
          </a:xfrm>
          <a:prstGeom prst="ellipse">
            <a:avLst/>
          </a:prstGeom>
          <a:gradFill rotWithShape="0">
            <a:gsLst>
              <a:gs pos="0">
                <a:srgbClr val="FFFF00"/>
              </a:gs>
              <a:gs pos="100000">
                <a:srgbClr val="007AF4"/>
              </a:gs>
            </a:gsLst>
            <a:path path="shape">
              <a:fillToRect l="50000" t="50000" r="50000" b="50000"/>
            </a:path>
          </a:gradFill>
          <a:ln w="19050">
            <a:solidFill>
              <a:srgbClr val="FFFF00"/>
            </a:solidFill>
            <a:round/>
            <a:headEnd/>
            <a:tailEnd/>
          </a:ln>
        </p:spPr>
        <p:txBody>
          <a:bodyPr wrap="none" anchor="ctr"/>
          <a:lstStyle>
            <a:lvl1pPr>
              <a:spcBef>
                <a:spcPct val="20000"/>
              </a:spcBef>
              <a:buClr>
                <a:schemeClr val="hlink"/>
              </a:buClr>
              <a:buSzPct val="75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 name="文本框 7">
            <a:extLst>
              <a:ext uri="{FF2B5EF4-FFF2-40B4-BE49-F238E27FC236}">
                <a16:creationId xmlns:a16="http://schemas.microsoft.com/office/drawing/2014/main" id="{8726B275-65DB-4201-A390-8FDF0FAA1F1C}"/>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组合 1">
            <a:extLst>
              <a:ext uri="{FF2B5EF4-FFF2-40B4-BE49-F238E27FC236}">
                <a16:creationId xmlns:a16="http://schemas.microsoft.com/office/drawing/2014/main" id="{104EC6BB-3071-4931-94E8-1AFF9BD77DF4}"/>
              </a:ext>
            </a:extLst>
          </p:cNvPr>
          <p:cNvGrpSpPr>
            <a:grpSpLocks/>
          </p:cNvGrpSpPr>
          <p:nvPr/>
        </p:nvGrpSpPr>
        <p:grpSpPr bwMode="auto">
          <a:xfrm>
            <a:off x="763588" y="1228725"/>
            <a:ext cx="7616825" cy="5129213"/>
            <a:chOff x="1011496" y="1371726"/>
            <a:chExt cx="7615585" cy="5129449"/>
          </a:xfrm>
        </p:grpSpPr>
        <p:sp>
          <p:nvSpPr>
            <p:cNvPr id="33795" name="Text Box 2">
              <a:extLst>
                <a:ext uri="{FF2B5EF4-FFF2-40B4-BE49-F238E27FC236}">
                  <a16:creationId xmlns:a16="http://schemas.microsoft.com/office/drawing/2014/main" id="{72DBC492-653A-4428-B9FC-D3AE236658FF}"/>
                </a:ext>
              </a:extLst>
            </p:cNvPr>
            <p:cNvSpPr txBox="1">
              <a:spLocks noChangeArrowheads="1"/>
            </p:cNvSpPr>
            <p:nvPr/>
          </p:nvSpPr>
          <p:spPr bwMode="auto">
            <a:xfrm>
              <a:off x="4057412" y="1405066"/>
              <a:ext cx="2736404" cy="463571"/>
            </a:xfrm>
            <a:prstGeom prst="rect">
              <a:avLst/>
            </a:prstGeom>
            <a:solidFill>
              <a:schemeClr val="accent4">
                <a:lumMod val="40000"/>
                <a:lumOff val="60000"/>
              </a:schemeClr>
            </a:solidFill>
            <a:ln w="25400" cmpd="sng">
              <a:noFill/>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dirty="0">
                  <a:solidFill>
                    <a:schemeClr val="tx2"/>
                  </a:solidFill>
                  <a:latin typeface="+mj-ea"/>
                  <a:ea typeface="+mj-ea"/>
                  <a:sym typeface="+mn-ea"/>
                </a:rPr>
                <a:t>追求更多剩余价值</a:t>
              </a:r>
              <a:r>
                <a:rPr lang="zh-CN" altLang="en-US" sz="2400" dirty="0">
                  <a:latin typeface="+mj-ea"/>
                  <a:ea typeface="+mj-ea"/>
                  <a:sym typeface="+mn-ea"/>
                </a:rPr>
                <a:t> </a:t>
              </a:r>
            </a:p>
          </p:txBody>
        </p:sp>
        <p:sp>
          <p:nvSpPr>
            <p:cNvPr id="33796" name="Text Box 3">
              <a:extLst>
                <a:ext uri="{FF2B5EF4-FFF2-40B4-BE49-F238E27FC236}">
                  <a16:creationId xmlns:a16="http://schemas.microsoft.com/office/drawing/2014/main" id="{785AE809-9EBF-412A-A3C2-0ABBF31223DF}"/>
                </a:ext>
              </a:extLst>
            </p:cNvPr>
            <p:cNvSpPr txBox="1">
              <a:spLocks noChangeArrowheads="1"/>
            </p:cNvSpPr>
            <p:nvPr/>
          </p:nvSpPr>
          <p:spPr bwMode="auto">
            <a:xfrm>
              <a:off x="3565367" y="2597332"/>
              <a:ext cx="2015797" cy="463571"/>
            </a:xfrm>
            <a:prstGeom prst="rect">
              <a:avLst/>
            </a:prstGeom>
            <a:solidFill>
              <a:schemeClr val="accent4">
                <a:lumMod val="40000"/>
                <a:lumOff val="60000"/>
              </a:schemeClr>
            </a:solidFill>
            <a:ln w="25400" cmpd="sng">
              <a:noFill/>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2400">
                  <a:solidFill>
                    <a:schemeClr val="tx2"/>
                  </a:solidFill>
                  <a:latin typeface="+mj-ea"/>
                  <a:ea typeface="+mj-ea"/>
                  <a:sym typeface="Arial" panose="020B0604020202020204" pitchFamily="34" charset="0"/>
                </a:rPr>
                <a:t>改进技术</a:t>
              </a:r>
              <a:r>
                <a:rPr lang="zh-CN" altLang="en-US" sz="2400">
                  <a:solidFill>
                    <a:schemeClr val="tx2"/>
                  </a:solidFill>
                  <a:latin typeface="+mj-ea"/>
                  <a:ea typeface="+mj-ea"/>
                  <a:sym typeface="+mn-ea"/>
                </a:rPr>
                <a:t> </a:t>
              </a:r>
            </a:p>
          </p:txBody>
        </p:sp>
        <p:sp>
          <p:nvSpPr>
            <p:cNvPr id="33797" name="Text Box 4">
              <a:extLst>
                <a:ext uri="{FF2B5EF4-FFF2-40B4-BE49-F238E27FC236}">
                  <a16:creationId xmlns:a16="http://schemas.microsoft.com/office/drawing/2014/main" id="{E5C472B4-2750-476E-8085-4A13D7E3C28A}"/>
                </a:ext>
              </a:extLst>
            </p:cNvPr>
            <p:cNvSpPr txBox="1">
              <a:spLocks noChangeArrowheads="1"/>
            </p:cNvSpPr>
            <p:nvPr/>
          </p:nvSpPr>
          <p:spPr bwMode="auto">
            <a:xfrm>
              <a:off x="1632107" y="3554639"/>
              <a:ext cx="2676089" cy="463571"/>
            </a:xfrm>
            <a:prstGeom prst="rect">
              <a:avLst/>
            </a:prstGeom>
            <a:solidFill>
              <a:schemeClr val="accent4">
                <a:lumMod val="40000"/>
                <a:lumOff val="60000"/>
              </a:schemeClr>
            </a:solidFill>
            <a:ln w="25400" cmpd="sng">
              <a:noFill/>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dirty="0">
                  <a:solidFill>
                    <a:schemeClr val="tx2"/>
                  </a:solidFill>
                  <a:latin typeface="+mj-ea"/>
                  <a:ea typeface="+mj-ea"/>
                  <a:sym typeface="Arial" panose="020B0604020202020204" pitchFamily="34" charset="0"/>
                </a:rPr>
                <a:t>C</a:t>
              </a:r>
              <a:r>
                <a:rPr lang="zh-CN" altLang="en-US" sz="2400" dirty="0">
                  <a:solidFill>
                    <a:schemeClr val="tx2"/>
                  </a:solidFill>
                  <a:latin typeface="+mj-ea"/>
                  <a:ea typeface="+mj-ea"/>
                  <a:sym typeface="Arial" panose="020B0604020202020204" pitchFamily="34" charset="0"/>
                </a:rPr>
                <a:t>的比重愈来愈大</a:t>
              </a:r>
              <a:r>
                <a:rPr lang="zh-CN" altLang="en-US" sz="2400" dirty="0">
                  <a:solidFill>
                    <a:schemeClr val="tx2"/>
                  </a:solidFill>
                  <a:latin typeface="+mj-ea"/>
                  <a:ea typeface="+mj-ea"/>
                  <a:sym typeface="+mn-ea"/>
                </a:rPr>
                <a:t> </a:t>
              </a:r>
            </a:p>
          </p:txBody>
        </p:sp>
        <p:sp>
          <p:nvSpPr>
            <p:cNvPr id="33798" name="Text Box 5">
              <a:extLst>
                <a:ext uri="{FF2B5EF4-FFF2-40B4-BE49-F238E27FC236}">
                  <a16:creationId xmlns:a16="http://schemas.microsoft.com/office/drawing/2014/main" id="{D9867EB9-202C-4BA6-A9D7-4AD6BF4F201F}"/>
                </a:ext>
              </a:extLst>
            </p:cNvPr>
            <p:cNvSpPr txBox="1">
              <a:spLocks noChangeArrowheads="1"/>
            </p:cNvSpPr>
            <p:nvPr/>
          </p:nvSpPr>
          <p:spPr bwMode="auto">
            <a:xfrm>
              <a:off x="5192290" y="3554639"/>
              <a:ext cx="2839575" cy="463571"/>
            </a:xfrm>
            <a:prstGeom prst="rect">
              <a:avLst/>
            </a:prstGeom>
            <a:solidFill>
              <a:schemeClr val="accent4">
                <a:lumMod val="40000"/>
                <a:lumOff val="60000"/>
              </a:schemeClr>
            </a:solidFill>
            <a:ln w="25400" cmpd="sng">
              <a:noFill/>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dirty="0">
                  <a:solidFill>
                    <a:schemeClr val="tx2"/>
                  </a:solidFill>
                  <a:latin typeface="+mj-ea"/>
                  <a:ea typeface="+mj-ea"/>
                  <a:sym typeface="Arial" panose="020B0604020202020204" pitchFamily="34" charset="0"/>
                </a:rPr>
                <a:t>V</a:t>
              </a:r>
              <a:r>
                <a:rPr lang="zh-CN" altLang="en-US" sz="2400" dirty="0">
                  <a:solidFill>
                    <a:schemeClr val="tx2"/>
                  </a:solidFill>
                  <a:latin typeface="+mj-ea"/>
                  <a:ea typeface="+mj-ea"/>
                  <a:sym typeface="Arial" panose="020B0604020202020204" pitchFamily="34" charset="0"/>
                </a:rPr>
                <a:t>的比重愈来愈小</a:t>
              </a:r>
              <a:r>
                <a:rPr lang="zh-CN" altLang="en-US" sz="2400" dirty="0">
                  <a:solidFill>
                    <a:schemeClr val="tx2"/>
                  </a:solidFill>
                  <a:latin typeface="+mj-ea"/>
                  <a:ea typeface="+mj-ea"/>
                  <a:sym typeface="+mn-ea"/>
                </a:rPr>
                <a:t> </a:t>
              </a:r>
            </a:p>
          </p:txBody>
        </p:sp>
        <p:sp>
          <p:nvSpPr>
            <p:cNvPr id="33799" name="Text Box 6">
              <a:extLst>
                <a:ext uri="{FF2B5EF4-FFF2-40B4-BE49-F238E27FC236}">
                  <a16:creationId xmlns:a16="http://schemas.microsoft.com/office/drawing/2014/main" id="{53979290-46C9-4772-BFE6-63450DF08E10}"/>
                </a:ext>
              </a:extLst>
            </p:cNvPr>
            <p:cNvSpPr txBox="1">
              <a:spLocks noChangeArrowheads="1"/>
            </p:cNvSpPr>
            <p:nvPr/>
          </p:nvSpPr>
          <p:spPr bwMode="auto">
            <a:xfrm>
              <a:off x="1433702" y="5007268"/>
              <a:ext cx="4810929" cy="465159"/>
            </a:xfrm>
            <a:prstGeom prst="rect">
              <a:avLst/>
            </a:prstGeom>
            <a:solidFill>
              <a:schemeClr val="accent4">
                <a:lumMod val="40000"/>
                <a:lumOff val="60000"/>
              </a:schemeClr>
            </a:solidFill>
            <a:ln w="25400" cmpd="sng">
              <a:noFill/>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2400" dirty="0">
                  <a:solidFill>
                    <a:schemeClr val="tx2"/>
                  </a:solidFill>
                  <a:latin typeface="+mj-ea"/>
                  <a:ea typeface="+mj-ea"/>
                  <a:sym typeface="Arial" panose="020B0604020202020204" pitchFamily="34" charset="0"/>
                </a:rPr>
                <a:t>资本有机构成（</a:t>
              </a:r>
              <a:r>
                <a:rPr lang="en-US" altLang="zh-CN" sz="2400" dirty="0">
                  <a:solidFill>
                    <a:schemeClr val="tx2"/>
                  </a:solidFill>
                  <a:latin typeface="+mj-ea"/>
                  <a:ea typeface="+mj-ea"/>
                  <a:sym typeface="Arial" panose="020B0604020202020204" pitchFamily="34" charset="0"/>
                </a:rPr>
                <a:t>C:V</a:t>
              </a:r>
              <a:r>
                <a:rPr lang="zh-CN" altLang="en-US" sz="2400" dirty="0">
                  <a:solidFill>
                    <a:schemeClr val="tx2"/>
                  </a:solidFill>
                  <a:latin typeface="+mj-ea"/>
                  <a:ea typeface="+mj-ea"/>
                  <a:sym typeface="Arial" panose="020B0604020202020204" pitchFamily="34" charset="0"/>
                </a:rPr>
                <a:t>）不断提高</a:t>
              </a:r>
            </a:p>
          </p:txBody>
        </p:sp>
        <p:sp>
          <p:nvSpPr>
            <p:cNvPr id="41993" name="AutoShape 7">
              <a:extLst>
                <a:ext uri="{FF2B5EF4-FFF2-40B4-BE49-F238E27FC236}">
                  <a16:creationId xmlns:a16="http://schemas.microsoft.com/office/drawing/2014/main" id="{30CB36D0-F427-4A45-8753-8B0B9D9BE2DB}"/>
                </a:ext>
              </a:extLst>
            </p:cNvPr>
            <p:cNvSpPr>
              <a:spLocks noChangeArrowheads="1"/>
            </p:cNvSpPr>
            <p:nvPr/>
          </p:nvSpPr>
          <p:spPr bwMode="auto">
            <a:xfrm rot="7608603">
              <a:off x="2952233" y="2982216"/>
              <a:ext cx="418888" cy="433343"/>
            </a:xfrm>
            <a:prstGeom prst="rightArrow">
              <a:avLst>
                <a:gd name="adj1" fmla="val 50000"/>
                <a:gd name="adj2" fmla="val 25000"/>
              </a:avLst>
            </a:prstGeom>
            <a:solidFill>
              <a:srgbClr val="FC6E04">
                <a:alpha val="63921"/>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rot="10800000" vert="eaVert"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400">
                <a:latin typeface="微软雅黑" panose="020B0503020204020204" pitchFamily="34" charset="-122"/>
              </a:endParaRPr>
            </a:p>
          </p:txBody>
        </p:sp>
        <p:sp>
          <p:nvSpPr>
            <p:cNvPr id="41994" name="AutoShape 8">
              <a:extLst>
                <a:ext uri="{FF2B5EF4-FFF2-40B4-BE49-F238E27FC236}">
                  <a16:creationId xmlns:a16="http://schemas.microsoft.com/office/drawing/2014/main" id="{798CD899-9782-41E7-9F9F-4F2BB9AC843D}"/>
                </a:ext>
              </a:extLst>
            </p:cNvPr>
            <p:cNvSpPr>
              <a:spLocks noChangeArrowheads="1"/>
            </p:cNvSpPr>
            <p:nvPr/>
          </p:nvSpPr>
          <p:spPr bwMode="auto">
            <a:xfrm rot="3116376">
              <a:off x="5582699" y="3002390"/>
              <a:ext cx="469193" cy="454452"/>
            </a:xfrm>
            <a:prstGeom prst="rightArrow">
              <a:avLst>
                <a:gd name="adj1" fmla="val 50000"/>
                <a:gd name="adj2" fmla="val 24989"/>
              </a:avLst>
            </a:prstGeom>
            <a:solidFill>
              <a:srgbClr val="FC6E04">
                <a:alpha val="63921"/>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rot="10800000" vert="eaVert"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400">
                <a:latin typeface="微软雅黑" panose="020B0503020204020204" pitchFamily="34" charset="-122"/>
              </a:endParaRPr>
            </a:p>
          </p:txBody>
        </p:sp>
        <p:sp>
          <p:nvSpPr>
            <p:cNvPr id="41995" name="AutoShape 9">
              <a:extLst>
                <a:ext uri="{FF2B5EF4-FFF2-40B4-BE49-F238E27FC236}">
                  <a16:creationId xmlns:a16="http://schemas.microsoft.com/office/drawing/2014/main" id="{9052D77E-20FA-4792-B5F5-4DFE735F5149}"/>
                </a:ext>
              </a:extLst>
            </p:cNvPr>
            <p:cNvSpPr>
              <a:spLocks noChangeArrowheads="1"/>
            </p:cNvSpPr>
            <p:nvPr/>
          </p:nvSpPr>
          <p:spPr bwMode="auto">
            <a:xfrm rot="5391754">
              <a:off x="4277890" y="2048593"/>
              <a:ext cx="508913" cy="472969"/>
            </a:xfrm>
            <a:prstGeom prst="rightArrow">
              <a:avLst>
                <a:gd name="adj1" fmla="val 50000"/>
                <a:gd name="adj2" fmla="val 43867"/>
              </a:avLst>
            </a:prstGeom>
            <a:solidFill>
              <a:srgbClr val="FC6E04">
                <a:alpha val="63921"/>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rot="10800000" vert="eaVert"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400">
                <a:latin typeface="微软雅黑" panose="020B0503020204020204" pitchFamily="34" charset="-122"/>
              </a:endParaRPr>
            </a:p>
          </p:txBody>
        </p:sp>
        <p:sp>
          <p:nvSpPr>
            <p:cNvPr id="41996" name="AutoShape 10">
              <a:extLst>
                <a:ext uri="{FF2B5EF4-FFF2-40B4-BE49-F238E27FC236}">
                  <a16:creationId xmlns:a16="http://schemas.microsoft.com/office/drawing/2014/main" id="{600009F7-50EB-4D01-8D12-775514B489E7}"/>
                </a:ext>
              </a:extLst>
            </p:cNvPr>
            <p:cNvSpPr>
              <a:spLocks noChangeArrowheads="1"/>
            </p:cNvSpPr>
            <p:nvPr/>
          </p:nvSpPr>
          <p:spPr bwMode="auto">
            <a:xfrm rot="5455179">
              <a:off x="2790325" y="4134439"/>
              <a:ext cx="452077" cy="405814"/>
            </a:xfrm>
            <a:prstGeom prst="rightArrow">
              <a:avLst>
                <a:gd name="adj1" fmla="val 50000"/>
                <a:gd name="adj2" fmla="val 24988"/>
              </a:avLst>
            </a:prstGeom>
            <a:solidFill>
              <a:srgbClr val="FC6E04">
                <a:alpha val="63921"/>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rot="10800000" vert="eaVert"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400">
                <a:latin typeface="微软雅黑" panose="020B0503020204020204" pitchFamily="34" charset="-122"/>
              </a:endParaRPr>
            </a:p>
          </p:txBody>
        </p:sp>
        <p:sp>
          <p:nvSpPr>
            <p:cNvPr id="2" name="AutoShape 12">
              <a:extLst>
                <a:ext uri="{FF2B5EF4-FFF2-40B4-BE49-F238E27FC236}">
                  <a16:creationId xmlns:a16="http://schemas.microsoft.com/office/drawing/2014/main" id="{411D77E1-75D4-4027-A359-C1D798F571ED}"/>
                </a:ext>
              </a:extLst>
            </p:cNvPr>
            <p:cNvSpPr>
              <a:spLocks noChangeArrowheads="1"/>
            </p:cNvSpPr>
            <p:nvPr/>
          </p:nvSpPr>
          <p:spPr bwMode="auto">
            <a:xfrm>
              <a:off x="6612871" y="4950116"/>
              <a:ext cx="2014210" cy="1008109"/>
            </a:xfrm>
            <a:prstGeom prst="wedgeEllipseCallout">
              <a:avLst>
                <a:gd name="adj1" fmla="val -56963"/>
                <a:gd name="adj2" fmla="val -44037"/>
              </a:avLst>
            </a:prstGeom>
            <a:noFill/>
            <a:ln w="50800">
              <a:solidFill>
                <a:schemeClr val="bg2">
                  <a:lumMod val="90000"/>
                </a:schemeClr>
              </a:solidFill>
              <a:miter lim="800000"/>
            </a:ln>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a:lnSpc>
                  <a:spcPct val="110000"/>
                </a:lnSpc>
                <a:spcBef>
                  <a:spcPct val="20000"/>
                </a:spcBef>
                <a:buClr>
                  <a:srgbClr val="4472C4"/>
                </a:buClr>
                <a:buSzPct val="70000"/>
                <a:defRPr/>
              </a:pPr>
              <a:r>
                <a:rPr lang="zh-CN" altLang="en-US" sz="2400">
                  <a:solidFill>
                    <a:prstClr val="black"/>
                  </a:solidFill>
                  <a:latin typeface="微软雅黑"/>
                  <a:ea typeface="微软雅黑"/>
                  <a:sym typeface="+mn-ea"/>
                </a:rPr>
                <a:t>机器排挤工人</a:t>
              </a:r>
              <a:endParaRPr lang="zh-CN" altLang="en-US" sz="2400" dirty="0">
                <a:solidFill>
                  <a:prstClr val="black"/>
                </a:solidFill>
                <a:latin typeface="微软雅黑"/>
                <a:ea typeface="微软雅黑"/>
                <a:sym typeface="+mn-ea"/>
              </a:endParaRPr>
            </a:p>
          </p:txBody>
        </p:sp>
        <p:sp>
          <p:nvSpPr>
            <p:cNvPr id="33805" name="Text Box 3">
              <a:extLst>
                <a:ext uri="{FF2B5EF4-FFF2-40B4-BE49-F238E27FC236}">
                  <a16:creationId xmlns:a16="http://schemas.microsoft.com/office/drawing/2014/main" id="{6A125DF2-8988-4C62-96EC-290C10A68906}"/>
                </a:ext>
              </a:extLst>
            </p:cNvPr>
            <p:cNvSpPr txBox="1">
              <a:spLocks noChangeArrowheads="1"/>
            </p:cNvSpPr>
            <p:nvPr/>
          </p:nvSpPr>
          <p:spPr bwMode="auto">
            <a:xfrm>
              <a:off x="1011496" y="1405066"/>
              <a:ext cx="1512641" cy="463571"/>
            </a:xfrm>
            <a:prstGeom prst="rect">
              <a:avLst/>
            </a:prstGeom>
            <a:solidFill>
              <a:schemeClr val="accent4">
                <a:lumMod val="40000"/>
                <a:lumOff val="60000"/>
              </a:schemeClr>
            </a:solidFill>
            <a:ln w="25400" cmpd="sng">
              <a:noFill/>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2400" dirty="0">
                  <a:solidFill>
                    <a:schemeClr val="tx2"/>
                  </a:solidFill>
                  <a:latin typeface="+mj-ea"/>
                  <a:ea typeface="+mj-ea"/>
                  <a:sym typeface="Arial" panose="020B0604020202020204" pitchFamily="34" charset="0"/>
                </a:rPr>
                <a:t>资本积累</a:t>
              </a:r>
              <a:endParaRPr lang="zh-CN" altLang="en-US" sz="2400" dirty="0">
                <a:solidFill>
                  <a:schemeClr val="tx2"/>
                </a:solidFill>
                <a:latin typeface="+mj-ea"/>
                <a:ea typeface="+mj-ea"/>
                <a:sym typeface="+mn-ea"/>
              </a:endParaRPr>
            </a:p>
          </p:txBody>
        </p:sp>
        <p:sp>
          <p:nvSpPr>
            <p:cNvPr id="41999" name="AutoShape 10">
              <a:extLst>
                <a:ext uri="{FF2B5EF4-FFF2-40B4-BE49-F238E27FC236}">
                  <a16:creationId xmlns:a16="http://schemas.microsoft.com/office/drawing/2014/main" id="{8976A842-F7D6-44DD-9A3F-0CA0F2CD32E5}"/>
                </a:ext>
              </a:extLst>
            </p:cNvPr>
            <p:cNvSpPr>
              <a:spLocks noChangeArrowheads="1"/>
            </p:cNvSpPr>
            <p:nvPr/>
          </p:nvSpPr>
          <p:spPr bwMode="auto">
            <a:xfrm rot="5455179">
              <a:off x="6449625" y="4136630"/>
              <a:ext cx="459912" cy="409321"/>
            </a:xfrm>
            <a:prstGeom prst="rightArrow">
              <a:avLst>
                <a:gd name="adj1" fmla="val 50000"/>
                <a:gd name="adj2" fmla="val 24990"/>
              </a:avLst>
            </a:prstGeom>
            <a:solidFill>
              <a:srgbClr val="FC6E04">
                <a:alpha val="63921"/>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rot="10800000" vert="eaVert"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400">
                <a:latin typeface="微软雅黑" panose="020B0503020204020204" pitchFamily="34" charset="-122"/>
              </a:endParaRPr>
            </a:p>
          </p:txBody>
        </p:sp>
        <p:sp>
          <p:nvSpPr>
            <p:cNvPr id="40974" name="AutoShape 8">
              <a:extLst>
                <a:ext uri="{FF2B5EF4-FFF2-40B4-BE49-F238E27FC236}">
                  <a16:creationId xmlns:a16="http://schemas.microsoft.com/office/drawing/2014/main" id="{824C6885-5FD0-417D-8284-EDC67EBA8C3E}"/>
                </a:ext>
              </a:extLst>
            </p:cNvPr>
            <p:cNvSpPr>
              <a:spLocks noChangeArrowheads="1"/>
            </p:cNvSpPr>
            <p:nvPr/>
          </p:nvSpPr>
          <p:spPr bwMode="auto">
            <a:xfrm rot="21536376">
              <a:off x="3035228" y="1371726"/>
              <a:ext cx="376177" cy="654080"/>
            </a:xfrm>
            <a:prstGeom prst="rightArrow">
              <a:avLst>
                <a:gd name="adj1" fmla="val 50000"/>
                <a:gd name="adj2" fmla="val 25000"/>
              </a:avLst>
            </a:prstGeom>
            <a:solidFill>
              <a:srgbClr val="FC6E04">
                <a:alpha val="63921"/>
              </a:srgbClr>
            </a:solidFill>
            <a:ln>
              <a:noFill/>
            </a:ln>
          </p:spPr>
          <p:txBody>
            <a:bodyPr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2400">
                <a:latin typeface="+mj-ea"/>
                <a:ea typeface="+mj-ea"/>
              </a:endParaRPr>
            </a:p>
          </p:txBody>
        </p:sp>
        <p:sp>
          <p:nvSpPr>
            <p:cNvPr id="42001" name="AutoShape 8">
              <a:extLst>
                <a:ext uri="{FF2B5EF4-FFF2-40B4-BE49-F238E27FC236}">
                  <a16:creationId xmlns:a16="http://schemas.microsoft.com/office/drawing/2014/main" id="{67C3E459-2E93-423D-A08E-310101DFD031}"/>
                </a:ext>
              </a:extLst>
            </p:cNvPr>
            <p:cNvSpPr>
              <a:spLocks noChangeArrowheads="1"/>
            </p:cNvSpPr>
            <p:nvPr/>
          </p:nvSpPr>
          <p:spPr bwMode="auto">
            <a:xfrm rot="5456376">
              <a:off x="4376193" y="5557954"/>
              <a:ext cx="434279" cy="420635"/>
            </a:xfrm>
            <a:prstGeom prst="rightArrow">
              <a:avLst>
                <a:gd name="adj1" fmla="val 50000"/>
                <a:gd name="adj2" fmla="val 24989"/>
              </a:avLst>
            </a:prstGeom>
            <a:solidFill>
              <a:srgbClr val="FC6E04">
                <a:alpha val="63921"/>
              </a:srgbClr>
            </a:solidFill>
            <a:ln>
              <a:noFill/>
            </a:ln>
            <a:extLst>
              <a:ext uri="{91240B29-F687-4F45-9708-019B960494DF}">
                <a14:hiddenLine xmlns:a14="http://schemas.microsoft.com/office/drawing/2010/main" w="50800">
                  <a:solidFill>
                    <a:srgbClr val="000000"/>
                  </a:solidFill>
                  <a:miter lim="800000"/>
                  <a:headEnd/>
                  <a:tailEnd/>
                </a14:hiddenLine>
              </a:ext>
            </a:extLst>
          </p:spPr>
          <p:txBody>
            <a:bodyPr rot="10800000" vert="eaVert"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sz="2400">
                <a:latin typeface="微软雅黑" panose="020B0503020204020204" pitchFamily="34" charset="-122"/>
              </a:endParaRPr>
            </a:p>
          </p:txBody>
        </p:sp>
        <p:sp>
          <p:nvSpPr>
            <p:cNvPr id="33809" name="Text Box 3">
              <a:extLst>
                <a:ext uri="{FF2B5EF4-FFF2-40B4-BE49-F238E27FC236}">
                  <a16:creationId xmlns:a16="http://schemas.microsoft.com/office/drawing/2014/main" id="{D1465624-3792-47CB-99CC-D2276749E0C5}"/>
                </a:ext>
              </a:extLst>
            </p:cNvPr>
            <p:cNvSpPr txBox="1">
              <a:spLocks noChangeArrowheads="1"/>
            </p:cNvSpPr>
            <p:nvPr/>
          </p:nvSpPr>
          <p:spPr bwMode="auto">
            <a:xfrm>
              <a:off x="3370137" y="6037604"/>
              <a:ext cx="2447526" cy="463571"/>
            </a:xfrm>
            <a:prstGeom prst="rect">
              <a:avLst/>
            </a:prstGeom>
            <a:solidFill>
              <a:schemeClr val="accent4">
                <a:lumMod val="40000"/>
                <a:lumOff val="60000"/>
              </a:schemeClr>
            </a:solidFill>
            <a:ln w="25400" cmpd="sng">
              <a:noFill/>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2400" dirty="0">
                  <a:solidFill>
                    <a:schemeClr val="tx2"/>
                  </a:solidFill>
                  <a:latin typeface="+mj-ea"/>
                  <a:ea typeface="+mj-ea"/>
                  <a:sym typeface="Arial" panose="020B0604020202020204" pitchFamily="34" charset="0"/>
                </a:rPr>
                <a:t>资本主义失业</a:t>
              </a:r>
              <a:r>
                <a:rPr lang="zh-CN" altLang="en-US" sz="2400" dirty="0">
                  <a:solidFill>
                    <a:schemeClr val="tx2"/>
                  </a:solidFill>
                  <a:latin typeface="+mj-ea"/>
                  <a:ea typeface="+mj-ea"/>
                  <a:sym typeface="+mn-ea"/>
                </a:rPr>
                <a:t> </a:t>
              </a:r>
            </a:p>
          </p:txBody>
        </p:sp>
        <p:sp>
          <p:nvSpPr>
            <p:cNvPr id="3" name="文本框 1">
              <a:extLst>
                <a:ext uri="{FF2B5EF4-FFF2-40B4-BE49-F238E27FC236}">
                  <a16:creationId xmlns:a16="http://schemas.microsoft.com/office/drawing/2014/main" id="{62CCDEB4-040F-4674-8FC6-90FF9C8EFA02}"/>
                </a:ext>
              </a:extLst>
            </p:cNvPr>
            <p:cNvSpPr txBox="1">
              <a:spLocks noChangeArrowheads="1"/>
            </p:cNvSpPr>
            <p:nvPr/>
          </p:nvSpPr>
          <p:spPr bwMode="auto">
            <a:xfrm>
              <a:off x="1371799" y="4518296"/>
              <a:ext cx="5372813" cy="461984"/>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rgbClr val="014D23"/>
                  </a:solidFill>
                  <a:latin typeface="+mj-ea"/>
                  <a:ea typeface="+mj-ea"/>
                  <a:sym typeface="+mn-ea"/>
                </a:rPr>
                <a:t>其中，</a:t>
              </a:r>
              <a:r>
                <a:rPr lang="en-US" altLang="zh-CN" sz="2400" b="1" dirty="0">
                  <a:solidFill>
                    <a:srgbClr val="014D23"/>
                  </a:solidFill>
                  <a:latin typeface="+mj-ea"/>
                  <a:ea typeface="+mj-ea"/>
                  <a:sym typeface="+mn-ea"/>
                </a:rPr>
                <a:t>C</a:t>
              </a:r>
              <a:r>
                <a:rPr lang="zh-CN" altLang="en-US" sz="2400" b="1" dirty="0">
                  <a:solidFill>
                    <a:srgbClr val="014D23"/>
                  </a:solidFill>
                  <a:latin typeface="+mj-ea"/>
                  <a:ea typeface="+mj-ea"/>
                  <a:sym typeface="+mn-ea"/>
                </a:rPr>
                <a:t>为不变资本，</a:t>
              </a:r>
              <a:r>
                <a:rPr lang="en-US" altLang="zh-CN" sz="2400" b="1" dirty="0">
                  <a:solidFill>
                    <a:srgbClr val="014D23"/>
                  </a:solidFill>
                  <a:latin typeface="+mj-ea"/>
                  <a:ea typeface="+mj-ea"/>
                  <a:sym typeface="+mn-ea"/>
                </a:rPr>
                <a:t>V</a:t>
              </a:r>
              <a:r>
                <a:rPr lang="zh-CN" altLang="en-US" sz="2400" b="1" dirty="0">
                  <a:solidFill>
                    <a:srgbClr val="014D23"/>
                  </a:solidFill>
                  <a:latin typeface="+mj-ea"/>
                  <a:ea typeface="+mj-ea"/>
                  <a:sym typeface="+mn-ea"/>
                </a:rPr>
                <a:t>为可变资本</a:t>
              </a:r>
            </a:p>
          </p:txBody>
        </p:sp>
      </p:grpSp>
      <p:sp>
        <p:nvSpPr>
          <p:cNvPr id="19" name="文本框 18">
            <a:extLst>
              <a:ext uri="{FF2B5EF4-FFF2-40B4-BE49-F238E27FC236}">
                <a16:creationId xmlns:a16="http://schemas.microsoft.com/office/drawing/2014/main" id="{75EFB448-50B7-4A81-8DCC-589B3F8FF598}"/>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 name="圆角矩形 15">
            <a:extLst>
              <a:ext uri="{FF2B5EF4-FFF2-40B4-BE49-F238E27FC236}">
                <a16:creationId xmlns:a16="http://schemas.microsoft.com/office/drawing/2014/main" id="{4B9BAB70-82E4-4779-B802-53CB847C7391}"/>
              </a:ext>
            </a:extLst>
          </p:cNvPr>
          <p:cNvSpPr/>
          <p:nvPr/>
        </p:nvSpPr>
        <p:spPr bwMode="auto">
          <a:xfrm>
            <a:off x="385763" y="1189038"/>
            <a:ext cx="5153025"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（四）资本的循环周转与再生产</a:t>
            </a:r>
          </a:p>
        </p:txBody>
      </p:sp>
      <p:grpSp>
        <p:nvGrpSpPr>
          <p:cNvPr id="43011" name="组合 1">
            <a:extLst>
              <a:ext uri="{FF2B5EF4-FFF2-40B4-BE49-F238E27FC236}">
                <a16:creationId xmlns:a16="http://schemas.microsoft.com/office/drawing/2014/main" id="{AB0D369D-E2B1-4D5E-A547-54E72265469C}"/>
              </a:ext>
            </a:extLst>
          </p:cNvPr>
          <p:cNvGrpSpPr>
            <a:grpSpLocks/>
          </p:cNvGrpSpPr>
          <p:nvPr/>
        </p:nvGrpSpPr>
        <p:grpSpPr bwMode="auto">
          <a:xfrm>
            <a:off x="995363" y="5176838"/>
            <a:ext cx="7154862" cy="1214437"/>
            <a:chOff x="1377950" y="4954588"/>
            <a:chExt cx="7154863" cy="1214437"/>
          </a:xfrm>
        </p:grpSpPr>
        <p:sp>
          <p:nvSpPr>
            <p:cNvPr id="43033" name="Text Box 9">
              <a:extLst>
                <a:ext uri="{FF2B5EF4-FFF2-40B4-BE49-F238E27FC236}">
                  <a16:creationId xmlns:a16="http://schemas.microsoft.com/office/drawing/2014/main" id="{8B97A85A-41B1-4B90-BAC3-899093C9A5B6}"/>
                </a:ext>
              </a:extLst>
            </p:cNvPr>
            <p:cNvSpPr txBox="1">
              <a:spLocks noChangeArrowheads="1"/>
            </p:cNvSpPr>
            <p:nvPr/>
          </p:nvSpPr>
          <p:spPr bwMode="auto">
            <a:xfrm>
              <a:off x="1377950" y="5253038"/>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en-US" sz="3200" b="1">
                  <a:latin typeface="Times New Roman" panose="02020603050405020304" pitchFamily="18" charset="0"/>
                  <a:ea typeface="宋体" panose="02010600030101010101" pitchFamily="2" charset="-122"/>
                </a:rPr>
                <a:t>G</a:t>
              </a:r>
            </a:p>
          </p:txBody>
        </p:sp>
        <p:sp>
          <p:nvSpPr>
            <p:cNvPr id="43034" name="Text Box 10">
              <a:extLst>
                <a:ext uri="{FF2B5EF4-FFF2-40B4-BE49-F238E27FC236}">
                  <a16:creationId xmlns:a16="http://schemas.microsoft.com/office/drawing/2014/main" id="{A318CB1B-4F66-4B0B-955E-873EDA1BE1F9}"/>
                </a:ext>
              </a:extLst>
            </p:cNvPr>
            <p:cNvSpPr txBox="1">
              <a:spLocks noChangeArrowheads="1"/>
            </p:cNvSpPr>
            <p:nvPr/>
          </p:nvSpPr>
          <p:spPr bwMode="auto">
            <a:xfrm>
              <a:off x="2520950" y="5253038"/>
              <a:ext cx="533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en-US" sz="3200" b="1">
                  <a:latin typeface="Times New Roman" panose="02020603050405020304" pitchFamily="18" charset="0"/>
                  <a:ea typeface="宋体" panose="02010600030101010101" pitchFamily="2" charset="-122"/>
                </a:rPr>
                <a:t>W</a:t>
              </a:r>
            </a:p>
          </p:txBody>
        </p:sp>
        <p:sp>
          <p:nvSpPr>
            <p:cNvPr id="43035" name="Line 11">
              <a:extLst>
                <a:ext uri="{FF2B5EF4-FFF2-40B4-BE49-F238E27FC236}">
                  <a16:creationId xmlns:a16="http://schemas.microsoft.com/office/drawing/2014/main" id="{B2E4A23D-B1BB-4FF2-80F5-26A10804DA7D}"/>
                </a:ext>
              </a:extLst>
            </p:cNvPr>
            <p:cNvSpPr>
              <a:spLocks noChangeShapeType="1"/>
            </p:cNvSpPr>
            <p:nvPr/>
          </p:nvSpPr>
          <p:spPr bwMode="auto">
            <a:xfrm flipV="1">
              <a:off x="3205163" y="5302250"/>
              <a:ext cx="503237" cy="307975"/>
            </a:xfrm>
            <a:prstGeom prst="line">
              <a:avLst/>
            </a:prstGeom>
            <a:noFill/>
            <a:ln w="38100">
              <a:solidFill>
                <a:srgbClr val="014D2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6" name="Line 12">
              <a:extLst>
                <a:ext uri="{FF2B5EF4-FFF2-40B4-BE49-F238E27FC236}">
                  <a16:creationId xmlns:a16="http://schemas.microsoft.com/office/drawing/2014/main" id="{3E8D8E72-3EEB-4229-9D15-1B3E13B975B7}"/>
                </a:ext>
              </a:extLst>
            </p:cNvPr>
            <p:cNvSpPr>
              <a:spLocks noChangeShapeType="1"/>
            </p:cNvSpPr>
            <p:nvPr/>
          </p:nvSpPr>
          <p:spPr bwMode="auto">
            <a:xfrm>
              <a:off x="3205163" y="5591175"/>
              <a:ext cx="503237" cy="287338"/>
            </a:xfrm>
            <a:prstGeom prst="line">
              <a:avLst/>
            </a:prstGeom>
            <a:noFill/>
            <a:ln w="38100">
              <a:solidFill>
                <a:srgbClr val="014D2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7" name="Text Box 13">
              <a:extLst>
                <a:ext uri="{FF2B5EF4-FFF2-40B4-BE49-F238E27FC236}">
                  <a16:creationId xmlns:a16="http://schemas.microsoft.com/office/drawing/2014/main" id="{A9E6A41A-4AFC-433C-B140-991689409B5C}"/>
                </a:ext>
              </a:extLst>
            </p:cNvPr>
            <p:cNvSpPr txBox="1">
              <a:spLocks noChangeArrowheads="1"/>
            </p:cNvSpPr>
            <p:nvPr/>
          </p:nvSpPr>
          <p:spPr bwMode="auto">
            <a:xfrm>
              <a:off x="3721100" y="4954588"/>
              <a:ext cx="1143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en-US" sz="3200" b="1">
                  <a:latin typeface="Times New Roman" panose="02020603050405020304" pitchFamily="18" charset="0"/>
                  <a:ea typeface="宋体" panose="02010600030101010101" pitchFamily="2" charset="-122"/>
                </a:rPr>
                <a:t>P</a:t>
              </a:r>
              <a:r>
                <a:rPr lang="zh-CN" altLang="en-US" sz="3200" b="1" baseline="-25000">
                  <a:latin typeface="Times New Roman" panose="02020603050405020304" pitchFamily="18" charset="0"/>
                  <a:ea typeface="宋体" panose="02010600030101010101" pitchFamily="2" charset="-122"/>
                </a:rPr>
                <a:t>m</a:t>
              </a:r>
            </a:p>
          </p:txBody>
        </p:sp>
        <p:sp>
          <p:nvSpPr>
            <p:cNvPr id="43038" name="Text Box 14">
              <a:extLst>
                <a:ext uri="{FF2B5EF4-FFF2-40B4-BE49-F238E27FC236}">
                  <a16:creationId xmlns:a16="http://schemas.microsoft.com/office/drawing/2014/main" id="{F6841E34-689F-40DA-881F-51DB60619AC8}"/>
                </a:ext>
              </a:extLst>
            </p:cNvPr>
            <p:cNvSpPr txBox="1">
              <a:spLocks noChangeArrowheads="1"/>
            </p:cNvSpPr>
            <p:nvPr/>
          </p:nvSpPr>
          <p:spPr bwMode="auto">
            <a:xfrm>
              <a:off x="3708400" y="5589588"/>
              <a:ext cx="762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en-US" sz="3200" b="1" dirty="0">
                  <a:latin typeface="Times New Roman" panose="02020603050405020304" pitchFamily="18" charset="0"/>
                  <a:ea typeface="宋体" panose="02010600030101010101" pitchFamily="2" charset="-122"/>
                </a:rPr>
                <a:t>A</a:t>
              </a:r>
            </a:p>
          </p:txBody>
        </p:sp>
        <p:sp>
          <p:nvSpPr>
            <p:cNvPr id="43039" name="Line 15">
              <a:extLst>
                <a:ext uri="{FF2B5EF4-FFF2-40B4-BE49-F238E27FC236}">
                  <a16:creationId xmlns:a16="http://schemas.microsoft.com/office/drawing/2014/main" id="{6CA0481F-55E2-4E6B-8AB3-CAD4D6E55247}"/>
                </a:ext>
              </a:extLst>
            </p:cNvPr>
            <p:cNvSpPr>
              <a:spLocks noChangeShapeType="1"/>
            </p:cNvSpPr>
            <p:nvPr/>
          </p:nvSpPr>
          <p:spPr bwMode="auto">
            <a:xfrm>
              <a:off x="1909763" y="5518150"/>
              <a:ext cx="574675" cy="0"/>
            </a:xfrm>
            <a:prstGeom prst="line">
              <a:avLst/>
            </a:prstGeom>
            <a:noFill/>
            <a:ln w="38100">
              <a:solidFill>
                <a:srgbClr val="014D2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0" name="Text Box 16">
              <a:extLst>
                <a:ext uri="{FF2B5EF4-FFF2-40B4-BE49-F238E27FC236}">
                  <a16:creationId xmlns:a16="http://schemas.microsoft.com/office/drawing/2014/main" id="{1E95C05A-72EE-4998-9B3B-257392DFC7BE}"/>
                </a:ext>
              </a:extLst>
            </p:cNvPr>
            <p:cNvSpPr txBox="1">
              <a:spLocks noChangeArrowheads="1"/>
            </p:cNvSpPr>
            <p:nvPr/>
          </p:nvSpPr>
          <p:spPr bwMode="auto">
            <a:xfrm>
              <a:off x="4284663" y="5086350"/>
              <a:ext cx="76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en-US" sz="4000" b="1">
                  <a:solidFill>
                    <a:srgbClr val="014D23"/>
                  </a:solidFill>
                  <a:latin typeface="Times New Roman" panose="02020603050405020304" pitchFamily="18" charset="0"/>
                  <a:ea typeface="宋体" panose="02010600030101010101" pitchFamily="2" charset="-122"/>
                </a:rPr>
                <a:t>…</a:t>
              </a:r>
            </a:p>
          </p:txBody>
        </p:sp>
        <p:sp>
          <p:nvSpPr>
            <p:cNvPr id="43041" name="Rectangle 17">
              <a:extLst>
                <a:ext uri="{FF2B5EF4-FFF2-40B4-BE49-F238E27FC236}">
                  <a16:creationId xmlns:a16="http://schemas.microsoft.com/office/drawing/2014/main" id="{6BA42CEA-C417-4B78-A50E-BA2CB9F4C0A3}"/>
                </a:ext>
              </a:extLst>
            </p:cNvPr>
            <p:cNvSpPr>
              <a:spLocks noChangeArrowheads="1"/>
            </p:cNvSpPr>
            <p:nvPr/>
          </p:nvSpPr>
          <p:spPr bwMode="auto">
            <a:xfrm>
              <a:off x="4932363" y="5302250"/>
              <a:ext cx="4318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sz="3200" b="1">
                  <a:latin typeface="Times New Roman" panose="02020603050405020304" pitchFamily="18" charset="0"/>
                  <a:ea typeface="宋体" panose="02010600030101010101" pitchFamily="2" charset="-122"/>
                </a:rPr>
                <a:t>P</a:t>
              </a:r>
            </a:p>
          </p:txBody>
        </p:sp>
        <p:sp>
          <p:nvSpPr>
            <p:cNvPr id="43042" name="Rectangle 18">
              <a:extLst>
                <a:ext uri="{FF2B5EF4-FFF2-40B4-BE49-F238E27FC236}">
                  <a16:creationId xmlns:a16="http://schemas.microsoft.com/office/drawing/2014/main" id="{8A4FB8A2-1A91-4249-A3C1-F951A890C340}"/>
                </a:ext>
              </a:extLst>
            </p:cNvPr>
            <p:cNvSpPr>
              <a:spLocks noChangeArrowheads="1"/>
            </p:cNvSpPr>
            <p:nvPr/>
          </p:nvSpPr>
          <p:spPr bwMode="auto">
            <a:xfrm>
              <a:off x="5849938" y="5262563"/>
              <a:ext cx="7953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en-US" sz="3200" b="1">
                  <a:latin typeface="Times New Roman" panose="02020603050405020304" pitchFamily="18" charset="0"/>
                  <a:ea typeface="宋体" panose="02010600030101010101" pitchFamily="2" charset="-122"/>
                </a:rPr>
                <a:t>W´</a:t>
              </a:r>
            </a:p>
          </p:txBody>
        </p:sp>
        <p:sp>
          <p:nvSpPr>
            <p:cNvPr id="43043" name="Rectangle 19">
              <a:extLst>
                <a:ext uri="{FF2B5EF4-FFF2-40B4-BE49-F238E27FC236}">
                  <a16:creationId xmlns:a16="http://schemas.microsoft.com/office/drawing/2014/main" id="{E20B7BBA-1DB5-49A9-8F31-E99C89EC96F9}"/>
                </a:ext>
              </a:extLst>
            </p:cNvPr>
            <p:cNvSpPr>
              <a:spLocks noChangeArrowheads="1"/>
            </p:cNvSpPr>
            <p:nvPr/>
          </p:nvSpPr>
          <p:spPr bwMode="auto">
            <a:xfrm>
              <a:off x="5292725" y="5086350"/>
              <a:ext cx="69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sz="4000" b="1">
                  <a:solidFill>
                    <a:srgbClr val="014D23"/>
                  </a:solidFill>
                  <a:latin typeface="Times New Roman" panose="02020603050405020304" pitchFamily="18" charset="0"/>
                  <a:ea typeface="宋体" panose="02010600030101010101" pitchFamily="2" charset="-122"/>
                </a:rPr>
                <a:t>…</a:t>
              </a:r>
            </a:p>
          </p:txBody>
        </p:sp>
        <p:sp>
          <p:nvSpPr>
            <p:cNvPr id="43044" name="Line 20">
              <a:extLst>
                <a:ext uri="{FF2B5EF4-FFF2-40B4-BE49-F238E27FC236}">
                  <a16:creationId xmlns:a16="http://schemas.microsoft.com/office/drawing/2014/main" id="{87919B64-D673-4B12-BFEB-EB5592554D6E}"/>
                </a:ext>
              </a:extLst>
            </p:cNvPr>
            <p:cNvSpPr>
              <a:spLocks noChangeShapeType="1"/>
            </p:cNvSpPr>
            <p:nvPr/>
          </p:nvSpPr>
          <p:spPr bwMode="auto">
            <a:xfrm>
              <a:off x="6589713" y="5589588"/>
              <a:ext cx="914400" cy="0"/>
            </a:xfrm>
            <a:prstGeom prst="line">
              <a:avLst/>
            </a:prstGeom>
            <a:noFill/>
            <a:ln w="38100">
              <a:solidFill>
                <a:srgbClr val="014D2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45" name="Rectangle 21">
              <a:extLst>
                <a:ext uri="{FF2B5EF4-FFF2-40B4-BE49-F238E27FC236}">
                  <a16:creationId xmlns:a16="http://schemas.microsoft.com/office/drawing/2014/main" id="{BE2DFC8B-771E-44BF-9BF5-8E955A68D11E}"/>
                </a:ext>
              </a:extLst>
            </p:cNvPr>
            <p:cNvSpPr>
              <a:spLocks noChangeArrowheads="1"/>
            </p:cNvSpPr>
            <p:nvPr/>
          </p:nvSpPr>
          <p:spPr bwMode="auto">
            <a:xfrm>
              <a:off x="7550150" y="5253038"/>
              <a:ext cx="9826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en-US" sz="3200" b="1">
                  <a:latin typeface="Times New Roman" panose="02020603050405020304" pitchFamily="18" charset="0"/>
                  <a:ea typeface="宋体" panose="02010600030101010101" pitchFamily="2" charset="-122"/>
                </a:rPr>
                <a:t>G´ </a:t>
              </a:r>
            </a:p>
          </p:txBody>
        </p:sp>
      </p:grpSp>
      <p:grpSp>
        <p:nvGrpSpPr>
          <p:cNvPr id="43012" name="组合 5">
            <a:extLst>
              <a:ext uri="{FF2B5EF4-FFF2-40B4-BE49-F238E27FC236}">
                <a16:creationId xmlns:a16="http://schemas.microsoft.com/office/drawing/2014/main" id="{B16528F1-97A6-4303-A41B-E944D134E3B2}"/>
              </a:ext>
            </a:extLst>
          </p:cNvPr>
          <p:cNvGrpSpPr>
            <a:grpSpLocks/>
          </p:cNvGrpSpPr>
          <p:nvPr/>
        </p:nvGrpSpPr>
        <p:grpSpPr bwMode="auto">
          <a:xfrm>
            <a:off x="1400175" y="2078038"/>
            <a:ext cx="6343650" cy="2808287"/>
            <a:chOff x="1150938" y="2060575"/>
            <a:chExt cx="6343650" cy="2808288"/>
          </a:xfrm>
        </p:grpSpPr>
        <p:sp>
          <p:nvSpPr>
            <p:cNvPr id="34823" name="Rectangle 6">
              <a:extLst>
                <a:ext uri="{FF2B5EF4-FFF2-40B4-BE49-F238E27FC236}">
                  <a16:creationId xmlns:a16="http://schemas.microsoft.com/office/drawing/2014/main" id="{437F17DF-4BB4-4BAE-A1A5-E28BFCA0BE32}"/>
                </a:ext>
              </a:extLst>
            </p:cNvPr>
            <p:cNvSpPr>
              <a:spLocks noChangeArrowheads="1"/>
            </p:cNvSpPr>
            <p:nvPr/>
          </p:nvSpPr>
          <p:spPr bwMode="auto">
            <a:xfrm>
              <a:off x="2341563" y="2060575"/>
              <a:ext cx="5153025" cy="4572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solidFill>
                    <a:schemeClr val="tx2"/>
                  </a:solidFill>
                  <a:latin typeface="+mj-ea"/>
                  <a:ea typeface="+mj-ea"/>
                  <a:sym typeface="+mn-ea"/>
                </a:rPr>
                <a:t>依次</a:t>
              </a:r>
              <a:r>
                <a:rPr lang="zh-CN" altLang="en-US" sz="2400" b="1" dirty="0">
                  <a:solidFill>
                    <a:srgbClr val="014D23"/>
                  </a:solidFill>
                  <a:latin typeface="+mj-ea"/>
                  <a:ea typeface="+mj-ea"/>
                  <a:sym typeface="+mn-ea"/>
                </a:rPr>
                <a:t>经过三个阶段：</a:t>
              </a:r>
              <a:r>
                <a:rPr lang="zh-CN" altLang="en-US" sz="2400" b="1" dirty="0">
                  <a:solidFill>
                    <a:schemeClr val="tx2"/>
                  </a:solidFill>
                  <a:effectLst>
                    <a:outerShdw blurRad="38100" dist="38100" dir="2700000" algn="tl">
                      <a:srgbClr val="C0C0C0"/>
                    </a:outerShdw>
                  </a:effectLst>
                  <a:latin typeface="+mj-ea"/>
                  <a:ea typeface="+mj-ea"/>
                  <a:sym typeface="+mn-ea"/>
                </a:rPr>
                <a:t>购买-生产-销售</a:t>
              </a:r>
            </a:p>
          </p:txBody>
        </p:sp>
        <p:sp>
          <p:nvSpPr>
            <p:cNvPr id="34824" name="Rectangle 7">
              <a:extLst>
                <a:ext uri="{FF2B5EF4-FFF2-40B4-BE49-F238E27FC236}">
                  <a16:creationId xmlns:a16="http://schemas.microsoft.com/office/drawing/2014/main" id="{F7E531C2-2383-41B9-99C4-495E9B0C2F85}"/>
                </a:ext>
              </a:extLst>
            </p:cNvPr>
            <p:cNvSpPr>
              <a:spLocks noChangeArrowheads="1"/>
            </p:cNvSpPr>
            <p:nvPr/>
          </p:nvSpPr>
          <p:spPr bwMode="auto">
            <a:xfrm>
              <a:off x="2341563" y="3187700"/>
              <a:ext cx="2876550" cy="4572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zh-CN" sz="2400" dirty="0">
                  <a:latin typeface="+mj-ea"/>
                  <a:ea typeface="+mj-ea"/>
                  <a:sym typeface="+mn-ea"/>
                </a:rPr>
                <a:t>变换</a:t>
              </a:r>
              <a:r>
                <a:rPr lang="zh-CN" altLang="zh-CN" sz="2400" b="1" dirty="0">
                  <a:solidFill>
                    <a:srgbClr val="014D23"/>
                  </a:solidFill>
                  <a:latin typeface="+mj-ea"/>
                  <a:ea typeface="+mj-ea"/>
                  <a:sym typeface="+mn-ea"/>
                </a:rPr>
                <a:t>三种职能形式</a:t>
              </a:r>
            </a:p>
          </p:txBody>
        </p:sp>
        <p:sp>
          <p:nvSpPr>
            <p:cNvPr id="34825" name="Rectangle 8">
              <a:extLst>
                <a:ext uri="{FF2B5EF4-FFF2-40B4-BE49-F238E27FC236}">
                  <a16:creationId xmlns:a16="http://schemas.microsoft.com/office/drawing/2014/main" id="{66528022-45B6-44B9-AC63-22959FAC222E}"/>
                </a:ext>
              </a:extLst>
            </p:cNvPr>
            <p:cNvSpPr>
              <a:spLocks noChangeArrowheads="1"/>
            </p:cNvSpPr>
            <p:nvPr/>
          </p:nvSpPr>
          <p:spPr bwMode="auto">
            <a:xfrm>
              <a:off x="2341563" y="4411663"/>
              <a:ext cx="3554413" cy="45720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zh-CN" sz="2400" dirty="0">
                  <a:latin typeface="+mj-ea"/>
                  <a:ea typeface="+mj-ea"/>
                  <a:sym typeface="+mn-ea"/>
                </a:rPr>
                <a:t>带着</a:t>
              </a:r>
              <a:r>
                <a:rPr lang="zh-CN" altLang="zh-CN" sz="2400" b="1" dirty="0">
                  <a:solidFill>
                    <a:srgbClr val="014D23"/>
                  </a:solidFill>
                  <a:latin typeface="+mj-ea"/>
                  <a:ea typeface="+mj-ea"/>
                  <a:sym typeface="+mn-ea"/>
                </a:rPr>
                <a:t>价值增殖</a:t>
              </a:r>
              <a:r>
                <a:rPr lang="zh-CN" altLang="zh-CN" sz="2400" dirty="0">
                  <a:latin typeface="+mj-ea"/>
                  <a:ea typeface="+mj-ea"/>
                  <a:sym typeface="+mn-ea"/>
                </a:rPr>
                <a:t>回到出发点</a:t>
              </a:r>
            </a:p>
          </p:txBody>
        </p:sp>
        <p:grpSp>
          <p:nvGrpSpPr>
            <p:cNvPr id="43017" name="组合 3">
              <a:extLst>
                <a:ext uri="{FF2B5EF4-FFF2-40B4-BE49-F238E27FC236}">
                  <a16:creationId xmlns:a16="http://schemas.microsoft.com/office/drawing/2014/main" id="{83CD311F-6C8E-4153-AC95-6E4C433378C6}"/>
                </a:ext>
              </a:extLst>
            </p:cNvPr>
            <p:cNvGrpSpPr>
              <a:grpSpLocks/>
            </p:cNvGrpSpPr>
            <p:nvPr/>
          </p:nvGrpSpPr>
          <p:grpSpPr bwMode="auto">
            <a:xfrm>
              <a:off x="5210175" y="2645173"/>
              <a:ext cx="2027238" cy="1627188"/>
              <a:chOff x="5210175" y="2597150"/>
              <a:chExt cx="2027238" cy="1627188"/>
            </a:xfrm>
          </p:grpSpPr>
          <p:grpSp>
            <p:nvGrpSpPr>
              <p:cNvPr id="43024" name="Rectangle 22">
                <a:extLst>
                  <a:ext uri="{FF2B5EF4-FFF2-40B4-BE49-F238E27FC236}">
                    <a16:creationId xmlns:a16="http://schemas.microsoft.com/office/drawing/2014/main" id="{715CA58C-F5E6-4535-8911-24B1D9F1C83A}"/>
                  </a:ext>
                </a:extLst>
              </p:cNvPr>
              <p:cNvGrpSpPr>
                <a:grpSpLocks/>
              </p:cNvGrpSpPr>
              <p:nvPr/>
            </p:nvGrpSpPr>
            <p:grpSpPr bwMode="auto">
              <a:xfrm>
                <a:off x="5210175" y="2597150"/>
                <a:ext cx="2027238" cy="615950"/>
                <a:chOff x="0" y="0"/>
                <a:chExt cx="1102" cy="388"/>
              </a:xfrm>
            </p:grpSpPr>
            <p:pic>
              <p:nvPicPr>
                <p:cNvPr id="43031" name="Rectangle 22">
                  <a:extLst>
                    <a:ext uri="{FF2B5EF4-FFF2-40B4-BE49-F238E27FC236}">
                      <a16:creationId xmlns:a16="http://schemas.microsoft.com/office/drawing/2014/main" id="{B6DF4EC3-83B5-4A02-BEBF-AB83D8CBB8E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0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5">
                  <a:extLst>
                    <a:ext uri="{FF2B5EF4-FFF2-40B4-BE49-F238E27FC236}">
                      <a16:creationId xmlns:a16="http://schemas.microsoft.com/office/drawing/2014/main" id="{4DC7BFC2-724A-4B1C-8A7A-8DBDFE69CAC6}"/>
                    </a:ext>
                  </a:extLst>
                </p:cNvPr>
                <p:cNvSpPr txBox="1">
                  <a:spLocks noChangeArrowheads="1"/>
                </p:cNvSpPr>
                <p:nvPr/>
              </p:nvSpPr>
              <p:spPr bwMode="auto">
                <a:xfrm>
                  <a:off x="97" y="54"/>
                  <a:ext cx="897" cy="288"/>
                </a:xfrm>
                <a:prstGeom prst="rect">
                  <a:avLst/>
                </a:prstGeom>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solidFill>
                        <a:srgbClr val="FFFF00"/>
                      </a:solidFill>
                      <a:effectLst>
                        <a:outerShdw blurRad="38100" dist="38100" dir="2700000" algn="tl">
                          <a:srgbClr val="C0C0C0"/>
                        </a:outerShdw>
                      </a:effectLst>
                      <a:latin typeface="+mj-ea"/>
                      <a:ea typeface="+mj-ea"/>
                      <a:sym typeface="+mn-ea"/>
                    </a:rPr>
                    <a:t> </a:t>
                  </a:r>
                  <a:r>
                    <a:rPr lang="zh-CN" altLang="zh-CN" sz="2400" dirty="0">
                      <a:solidFill>
                        <a:srgbClr val="FFFF00"/>
                      </a:solidFill>
                      <a:effectLst>
                        <a:outerShdw blurRad="38100" dist="38100" dir="2700000" algn="tl">
                          <a:srgbClr val="C0C0C0"/>
                        </a:outerShdw>
                      </a:effectLst>
                      <a:latin typeface="+mj-ea"/>
                      <a:ea typeface="+mj-ea"/>
                      <a:sym typeface="+mn-ea"/>
                    </a:rPr>
                    <a:t>货币资本</a:t>
                  </a:r>
                </a:p>
              </p:txBody>
            </p:sp>
          </p:grpSp>
          <p:grpSp>
            <p:nvGrpSpPr>
              <p:cNvPr id="43025" name="Rectangle 23">
                <a:extLst>
                  <a:ext uri="{FF2B5EF4-FFF2-40B4-BE49-F238E27FC236}">
                    <a16:creationId xmlns:a16="http://schemas.microsoft.com/office/drawing/2014/main" id="{6C15204F-688F-4753-A49D-4218293BFD80}"/>
                  </a:ext>
                </a:extLst>
              </p:cNvPr>
              <p:cNvGrpSpPr>
                <a:grpSpLocks/>
              </p:cNvGrpSpPr>
              <p:nvPr/>
            </p:nvGrpSpPr>
            <p:grpSpPr bwMode="auto">
              <a:xfrm>
                <a:off x="5221288" y="3101975"/>
                <a:ext cx="1882775" cy="615950"/>
                <a:chOff x="0" y="0"/>
                <a:chExt cx="1106" cy="388"/>
              </a:xfrm>
            </p:grpSpPr>
            <p:pic>
              <p:nvPicPr>
                <p:cNvPr id="43029" name="Rectangle 23">
                  <a:extLst>
                    <a:ext uri="{FF2B5EF4-FFF2-40B4-BE49-F238E27FC236}">
                      <a16:creationId xmlns:a16="http://schemas.microsoft.com/office/drawing/2014/main" id="{08801789-CE0D-40E0-920A-C8FC30E0654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0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8">
                  <a:extLst>
                    <a:ext uri="{FF2B5EF4-FFF2-40B4-BE49-F238E27FC236}">
                      <a16:creationId xmlns:a16="http://schemas.microsoft.com/office/drawing/2014/main" id="{29F0E0A7-BB81-48F5-8134-4A2AFE3926AF}"/>
                    </a:ext>
                  </a:extLst>
                </p:cNvPr>
                <p:cNvSpPr txBox="1">
                  <a:spLocks noChangeArrowheads="1"/>
                </p:cNvSpPr>
                <p:nvPr/>
              </p:nvSpPr>
              <p:spPr bwMode="auto">
                <a:xfrm>
                  <a:off x="97" y="54"/>
                  <a:ext cx="964" cy="288"/>
                </a:xfrm>
                <a:prstGeom prst="rect">
                  <a:avLst/>
                </a:prstGeom>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solidFill>
                        <a:schemeClr val="tx2"/>
                      </a:solidFill>
                      <a:effectLst>
                        <a:outerShdw blurRad="38100" dist="38100" dir="2700000" algn="tl">
                          <a:srgbClr val="C0C0C0"/>
                        </a:outerShdw>
                      </a:effectLst>
                      <a:latin typeface="楷体_GB2312" pitchFamily="49" charset="-122"/>
                      <a:ea typeface="楷体" panose="02010609060101010101" pitchFamily="49" charset="-122"/>
                      <a:sym typeface="+mn-ea"/>
                    </a:rPr>
                    <a:t> </a:t>
                  </a:r>
                  <a:r>
                    <a:rPr lang="zh-CN" altLang="zh-CN" sz="2400" dirty="0">
                      <a:solidFill>
                        <a:srgbClr val="FFFF00"/>
                      </a:solidFill>
                      <a:effectLst>
                        <a:outerShdw blurRad="38100" dist="38100" dir="2700000" algn="tl">
                          <a:srgbClr val="C0C0C0"/>
                        </a:outerShdw>
                      </a:effectLst>
                      <a:latin typeface="+mj-ea"/>
                      <a:ea typeface="+mj-ea"/>
                      <a:sym typeface="+mn-ea"/>
                    </a:rPr>
                    <a:t>生产资本</a:t>
                  </a:r>
                </a:p>
              </p:txBody>
            </p:sp>
          </p:grpSp>
          <p:grpSp>
            <p:nvGrpSpPr>
              <p:cNvPr id="43026" name="Rectangle 24">
                <a:extLst>
                  <a:ext uri="{FF2B5EF4-FFF2-40B4-BE49-F238E27FC236}">
                    <a16:creationId xmlns:a16="http://schemas.microsoft.com/office/drawing/2014/main" id="{BF7EBE39-6CEB-45F2-8FDB-1FFCDCCD5A7D}"/>
                  </a:ext>
                </a:extLst>
              </p:cNvPr>
              <p:cNvGrpSpPr>
                <a:grpSpLocks/>
              </p:cNvGrpSpPr>
              <p:nvPr/>
            </p:nvGrpSpPr>
            <p:grpSpPr bwMode="auto">
              <a:xfrm>
                <a:off x="5221288" y="3602038"/>
                <a:ext cx="1882775" cy="622300"/>
                <a:chOff x="0" y="0"/>
                <a:chExt cx="1110" cy="392"/>
              </a:xfrm>
            </p:grpSpPr>
            <p:pic>
              <p:nvPicPr>
                <p:cNvPr id="43027" name="Rectangle 24">
                  <a:extLst>
                    <a:ext uri="{FF2B5EF4-FFF2-40B4-BE49-F238E27FC236}">
                      <a16:creationId xmlns:a16="http://schemas.microsoft.com/office/drawing/2014/main" id="{A286647F-902F-4FA4-B8D1-B468E5F0765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1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7" name="Text Box 31">
                  <a:extLst>
                    <a:ext uri="{FF2B5EF4-FFF2-40B4-BE49-F238E27FC236}">
                      <a16:creationId xmlns:a16="http://schemas.microsoft.com/office/drawing/2014/main" id="{E758EF93-76A2-43F9-BBB8-DFBC49B89590}"/>
                    </a:ext>
                  </a:extLst>
                </p:cNvPr>
                <p:cNvSpPr txBox="1">
                  <a:spLocks noChangeArrowheads="1"/>
                </p:cNvSpPr>
                <p:nvPr/>
              </p:nvSpPr>
              <p:spPr bwMode="auto">
                <a:xfrm>
                  <a:off x="97" y="56"/>
                  <a:ext cx="978" cy="288"/>
                </a:xfrm>
                <a:prstGeom prst="rect">
                  <a:avLst/>
                </a:prstGeom>
                <a:noFill/>
                <a:ln>
                  <a:noFill/>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sz="2400" b="1" dirty="0">
                      <a:solidFill>
                        <a:schemeClr val="tx2"/>
                      </a:solidFill>
                      <a:effectLst>
                        <a:outerShdw blurRad="38100" dist="38100" dir="2700000" algn="tl">
                          <a:srgbClr val="C0C0C0"/>
                        </a:outerShdw>
                      </a:effectLst>
                      <a:latin typeface="楷体_GB2312" pitchFamily="49" charset="-122"/>
                      <a:ea typeface="楷体" panose="02010609060101010101" pitchFamily="49" charset="-122"/>
                      <a:sym typeface="+mn-ea"/>
                    </a:rPr>
                    <a:t> </a:t>
                  </a:r>
                  <a:r>
                    <a:rPr lang="zh-CN" altLang="zh-CN" sz="2400" dirty="0">
                      <a:solidFill>
                        <a:srgbClr val="FFFF00"/>
                      </a:solidFill>
                      <a:effectLst>
                        <a:outerShdw blurRad="38100" dist="38100" dir="2700000" algn="tl">
                          <a:srgbClr val="C0C0C0"/>
                        </a:outerShdw>
                      </a:effectLst>
                      <a:latin typeface="+mj-ea"/>
                      <a:ea typeface="+mj-ea"/>
                      <a:sym typeface="+mn-ea"/>
                    </a:rPr>
                    <a:t>商品资本</a:t>
                  </a:r>
                </a:p>
              </p:txBody>
            </p:sp>
          </p:grpSp>
        </p:grpSp>
        <p:sp>
          <p:nvSpPr>
            <p:cNvPr id="43018" name="AutoShape 4">
              <a:extLst>
                <a:ext uri="{FF2B5EF4-FFF2-40B4-BE49-F238E27FC236}">
                  <a16:creationId xmlns:a16="http://schemas.microsoft.com/office/drawing/2014/main" id="{53B77E45-7D3C-413F-A457-A9D7501CBC43}"/>
                </a:ext>
              </a:extLst>
            </p:cNvPr>
            <p:cNvSpPr>
              <a:spLocks noChangeArrowheads="1"/>
            </p:cNvSpPr>
            <p:nvPr/>
          </p:nvSpPr>
          <p:spPr bwMode="auto">
            <a:xfrm>
              <a:off x="1836738" y="4483100"/>
              <a:ext cx="431800" cy="360363"/>
            </a:xfrm>
            <a:prstGeom prst="star4">
              <a:avLst>
                <a:gd name="adj" fmla="val 1250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43019" name="AutoShape 4">
              <a:extLst>
                <a:ext uri="{FF2B5EF4-FFF2-40B4-BE49-F238E27FC236}">
                  <a16:creationId xmlns:a16="http://schemas.microsoft.com/office/drawing/2014/main" id="{4B1F8216-48F3-4017-AF17-EC961D571061}"/>
                </a:ext>
              </a:extLst>
            </p:cNvPr>
            <p:cNvSpPr>
              <a:spLocks noChangeArrowheads="1"/>
            </p:cNvSpPr>
            <p:nvPr/>
          </p:nvSpPr>
          <p:spPr bwMode="auto">
            <a:xfrm>
              <a:off x="1836738" y="3259138"/>
              <a:ext cx="431800" cy="358775"/>
            </a:xfrm>
            <a:prstGeom prst="star4">
              <a:avLst>
                <a:gd name="adj" fmla="val 1250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43020" name="AutoShape 4">
              <a:extLst>
                <a:ext uri="{FF2B5EF4-FFF2-40B4-BE49-F238E27FC236}">
                  <a16:creationId xmlns:a16="http://schemas.microsoft.com/office/drawing/2014/main" id="{F9328E4A-117B-4BC4-9998-0932129A568A}"/>
                </a:ext>
              </a:extLst>
            </p:cNvPr>
            <p:cNvSpPr>
              <a:spLocks noChangeArrowheads="1"/>
            </p:cNvSpPr>
            <p:nvPr/>
          </p:nvSpPr>
          <p:spPr bwMode="auto">
            <a:xfrm>
              <a:off x="1836738" y="2106613"/>
              <a:ext cx="433387" cy="361950"/>
            </a:xfrm>
            <a:prstGeom prst="star4">
              <a:avLst>
                <a:gd name="adj" fmla="val 12500"/>
              </a:avLst>
            </a:prstGeom>
            <a:solidFill>
              <a:srgbClr val="1B945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grpSp>
          <p:nvGrpSpPr>
            <p:cNvPr id="43021" name="Text Box 8">
              <a:extLst>
                <a:ext uri="{FF2B5EF4-FFF2-40B4-BE49-F238E27FC236}">
                  <a16:creationId xmlns:a16="http://schemas.microsoft.com/office/drawing/2014/main" id="{BE9BE054-BFF1-49CD-91A2-9DC025CAA300}"/>
                </a:ext>
              </a:extLst>
            </p:cNvPr>
            <p:cNvGrpSpPr>
              <a:grpSpLocks/>
            </p:cNvGrpSpPr>
            <p:nvPr/>
          </p:nvGrpSpPr>
          <p:grpSpPr bwMode="auto">
            <a:xfrm>
              <a:off x="1150938" y="2071688"/>
              <a:ext cx="688975" cy="2774950"/>
              <a:chOff x="0" y="0"/>
              <a:chExt cx="434" cy="1748"/>
            </a:xfrm>
          </p:grpSpPr>
          <p:pic>
            <p:nvPicPr>
              <p:cNvPr id="2" name="Text Box 8">
                <a:extLst>
                  <a:ext uri="{FF2B5EF4-FFF2-40B4-BE49-F238E27FC236}">
                    <a16:creationId xmlns:a16="http://schemas.microsoft.com/office/drawing/2014/main" id="{5761010E-4C51-4EAD-A8CC-49EA077F7BA5}"/>
                  </a:ext>
                </a:extLst>
              </p:cNvPr>
              <p:cNvPicPr>
                <a:picLocks noChangeArrowheads="1"/>
              </p:cNvPicPr>
              <p:nvPr/>
            </p:nvPicPr>
            <p:blipFill>
              <a:blip r:embed="rId5" cstate="print">
                <a:duotone>
                  <a:schemeClr val="accent4">
                    <a:shade val="45000"/>
                    <a:satMod val="135000"/>
                  </a:schemeClr>
                  <a:prstClr val="white"/>
                </a:duotone>
              </a:blip>
              <a:srcRect/>
              <a:stretch>
                <a:fillRect/>
              </a:stretch>
            </p:blipFill>
            <p:spPr bwMode="auto">
              <a:xfrm>
                <a:off x="0" y="0"/>
                <a:ext cx="434" cy="1748"/>
              </a:xfrm>
              <a:prstGeom prst="rect">
                <a:avLst/>
              </a:prstGeom>
              <a:noFill/>
              <a:ln>
                <a:noFill/>
              </a:ln>
            </p:spPr>
          </p:pic>
          <p:sp>
            <p:nvSpPr>
              <p:cNvPr id="43023" name="Text Box 38">
                <a:extLst>
                  <a:ext uri="{FF2B5EF4-FFF2-40B4-BE49-F238E27FC236}">
                    <a16:creationId xmlns:a16="http://schemas.microsoft.com/office/drawing/2014/main" id="{FC24366A-CE5E-48EE-992D-A4B75023352E}"/>
                  </a:ext>
                </a:extLst>
              </p:cNvPr>
              <p:cNvSpPr txBox="1">
                <a:spLocks noChangeArrowheads="1"/>
              </p:cNvSpPr>
              <p:nvPr/>
            </p:nvSpPr>
            <p:spPr bwMode="auto">
              <a:xfrm>
                <a:off x="33" y="113"/>
                <a:ext cx="347"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sz="2400">
                    <a:latin typeface="Calibri" panose="020F0502020204030204" pitchFamily="34" charset="0"/>
                    <a:ea typeface="黑体" panose="02010609060101010101" pitchFamily="49" charset="-122"/>
                    <a:sym typeface="Arial" panose="020B0604020202020204" pitchFamily="34" charset="0"/>
                  </a:rPr>
                  <a:t>  产业资本的循环</a:t>
                </a:r>
              </a:p>
            </p:txBody>
          </p:sp>
        </p:grpSp>
      </p:grpSp>
      <p:sp>
        <p:nvSpPr>
          <p:cNvPr id="36" name="文本框 35">
            <a:extLst>
              <a:ext uri="{FF2B5EF4-FFF2-40B4-BE49-F238E27FC236}">
                <a16:creationId xmlns:a16="http://schemas.microsoft.com/office/drawing/2014/main" id="{833D9A99-63A7-4C31-8706-EC162CA38253}"/>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Line 17">
            <a:extLst>
              <a:ext uri="{FF2B5EF4-FFF2-40B4-BE49-F238E27FC236}">
                <a16:creationId xmlns:a16="http://schemas.microsoft.com/office/drawing/2014/main" id="{A4DDCF05-F304-4556-8D64-6CB05CDACEF5}"/>
              </a:ext>
            </a:extLst>
          </p:cNvPr>
          <p:cNvSpPr>
            <a:spLocks noChangeShapeType="1"/>
          </p:cNvSpPr>
          <p:nvPr/>
        </p:nvSpPr>
        <p:spPr bwMode="auto">
          <a:xfrm>
            <a:off x="3598863" y="4373563"/>
            <a:ext cx="827087" cy="0"/>
          </a:xfrm>
          <a:prstGeom prst="line">
            <a:avLst/>
          </a:prstGeom>
          <a:noFill/>
          <a:ln w="38100">
            <a:solidFill>
              <a:srgbClr val="014D2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35" name="Line 22">
            <a:extLst>
              <a:ext uri="{FF2B5EF4-FFF2-40B4-BE49-F238E27FC236}">
                <a16:creationId xmlns:a16="http://schemas.microsoft.com/office/drawing/2014/main" id="{B5EDBE21-D2BD-4C7A-9E49-2F2CF61351A5}"/>
              </a:ext>
            </a:extLst>
          </p:cNvPr>
          <p:cNvSpPr>
            <a:spLocks noChangeShapeType="1"/>
          </p:cNvSpPr>
          <p:nvPr/>
        </p:nvSpPr>
        <p:spPr bwMode="auto">
          <a:xfrm>
            <a:off x="3057525" y="5524500"/>
            <a:ext cx="792163" cy="0"/>
          </a:xfrm>
          <a:prstGeom prst="line">
            <a:avLst/>
          </a:prstGeom>
          <a:noFill/>
          <a:ln w="38100">
            <a:solidFill>
              <a:srgbClr val="014D2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36" name="Line 12">
            <a:extLst>
              <a:ext uri="{FF2B5EF4-FFF2-40B4-BE49-F238E27FC236}">
                <a16:creationId xmlns:a16="http://schemas.microsoft.com/office/drawing/2014/main" id="{7A4E7606-A816-486C-A41A-DBB25FB3F35A}"/>
              </a:ext>
            </a:extLst>
          </p:cNvPr>
          <p:cNvSpPr>
            <a:spLocks noChangeShapeType="1"/>
          </p:cNvSpPr>
          <p:nvPr/>
        </p:nvSpPr>
        <p:spPr bwMode="auto">
          <a:xfrm>
            <a:off x="3430588" y="3292475"/>
            <a:ext cx="719137" cy="0"/>
          </a:xfrm>
          <a:prstGeom prst="line">
            <a:avLst/>
          </a:prstGeom>
          <a:noFill/>
          <a:ln w="38100">
            <a:solidFill>
              <a:srgbClr val="014D2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圆角矩形 15">
            <a:extLst>
              <a:ext uri="{FF2B5EF4-FFF2-40B4-BE49-F238E27FC236}">
                <a16:creationId xmlns:a16="http://schemas.microsoft.com/office/drawing/2014/main" id="{C3C2595E-7FE4-463E-8E54-9370F49DB778}"/>
              </a:ext>
            </a:extLst>
          </p:cNvPr>
          <p:cNvSpPr/>
          <p:nvPr/>
        </p:nvSpPr>
        <p:spPr bwMode="auto">
          <a:xfrm>
            <a:off x="614363" y="1395413"/>
            <a:ext cx="28908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产业资本循环</a:t>
            </a:r>
          </a:p>
        </p:txBody>
      </p:sp>
      <p:graphicFrame>
        <p:nvGraphicFramePr>
          <p:cNvPr id="44038" name="Object 4">
            <a:extLst>
              <a:ext uri="{FF2B5EF4-FFF2-40B4-BE49-F238E27FC236}">
                <a16:creationId xmlns:a16="http://schemas.microsoft.com/office/drawing/2014/main" id="{749F5A8F-C8BB-4995-B5B9-5E1E3F0A4AD0}"/>
              </a:ext>
            </a:extLst>
          </p:cNvPr>
          <p:cNvGraphicFramePr>
            <a:graphicFrameLocks noChangeAspect="1"/>
          </p:cNvGraphicFramePr>
          <p:nvPr/>
        </p:nvGraphicFramePr>
        <p:xfrm>
          <a:off x="2058988" y="2979738"/>
          <a:ext cx="1371600" cy="739775"/>
        </p:xfrm>
        <a:graphic>
          <a:graphicData uri="http://schemas.openxmlformats.org/presentationml/2006/ole">
            <mc:AlternateContent xmlns:mc="http://schemas.openxmlformats.org/markup-compatibility/2006">
              <mc:Choice xmlns:v="urn:schemas-microsoft-com:vml" Requires="v">
                <p:oleObj spid="_x0000_s44503" r:id="rId3" imgW="636935" imgH="343945" progId="Equation.3">
                  <p:embed/>
                </p:oleObj>
              </mc:Choice>
              <mc:Fallback>
                <p:oleObj r:id="rId3" imgW="636935" imgH="34394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988" y="2979738"/>
                        <a:ext cx="1371600" cy="739775"/>
                      </a:xfrm>
                      <a:prstGeom prst="rect">
                        <a:avLst/>
                      </a:prstGeom>
                      <a:solidFill>
                        <a:srgbClr val="FFE6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39" name="Object 5">
            <a:extLst>
              <a:ext uri="{FF2B5EF4-FFF2-40B4-BE49-F238E27FC236}">
                <a16:creationId xmlns:a16="http://schemas.microsoft.com/office/drawing/2014/main" id="{16D490DF-6D39-48A0-9AC4-5243AC745821}"/>
              </a:ext>
            </a:extLst>
          </p:cNvPr>
          <p:cNvGraphicFramePr>
            <a:graphicFrameLocks noChangeAspect="1"/>
          </p:cNvGraphicFramePr>
          <p:nvPr/>
        </p:nvGraphicFramePr>
        <p:xfrm>
          <a:off x="2058988" y="4070350"/>
          <a:ext cx="1639887" cy="719138"/>
        </p:xfrm>
        <a:graphic>
          <a:graphicData uri="http://schemas.openxmlformats.org/presentationml/2006/ole">
            <mc:AlternateContent xmlns:mc="http://schemas.openxmlformats.org/markup-compatibility/2006">
              <mc:Choice xmlns:v="urn:schemas-microsoft-com:vml" Requires="v">
                <p:oleObj spid="_x0000_s44504" r:id="rId5" imgW="993619" imgH="343945" progId="Equation.3">
                  <p:embed/>
                </p:oleObj>
              </mc:Choice>
              <mc:Fallback>
                <p:oleObj r:id="rId5" imgW="993619" imgH="34394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8988" y="4070350"/>
                        <a:ext cx="1639887" cy="719138"/>
                      </a:xfrm>
                      <a:prstGeom prst="rect">
                        <a:avLst/>
                      </a:prstGeom>
                      <a:solidFill>
                        <a:srgbClr val="FFE6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40" name="Object 6">
            <a:extLst>
              <a:ext uri="{FF2B5EF4-FFF2-40B4-BE49-F238E27FC236}">
                <a16:creationId xmlns:a16="http://schemas.microsoft.com/office/drawing/2014/main" id="{40516A9C-317E-49CB-B85B-AFBEB5984659}"/>
              </a:ext>
            </a:extLst>
          </p:cNvPr>
          <p:cNvGraphicFramePr>
            <a:graphicFrameLocks noChangeAspect="1"/>
          </p:cNvGraphicFramePr>
          <p:nvPr/>
        </p:nvGraphicFramePr>
        <p:xfrm>
          <a:off x="2058988" y="5399088"/>
          <a:ext cx="1093787" cy="390525"/>
        </p:xfrm>
        <a:graphic>
          <a:graphicData uri="http://schemas.openxmlformats.org/presentationml/2006/ole">
            <mc:AlternateContent xmlns:mc="http://schemas.openxmlformats.org/markup-compatibility/2006">
              <mc:Choice xmlns:v="urn:schemas-microsoft-com:vml" Requires="v">
                <p:oleObj spid="_x0000_s44505" r:id="rId7" imgW="496377" imgH="178187" progId="Equation.3">
                  <p:embed/>
                </p:oleObj>
              </mc:Choice>
              <mc:Fallback>
                <p:oleObj r:id="rId7" imgW="496377" imgH="178187"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8988" y="5399088"/>
                        <a:ext cx="1093787" cy="390525"/>
                      </a:xfrm>
                      <a:prstGeom prst="rect">
                        <a:avLst/>
                      </a:prstGeom>
                      <a:solidFill>
                        <a:srgbClr val="FFE6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17" name="Text Box 12">
            <a:extLst>
              <a:ext uri="{FF2B5EF4-FFF2-40B4-BE49-F238E27FC236}">
                <a16:creationId xmlns:a16="http://schemas.microsoft.com/office/drawing/2014/main" id="{C8B6CDCE-78EF-4844-ABB8-7529ED15E6E2}"/>
              </a:ext>
            </a:extLst>
          </p:cNvPr>
          <p:cNvSpPr txBox="1">
            <a:spLocks noChangeArrowheads="1"/>
          </p:cNvSpPr>
          <p:nvPr/>
        </p:nvSpPr>
        <p:spPr bwMode="auto">
          <a:xfrm>
            <a:off x="5578475" y="3057525"/>
            <a:ext cx="2698750" cy="463550"/>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dirty="0">
                <a:latin typeface="+mj-ea"/>
                <a:ea typeface="+mj-ea"/>
                <a:sym typeface="Arial" panose="020B0604020202020204" pitchFamily="34" charset="0"/>
              </a:rPr>
              <a:t>准备生产剩余价值</a:t>
            </a:r>
          </a:p>
        </p:txBody>
      </p:sp>
      <p:sp>
        <p:nvSpPr>
          <p:cNvPr id="43018" name="Text Box 8">
            <a:extLst>
              <a:ext uri="{FF2B5EF4-FFF2-40B4-BE49-F238E27FC236}">
                <a16:creationId xmlns:a16="http://schemas.microsoft.com/office/drawing/2014/main" id="{9E41E2C3-F3C1-4A2B-82B6-39B88769F6A2}"/>
              </a:ext>
            </a:extLst>
          </p:cNvPr>
          <p:cNvSpPr txBox="1">
            <a:spLocks noChangeArrowheads="1"/>
          </p:cNvSpPr>
          <p:nvPr/>
        </p:nvSpPr>
        <p:spPr bwMode="auto">
          <a:xfrm>
            <a:off x="998538" y="2932113"/>
            <a:ext cx="809625" cy="833437"/>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400" dirty="0">
                <a:latin typeface="+mj-ea"/>
                <a:ea typeface="+mj-ea"/>
                <a:sym typeface="+mn-ea"/>
              </a:rPr>
              <a:t>购买阶段</a:t>
            </a:r>
          </a:p>
        </p:txBody>
      </p:sp>
      <p:sp>
        <p:nvSpPr>
          <p:cNvPr id="35850" name="Text Box 11">
            <a:extLst>
              <a:ext uri="{FF2B5EF4-FFF2-40B4-BE49-F238E27FC236}">
                <a16:creationId xmlns:a16="http://schemas.microsoft.com/office/drawing/2014/main" id="{7D8F6599-227A-4057-B5B8-79EAA7676009}"/>
              </a:ext>
            </a:extLst>
          </p:cNvPr>
          <p:cNvSpPr txBox="1">
            <a:spLocks noChangeArrowheads="1"/>
          </p:cNvSpPr>
          <p:nvPr/>
        </p:nvSpPr>
        <p:spPr bwMode="auto">
          <a:xfrm>
            <a:off x="4210050" y="2932113"/>
            <a:ext cx="719138" cy="715962"/>
          </a:xfrm>
          <a:prstGeom prst="rect">
            <a:avLst/>
          </a:prstGeom>
          <a:noFill/>
          <a:ln w="12700" cmpd="sng">
            <a:solidFill>
              <a:schemeClr val="tx1"/>
            </a:solidFill>
            <a:prstDash val="dashDot"/>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sz="2000" dirty="0">
                <a:latin typeface="+mj-ea"/>
                <a:ea typeface="+mj-ea"/>
                <a:sym typeface="Arial" panose="020B0604020202020204" pitchFamily="34" charset="0"/>
              </a:rPr>
              <a:t>货币资本</a:t>
            </a:r>
          </a:p>
        </p:txBody>
      </p:sp>
      <p:sp>
        <p:nvSpPr>
          <p:cNvPr id="44044" name="Line 10">
            <a:extLst>
              <a:ext uri="{FF2B5EF4-FFF2-40B4-BE49-F238E27FC236}">
                <a16:creationId xmlns:a16="http://schemas.microsoft.com/office/drawing/2014/main" id="{23933687-9468-43E4-83C8-2CDE8CECE2D5}"/>
              </a:ext>
            </a:extLst>
          </p:cNvPr>
          <p:cNvSpPr>
            <a:spLocks noChangeShapeType="1"/>
          </p:cNvSpPr>
          <p:nvPr/>
        </p:nvSpPr>
        <p:spPr bwMode="auto">
          <a:xfrm>
            <a:off x="5000625" y="3292475"/>
            <a:ext cx="504825" cy="0"/>
          </a:xfrm>
          <a:prstGeom prst="line">
            <a:avLst/>
          </a:prstGeom>
          <a:noFill/>
          <a:ln w="38100">
            <a:solidFill>
              <a:srgbClr val="014D2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3" name="Text Box 12">
            <a:extLst>
              <a:ext uri="{FF2B5EF4-FFF2-40B4-BE49-F238E27FC236}">
                <a16:creationId xmlns:a16="http://schemas.microsoft.com/office/drawing/2014/main" id="{CA4C1DF4-0D08-4412-94CD-6580B8E0EE99}"/>
              </a:ext>
            </a:extLst>
          </p:cNvPr>
          <p:cNvSpPr txBox="1">
            <a:spLocks noChangeArrowheads="1"/>
          </p:cNvSpPr>
          <p:nvPr/>
        </p:nvSpPr>
        <p:spPr bwMode="auto">
          <a:xfrm>
            <a:off x="5865813" y="4173538"/>
            <a:ext cx="2200275" cy="463550"/>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dirty="0">
                <a:latin typeface="+mj-ea"/>
                <a:ea typeface="+mj-ea"/>
                <a:sym typeface="Arial" panose="020B0604020202020204" pitchFamily="34" charset="0"/>
              </a:rPr>
              <a:t>生产剩余价值</a:t>
            </a:r>
            <a:endParaRPr lang="zh-CN" altLang="en-US" sz="2400" dirty="0">
              <a:latin typeface="+mj-ea"/>
              <a:ea typeface="+mj-ea"/>
              <a:sym typeface="+mn-ea"/>
            </a:endParaRPr>
          </a:p>
        </p:txBody>
      </p:sp>
      <p:sp>
        <p:nvSpPr>
          <p:cNvPr id="43024" name="Text Box 8">
            <a:extLst>
              <a:ext uri="{FF2B5EF4-FFF2-40B4-BE49-F238E27FC236}">
                <a16:creationId xmlns:a16="http://schemas.microsoft.com/office/drawing/2014/main" id="{B252B37B-D7CF-4D0C-A870-8FF36E592D30}"/>
              </a:ext>
            </a:extLst>
          </p:cNvPr>
          <p:cNvSpPr txBox="1">
            <a:spLocks noChangeArrowheads="1"/>
          </p:cNvSpPr>
          <p:nvPr/>
        </p:nvSpPr>
        <p:spPr bwMode="auto">
          <a:xfrm>
            <a:off x="998538" y="4013200"/>
            <a:ext cx="809625" cy="833438"/>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400" dirty="0">
                <a:latin typeface="+mj-ea"/>
                <a:ea typeface="+mj-ea"/>
                <a:sym typeface="+mn-ea"/>
              </a:rPr>
              <a:t>生产阶段</a:t>
            </a:r>
          </a:p>
        </p:txBody>
      </p:sp>
      <p:sp>
        <p:nvSpPr>
          <p:cNvPr id="35856" name="Text Box 11">
            <a:extLst>
              <a:ext uri="{FF2B5EF4-FFF2-40B4-BE49-F238E27FC236}">
                <a16:creationId xmlns:a16="http://schemas.microsoft.com/office/drawing/2014/main" id="{797F6EFE-E443-40D0-B9BC-D9F2C1BCAF54}"/>
              </a:ext>
            </a:extLst>
          </p:cNvPr>
          <p:cNvSpPr txBox="1">
            <a:spLocks noChangeArrowheads="1"/>
          </p:cNvSpPr>
          <p:nvPr/>
        </p:nvSpPr>
        <p:spPr bwMode="auto">
          <a:xfrm>
            <a:off x="4497388" y="4013200"/>
            <a:ext cx="720725" cy="715963"/>
          </a:xfrm>
          <a:prstGeom prst="rect">
            <a:avLst/>
          </a:prstGeom>
          <a:noFill/>
          <a:ln w="12700" cmpd="sng">
            <a:solidFill>
              <a:schemeClr val="tx1"/>
            </a:solidFill>
            <a:prstDash val="dashDot"/>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sz="2000" dirty="0">
                <a:latin typeface="+mj-ea"/>
                <a:ea typeface="+mj-ea"/>
                <a:sym typeface="Arial" panose="020B0604020202020204" pitchFamily="34" charset="0"/>
              </a:rPr>
              <a:t>生产资本</a:t>
            </a:r>
            <a:endParaRPr lang="zh-CN" altLang="en-US" sz="2000" dirty="0">
              <a:latin typeface="+mj-ea"/>
              <a:ea typeface="+mj-ea"/>
              <a:sym typeface="+mn-ea"/>
            </a:endParaRPr>
          </a:p>
        </p:txBody>
      </p:sp>
      <p:sp>
        <p:nvSpPr>
          <p:cNvPr id="44048" name="Line 16">
            <a:extLst>
              <a:ext uri="{FF2B5EF4-FFF2-40B4-BE49-F238E27FC236}">
                <a16:creationId xmlns:a16="http://schemas.microsoft.com/office/drawing/2014/main" id="{D065DC51-0588-4073-91A4-1295B988B7BB}"/>
              </a:ext>
            </a:extLst>
          </p:cNvPr>
          <p:cNvSpPr>
            <a:spLocks noChangeShapeType="1"/>
          </p:cNvSpPr>
          <p:nvPr/>
        </p:nvSpPr>
        <p:spPr bwMode="auto">
          <a:xfrm>
            <a:off x="5240338" y="4371975"/>
            <a:ext cx="503237" cy="1588"/>
          </a:xfrm>
          <a:prstGeom prst="line">
            <a:avLst/>
          </a:prstGeom>
          <a:noFill/>
          <a:ln w="38100">
            <a:solidFill>
              <a:srgbClr val="014D2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8" name="Text Box 12">
            <a:extLst>
              <a:ext uri="{FF2B5EF4-FFF2-40B4-BE49-F238E27FC236}">
                <a16:creationId xmlns:a16="http://schemas.microsoft.com/office/drawing/2014/main" id="{09AE5149-6B52-418E-B8C8-C96D574868D2}"/>
              </a:ext>
            </a:extLst>
          </p:cNvPr>
          <p:cNvSpPr txBox="1">
            <a:spLocks noChangeArrowheads="1"/>
          </p:cNvSpPr>
          <p:nvPr/>
        </p:nvSpPr>
        <p:spPr bwMode="auto">
          <a:xfrm>
            <a:off x="5360988" y="5286375"/>
            <a:ext cx="2390775" cy="465138"/>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400" dirty="0">
                <a:latin typeface="+mj-ea"/>
                <a:ea typeface="+mj-ea"/>
                <a:sym typeface="Arial" panose="020B0604020202020204" pitchFamily="34" charset="0"/>
              </a:rPr>
              <a:t>实现剩余价值</a:t>
            </a:r>
            <a:endParaRPr lang="zh-CN" altLang="en-US" sz="2400" dirty="0">
              <a:latin typeface="+mj-ea"/>
              <a:ea typeface="+mj-ea"/>
              <a:sym typeface="+mn-ea"/>
            </a:endParaRPr>
          </a:p>
        </p:txBody>
      </p:sp>
      <p:sp>
        <p:nvSpPr>
          <p:cNvPr id="43029" name="Text Box 8">
            <a:extLst>
              <a:ext uri="{FF2B5EF4-FFF2-40B4-BE49-F238E27FC236}">
                <a16:creationId xmlns:a16="http://schemas.microsoft.com/office/drawing/2014/main" id="{F0BFDFDB-7BF2-49A7-BE51-B95AF8C556B1}"/>
              </a:ext>
            </a:extLst>
          </p:cNvPr>
          <p:cNvSpPr txBox="1">
            <a:spLocks noChangeArrowheads="1"/>
          </p:cNvSpPr>
          <p:nvPr/>
        </p:nvSpPr>
        <p:spPr bwMode="auto">
          <a:xfrm>
            <a:off x="998538" y="5164138"/>
            <a:ext cx="809625" cy="833437"/>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400" dirty="0">
                <a:latin typeface="+mj-ea"/>
                <a:ea typeface="+mj-ea"/>
                <a:sym typeface="+mn-ea"/>
              </a:rPr>
              <a:t>销售阶段</a:t>
            </a:r>
          </a:p>
        </p:txBody>
      </p:sp>
      <p:sp>
        <p:nvSpPr>
          <p:cNvPr id="35861" name="Text Box 11">
            <a:extLst>
              <a:ext uri="{FF2B5EF4-FFF2-40B4-BE49-F238E27FC236}">
                <a16:creationId xmlns:a16="http://schemas.microsoft.com/office/drawing/2014/main" id="{6F211B02-5906-4D39-937B-58D43C88405B}"/>
              </a:ext>
            </a:extLst>
          </p:cNvPr>
          <p:cNvSpPr txBox="1">
            <a:spLocks noChangeArrowheads="1"/>
          </p:cNvSpPr>
          <p:nvPr/>
        </p:nvSpPr>
        <p:spPr bwMode="auto">
          <a:xfrm>
            <a:off x="3994150" y="5164138"/>
            <a:ext cx="719138" cy="715962"/>
          </a:xfrm>
          <a:prstGeom prst="rect">
            <a:avLst/>
          </a:prstGeom>
          <a:noFill/>
          <a:ln w="12700" cmpd="sng">
            <a:solidFill>
              <a:schemeClr val="tx1"/>
            </a:solidFill>
            <a:prstDash val="dashDot"/>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sz="2000" dirty="0">
                <a:latin typeface="+mj-ea"/>
                <a:ea typeface="+mj-ea"/>
                <a:sym typeface="Arial" panose="020B0604020202020204" pitchFamily="34" charset="0"/>
              </a:rPr>
              <a:t>商品资本</a:t>
            </a:r>
            <a:endParaRPr lang="zh-CN" altLang="en-US" sz="2000" dirty="0">
              <a:latin typeface="+mj-ea"/>
              <a:ea typeface="+mj-ea"/>
              <a:sym typeface="+mn-ea"/>
            </a:endParaRPr>
          </a:p>
        </p:txBody>
      </p:sp>
      <p:sp>
        <p:nvSpPr>
          <p:cNvPr id="44052" name="Line 21">
            <a:extLst>
              <a:ext uri="{FF2B5EF4-FFF2-40B4-BE49-F238E27FC236}">
                <a16:creationId xmlns:a16="http://schemas.microsoft.com/office/drawing/2014/main" id="{57409134-1904-4F55-914A-C912EDEFC4D4}"/>
              </a:ext>
            </a:extLst>
          </p:cNvPr>
          <p:cNvSpPr>
            <a:spLocks noChangeShapeType="1"/>
          </p:cNvSpPr>
          <p:nvPr/>
        </p:nvSpPr>
        <p:spPr bwMode="auto">
          <a:xfrm>
            <a:off x="4784725" y="5524500"/>
            <a:ext cx="504825" cy="0"/>
          </a:xfrm>
          <a:prstGeom prst="line">
            <a:avLst/>
          </a:prstGeom>
          <a:noFill/>
          <a:ln w="38100">
            <a:solidFill>
              <a:srgbClr val="014D23"/>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4" name="Rectangle 27">
            <a:extLst>
              <a:ext uri="{FF2B5EF4-FFF2-40B4-BE49-F238E27FC236}">
                <a16:creationId xmlns:a16="http://schemas.microsoft.com/office/drawing/2014/main" id="{E492BC14-09C2-4757-AA81-8373EA46257F}"/>
              </a:ext>
            </a:extLst>
          </p:cNvPr>
          <p:cNvSpPr>
            <a:spLocks noChangeArrowheads="1"/>
          </p:cNvSpPr>
          <p:nvPr/>
        </p:nvSpPr>
        <p:spPr bwMode="auto">
          <a:xfrm>
            <a:off x="5043488" y="1654175"/>
            <a:ext cx="3579812" cy="833438"/>
          </a:xfrm>
          <a:prstGeom prst="rect">
            <a:avLst/>
          </a:prstGeom>
          <a:solidFill>
            <a:srgbClr val="FFFFFF"/>
          </a:solidFill>
          <a:ln w="9525">
            <a:solidFill>
              <a:schemeClr val="bg2">
                <a:lumMod val="75000"/>
              </a:schemeClr>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dirty="0">
                <a:solidFill>
                  <a:srgbClr val="006600"/>
                </a:solidFill>
                <a:latin typeface="+mj-ea"/>
                <a:ea typeface="+mj-ea"/>
                <a:sym typeface="+mn-ea"/>
              </a:rPr>
              <a:t>三种职能形式空间上并存</a:t>
            </a:r>
          </a:p>
          <a:p>
            <a:pPr algn="ctr">
              <a:defRPr/>
            </a:pPr>
            <a:r>
              <a:rPr lang="zh-CN" altLang="en-US" sz="2400" dirty="0">
                <a:solidFill>
                  <a:srgbClr val="006600"/>
                </a:solidFill>
                <a:latin typeface="+mj-ea"/>
                <a:ea typeface="+mj-ea"/>
                <a:sym typeface="+mn-ea"/>
              </a:rPr>
              <a:t>三种职能形式时间上继起</a:t>
            </a:r>
          </a:p>
        </p:txBody>
      </p:sp>
      <p:sp>
        <p:nvSpPr>
          <p:cNvPr id="44054" name="AutoShape 28">
            <a:extLst>
              <a:ext uri="{FF2B5EF4-FFF2-40B4-BE49-F238E27FC236}">
                <a16:creationId xmlns:a16="http://schemas.microsoft.com/office/drawing/2014/main" id="{943FDD5A-AD0A-40CD-98AD-FCC8E88B9200}"/>
              </a:ext>
            </a:extLst>
          </p:cNvPr>
          <p:cNvSpPr>
            <a:spLocks noChangeArrowheads="1"/>
          </p:cNvSpPr>
          <p:nvPr/>
        </p:nvSpPr>
        <p:spPr bwMode="auto">
          <a:xfrm flipH="1">
            <a:off x="3849688" y="2640013"/>
            <a:ext cx="1438275" cy="3529012"/>
          </a:xfrm>
          <a:prstGeom prst="flowChartTerminator">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27" name="文本框 26">
            <a:extLst>
              <a:ext uri="{FF2B5EF4-FFF2-40B4-BE49-F238E27FC236}">
                <a16:creationId xmlns:a16="http://schemas.microsoft.com/office/drawing/2014/main" id="{C91C1F95-43D5-400C-8A59-BC5A9DAEFF23}"/>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1">
            <a:extLst>
              <a:ext uri="{FF2B5EF4-FFF2-40B4-BE49-F238E27FC236}">
                <a16:creationId xmlns:a16="http://schemas.microsoft.com/office/drawing/2014/main" id="{EA19B1E8-81F6-4A70-9720-231B24542CCA}"/>
              </a:ext>
            </a:extLst>
          </p:cNvPr>
          <p:cNvGrpSpPr>
            <a:grpSpLocks/>
          </p:cNvGrpSpPr>
          <p:nvPr/>
        </p:nvGrpSpPr>
        <p:grpSpPr bwMode="auto">
          <a:xfrm>
            <a:off x="615950" y="1498600"/>
            <a:ext cx="7912100" cy="2138363"/>
            <a:chOff x="755650" y="1603375"/>
            <a:chExt cx="7912100" cy="2138363"/>
          </a:xfrm>
        </p:grpSpPr>
        <p:sp>
          <p:nvSpPr>
            <p:cNvPr id="45062" name="AutoShape 3">
              <a:extLst>
                <a:ext uri="{FF2B5EF4-FFF2-40B4-BE49-F238E27FC236}">
                  <a16:creationId xmlns:a16="http://schemas.microsoft.com/office/drawing/2014/main" id="{B7462526-ED7B-4FE3-836F-8C85851D753D}"/>
                </a:ext>
              </a:extLst>
            </p:cNvPr>
            <p:cNvSpPr>
              <a:spLocks/>
            </p:cNvSpPr>
            <p:nvPr/>
          </p:nvSpPr>
          <p:spPr bwMode="auto">
            <a:xfrm rot="16246558">
              <a:off x="2439985" y="1360486"/>
              <a:ext cx="384175" cy="3175000"/>
            </a:xfrm>
            <a:prstGeom prst="leftBrace">
              <a:avLst>
                <a:gd name="adj1" fmla="val 68679"/>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45063" name="AutoShape 4">
              <a:extLst>
                <a:ext uri="{FF2B5EF4-FFF2-40B4-BE49-F238E27FC236}">
                  <a16:creationId xmlns:a16="http://schemas.microsoft.com/office/drawing/2014/main" id="{B43A3DE3-E872-4C65-BDD7-B3C4CDA6A1DF}"/>
                </a:ext>
              </a:extLst>
            </p:cNvPr>
            <p:cNvSpPr>
              <a:spLocks/>
            </p:cNvSpPr>
            <p:nvPr/>
          </p:nvSpPr>
          <p:spPr bwMode="auto">
            <a:xfrm rot="5383319" flipV="1">
              <a:off x="3943936" y="575160"/>
              <a:ext cx="304800" cy="3369840"/>
            </a:xfrm>
            <a:prstGeom prst="leftBrace">
              <a:avLst>
                <a:gd name="adj1" fmla="val 103877"/>
                <a:gd name="adj2" fmla="val 50000"/>
              </a:avLst>
            </a:prstGeom>
            <a:noFill/>
            <a:ln w="38100">
              <a:solidFill>
                <a:srgbClr val="FFC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45064" name="AutoShape 5">
              <a:extLst>
                <a:ext uri="{FF2B5EF4-FFF2-40B4-BE49-F238E27FC236}">
                  <a16:creationId xmlns:a16="http://schemas.microsoft.com/office/drawing/2014/main" id="{2E11C70E-D409-4C6C-9E56-A8D7525BAD7C}"/>
                </a:ext>
              </a:extLst>
            </p:cNvPr>
            <p:cNvSpPr>
              <a:spLocks/>
            </p:cNvSpPr>
            <p:nvPr/>
          </p:nvSpPr>
          <p:spPr bwMode="auto">
            <a:xfrm rot="16246558" flipV="1">
              <a:off x="4570413" y="1312863"/>
              <a:ext cx="361950" cy="3384550"/>
            </a:xfrm>
            <a:prstGeom prst="leftBrace">
              <a:avLst>
                <a:gd name="adj1" fmla="val 77708"/>
                <a:gd name="adj2" fmla="val 50000"/>
              </a:avLst>
            </a:prstGeom>
            <a:noFill/>
            <a:ln w="38100">
              <a:solidFill>
                <a:srgbClr val="014D23"/>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2" name="Text Box 6">
              <a:extLst>
                <a:ext uri="{FF2B5EF4-FFF2-40B4-BE49-F238E27FC236}">
                  <a16:creationId xmlns:a16="http://schemas.microsoft.com/office/drawing/2014/main" id="{2778FA66-AB5C-4BE3-92C8-7D67AD989A55}"/>
                </a:ext>
              </a:extLst>
            </p:cNvPr>
            <p:cNvSpPr txBox="1">
              <a:spLocks noChangeArrowheads="1"/>
            </p:cNvSpPr>
            <p:nvPr/>
          </p:nvSpPr>
          <p:spPr bwMode="auto">
            <a:xfrm>
              <a:off x="3348038" y="1603375"/>
              <a:ext cx="2022475" cy="457200"/>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b="1" dirty="0">
                  <a:solidFill>
                    <a:srgbClr val="014D23"/>
                  </a:solidFill>
                  <a:latin typeface="+mj-ea"/>
                  <a:ea typeface="+mj-ea"/>
                  <a:sym typeface="+mn-ea"/>
                </a:rPr>
                <a:t>生产</a:t>
              </a:r>
              <a:r>
                <a:rPr lang="zh-CN" altLang="zh-CN" sz="2400" b="1" dirty="0">
                  <a:solidFill>
                    <a:srgbClr val="014D23"/>
                  </a:solidFill>
                  <a:latin typeface="+mj-ea"/>
                  <a:ea typeface="+mj-ea"/>
                  <a:sym typeface="+mn-ea"/>
                </a:rPr>
                <a:t>资本循环</a:t>
              </a:r>
            </a:p>
          </p:txBody>
        </p:sp>
        <p:sp>
          <p:nvSpPr>
            <p:cNvPr id="3" name="Text Box 7">
              <a:extLst>
                <a:ext uri="{FF2B5EF4-FFF2-40B4-BE49-F238E27FC236}">
                  <a16:creationId xmlns:a16="http://schemas.microsoft.com/office/drawing/2014/main" id="{8830DE69-D9BF-4B7E-B8AF-5F66744595CC}"/>
                </a:ext>
              </a:extLst>
            </p:cNvPr>
            <p:cNvSpPr txBox="1">
              <a:spLocks noChangeArrowheads="1"/>
            </p:cNvSpPr>
            <p:nvPr/>
          </p:nvSpPr>
          <p:spPr bwMode="auto">
            <a:xfrm>
              <a:off x="1547813" y="3284538"/>
              <a:ext cx="2189162" cy="45720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zh-CN" sz="2400" b="1" dirty="0">
                  <a:latin typeface="+mj-ea"/>
                  <a:ea typeface="+mj-ea"/>
                  <a:sym typeface="+mn-ea"/>
                </a:rPr>
                <a:t>货币资本循环</a:t>
              </a:r>
            </a:p>
          </p:txBody>
        </p:sp>
        <p:sp>
          <p:nvSpPr>
            <p:cNvPr id="4" name="Text Box 8">
              <a:extLst>
                <a:ext uri="{FF2B5EF4-FFF2-40B4-BE49-F238E27FC236}">
                  <a16:creationId xmlns:a16="http://schemas.microsoft.com/office/drawing/2014/main" id="{A7059788-3EF1-4813-8784-4C1A91A39522}"/>
                </a:ext>
              </a:extLst>
            </p:cNvPr>
            <p:cNvSpPr txBox="1">
              <a:spLocks noChangeArrowheads="1"/>
            </p:cNvSpPr>
            <p:nvPr/>
          </p:nvSpPr>
          <p:spPr bwMode="auto">
            <a:xfrm>
              <a:off x="3852863" y="3284538"/>
              <a:ext cx="2087562" cy="45720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zh-CN" sz="2400" b="1" dirty="0">
                  <a:solidFill>
                    <a:srgbClr val="014D23"/>
                  </a:solidFill>
                  <a:latin typeface="+mj-ea"/>
                  <a:ea typeface="+mj-ea"/>
                  <a:sym typeface="+mn-ea"/>
                </a:rPr>
                <a:t>商品资本循环</a:t>
              </a:r>
            </a:p>
          </p:txBody>
        </p:sp>
        <p:sp>
          <p:nvSpPr>
            <p:cNvPr id="36874" name="Rectangle 9">
              <a:extLst>
                <a:ext uri="{FF2B5EF4-FFF2-40B4-BE49-F238E27FC236}">
                  <a16:creationId xmlns:a16="http://schemas.microsoft.com/office/drawing/2014/main" id="{61952F39-E68D-40F7-A32D-0BBBD0862F04}"/>
                </a:ext>
              </a:extLst>
            </p:cNvPr>
            <p:cNvSpPr>
              <a:spLocks noChangeArrowheads="1"/>
            </p:cNvSpPr>
            <p:nvPr/>
          </p:nvSpPr>
          <p:spPr bwMode="auto">
            <a:xfrm>
              <a:off x="755650" y="2316163"/>
              <a:ext cx="7912100" cy="608012"/>
            </a:xfrm>
            <a:prstGeom prst="rect">
              <a:avLst/>
            </a:prstGeom>
            <a:noFill/>
            <a:ln>
              <a:noFill/>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996633"/>
                </a:buClr>
                <a:buSzPct val="70000"/>
                <a:buFont typeface="Wingdings" panose="05000000000000000000" pitchFamily="2" charset="2"/>
                <a:buNone/>
                <a:defRPr/>
              </a:pPr>
              <a:r>
                <a:rPr lang="zh-CN" altLang="en-US" sz="3200" b="1">
                  <a:effectLst>
                    <a:outerShdw blurRad="38100" dist="38100" dir="2700000" algn="tl">
                      <a:srgbClr val="C0C0C0"/>
                    </a:outerShdw>
                  </a:effectLst>
                  <a:latin typeface="Times New Roman" panose="02020603050405020304" pitchFamily="18" charset="0"/>
                  <a:sym typeface="+mn-ea"/>
                </a:rPr>
                <a:t> </a:t>
              </a:r>
              <a:r>
                <a:rPr lang="zh-CN" altLang="en-US" sz="2800" b="1">
                  <a:effectLst>
                    <a:outerShdw blurRad="38100" dist="38100" dir="2700000" algn="tl">
                      <a:srgbClr val="C0C0C0"/>
                    </a:outerShdw>
                  </a:effectLst>
                  <a:latin typeface="Times New Roman" panose="02020603050405020304" pitchFamily="18" charset="0"/>
                  <a:sym typeface="+mn-ea"/>
                </a:rPr>
                <a:t>G—W…P…W′—G′· G—W…P…W′— G′</a:t>
              </a:r>
            </a:p>
          </p:txBody>
        </p:sp>
      </p:grpSp>
      <p:pic>
        <p:nvPicPr>
          <p:cNvPr id="44042" name="Picture 4" descr="马克思">
            <a:extLst>
              <a:ext uri="{FF2B5EF4-FFF2-40B4-BE49-F238E27FC236}">
                <a16:creationId xmlns:a16="http://schemas.microsoft.com/office/drawing/2014/main" id="{A7A4FBBB-EB60-45B0-ADFC-074987BC9A97}"/>
              </a:ext>
            </a:extLst>
          </p:cNvPr>
          <p:cNvPicPr>
            <a:picLocks noChangeAspect="1" noChangeArrowheads="1"/>
          </p:cNvPicPr>
          <p:nvPr/>
        </p:nvPicPr>
        <p:blipFill>
          <a:blip r:embed="rId2"/>
          <a:srcRect/>
          <a:stretch>
            <a:fillRect/>
          </a:stretch>
        </p:blipFill>
        <p:spPr bwMode="auto">
          <a:xfrm>
            <a:off x="1728788" y="4365625"/>
            <a:ext cx="1736725" cy="1800225"/>
          </a:xfrm>
          <a:prstGeom prst="rect">
            <a:avLst/>
          </a:prstGeom>
          <a:ln>
            <a:noFill/>
          </a:ln>
          <a:effectLst>
            <a:outerShdw blurRad="292100" dist="139700" dir="2700000" algn="tl" rotWithShape="0">
              <a:srgbClr val="333333">
                <a:alpha val="65000"/>
              </a:srgbClr>
            </a:outerShdw>
          </a:effectLst>
        </p:spPr>
      </p:pic>
      <p:sp>
        <p:nvSpPr>
          <p:cNvPr id="36877" name="AutoShape 12">
            <a:extLst>
              <a:ext uri="{FF2B5EF4-FFF2-40B4-BE49-F238E27FC236}">
                <a16:creationId xmlns:a16="http://schemas.microsoft.com/office/drawing/2014/main" id="{6E5152B9-93CE-4B20-87A0-9CC602F78D54}"/>
              </a:ext>
            </a:extLst>
          </p:cNvPr>
          <p:cNvSpPr>
            <a:spLocks noChangeArrowheads="1"/>
          </p:cNvSpPr>
          <p:nvPr/>
        </p:nvSpPr>
        <p:spPr bwMode="auto">
          <a:xfrm>
            <a:off x="3529013" y="4005263"/>
            <a:ext cx="4537075" cy="1511300"/>
          </a:xfrm>
          <a:prstGeom prst="wedgeRectCallout">
            <a:avLst>
              <a:gd name="adj1" fmla="val -44051"/>
              <a:gd name="adj2" fmla="val 69958"/>
            </a:avLst>
          </a:prstGeom>
          <a:noFill/>
          <a:ln w="12700">
            <a:solidFill>
              <a:schemeClr val="tx1"/>
            </a:solidFill>
            <a:miter lim="800000"/>
          </a:ln>
        </p:spPr>
        <p:txBody>
          <a:bodyPr wrap="none" lIns="90170" tIns="46990" rIns="90170" bIns="46990" anchor="ctr"/>
          <a:lstStyle/>
          <a:p>
            <a:pPr lvl="0">
              <a:defRPr/>
            </a:pPr>
            <a:r>
              <a:rPr lang="zh-CN" altLang="en-US" sz="2000">
                <a:solidFill>
                  <a:prstClr val="black"/>
                </a:solidFill>
                <a:latin typeface="微软雅黑"/>
                <a:ea typeface="微软雅黑"/>
                <a:sym typeface="+mn-ea"/>
              </a:rPr>
              <a:t>　　</a:t>
            </a:r>
            <a:r>
              <a:rPr lang="zh-CN" altLang="zh-CN" sz="2000">
                <a:solidFill>
                  <a:prstClr val="black"/>
                </a:solidFill>
                <a:latin typeface="微软雅黑"/>
                <a:ea typeface="微软雅黑"/>
                <a:sym typeface="+mn-ea"/>
              </a:rPr>
              <a:t>产业资本连续进行的现实循环，不</a:t>
            </a:r>
            <a:endParaRPr lang="zh-CN" altLang="en-US" sz="2000">
              <a:solidFill>
                <a:prstClr val="black"/>
              </a:solidFill>
              <a:latin typeface="微软雅黑"/>
              <a:ea typeface="微软雅黑"/>
              <a:sym typeface="+mn-ea"/>
            </a:endParaRPr>
          </a:p>
          <a:p>
            <a:pPr lvl="0">
              <a:defRPr/>
            </a:pPr>
            <a:r>
              <a:rPr lang="zh-CN" altLang="zh-CN" sz="2000">
                <a:solidFill>
                  <a:prstClr val="black"/>
                </a:solidFill>
                <a:latin typeface="微软雅黑"/>
                <a:ea typeface="微软雅黑"/>
                <a:sym typeface="+mn-ea"/>
              </a:rPr>
              <a:t>仅是</a:t>
            </a:r>
            <a:r>
              <a:rPr lang="zh-CN" altLang="zh-CN" sz="2000" b="1">
                <a:solidFill>
                  <a:srgbClr val="014D23"/>
                </a:solidFill>
                <a:latin typeface="微软雅黑"/>
                <a:ea typeface="微软雅黑"/>
                <a:sym typeface="+mn-ea"/>
              </a:rPr>
              <a:t>流通过程和生产过程的统一</a:t>
            </a:r>
            <a:r>
              <a:rPr lang="zh-CN" altLang="zh-CN" sz="2000" b="1">
                <a:solidFill>
                  <a:prstClr val="black"/>
                </a:solidFill>
                <a:latin typeface="微软雅黑"/>
                <a:ea typeface="微软雅黑"/>
                <a:sym typeface="+mn-ea"/>
              </a:rPr>
              <a:t>，</a:t>
            </a:r>
            <a:r>
              <a:rPr lang="zh-CN" altLang="zh-CN" sz="2000">
                <a:solidFill>
                  <a:prstClr val="black"/>
                </a:solidFill>
                <a:latin typeface="微软雅黑"/>
                <a:ea typeface="微软雅黑"/>
                <a:sym typeface="+mn-ea"/>
              </a:rPr>
              <a:t>而且</a:t>
            </a:r>
            <a:endParaRPr lang="zh-CN" altLang="en-US" sz="2000">
              <a:solidFill>
                <a:prstClr val="black"/>
              </a:solidFill>
              <a:latin typeface="微软雅黑"/>
              <a:ea typeface="微软雅黑"/>
              <a:sym typeface="+mn-ea"/>
            </a:endParaRPr>
          </a:p>
          <a:p>
            <a:pPr lvl="0">
              <a:defRPr/>
            </a:pPr>
            <a:r>
              <a:rPr lang="zh-CN" altLang="zh-CN" sz="2000">
                <a:solidFill>
                  <a:prstClr val="black"/>
                </a:solidFill>
                <a:latin typeface="微软雅黑"/>
                <a:ea typeface="微软雅黑"/>
                <a:sym typeface="+mn-ea"/>
              </a:rPr>
              <a:t>是它的所有</a:t>
            </a:r>
            <a:r>
              <a:rPr lang="zh-CN" altLang="zh-CN" sz="2000" b="1">
                <a:solidFill>
                  <a:srgbClr val="014D23"/>
                </a:solidFill>
                <a:latin typeface="微软雅黑"/>
                <a:ea typeface="微软雅黑"/>
                <a:sym typeface="+mn-ea"/>
              </a:rPr>
              <a:t>三个循环的统一</a:t>
            </a:r>
            <a:r>
              <a:rPr lang="zh-CN" altLang="zh-CN" sz="2000" b="1">
                <a:solidFill>
                  <a:prstClr val="black"/>
                </a:solidFill>
                <a:effectLst>
                  <a:outerShdw blurRad="38100" dist="38100" dir="2700000" algn="tl">
                    <a:srgbClr val="C0C0C0"/>
                  </a:outerShdw>
                </a:effectLst>
                <a:latin typeface="微软雅黑"/>
                <a:ea typeface="微软雅黑"/>
                <a:sym typeface="+mn-ea"/>
              </a:rPr>
              <a:t>。</a:t>
            </a:r>
            <a:r>
              <a:rPr lang="zh-CN" altLang="zh-CN" sz="2000" b="1">
                <a:solidFill>
                  <a:srgbClr val="44546A"/>
                </a:solidFill>
                <a:latin typeface="微软雅黑"/>
                <a:ea typeface="微软雅黑"/>
                <a:sym typeface="+mn-ea"/>
              </a:rPr>
              <a:t> </a:t>
            </a:r>
            <a:endParaRPr lang="zh-CN" altLang="zh-CN" sz="2000" b="1" dirty="0">
              <a:solidFill>
                <a:srgbClr val="44546A"/>
              </a:solidFill>
              <a:latin typeface="微软雅黑"/>
              <a:ea typeface="微软雅黑"/>
              <a:sym typeface="+mn-ea"/>
            </a:endParaRPr>
          </a:p>
        </p:txBody>
      </p:sp>
      <p:sp>
        <p:nvSpPr>
          <p:cNvPr id="13" name="文本框 12">
            <a:extLst>
              <a:ext uri="{FF2B5EF4-FFF2-40B4-BE49-F238E27FC236}">
                <a16:creationId xmlns:a16="http://schemas.microsoft.com/office/drawing/2014/main" id="{C9D0692E-50DD-4B8B-AFDC-DB9DAED4F60B}"/>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transition spd="slow">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5BC572FB-6C55-49E5-95BA-616DBB5E5744}"/>
              </a:ext>
            </a:extLst>
          </p:cNvPr>
          <p:cNvSpPr/>
          <p:nvPr/>
        </p:nvSpPr>
        <p:spPr bwMode="auto">
          <a:xfrm>
            <a:off x="614363" y="1395413"/>
            <a:ext cx="21193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资本周转</a:t>
            </a:r>
          </a:p>
        </p:txBody>
      </p:sp>
      <p:pic>
        <p:nvPicPr>
          <p:cNvPr id="45061" name="AutoShape 4">
            <a:extLst>
              <a:ext uri="{FF2B5EF4-FFF2-40B4-BE49-F238E27FC236}">
                <a16:creationId xmlns:a16="http://schemas.microsoft.com/office/drawing/2014/main" id="{3DCF27E3-BDF4-4B52-983B-E5B5A1560148}"/>
              </a:ext>
            </a:extLst>
          </p:cNvPr>
          <p:cNvPicPr>
            <a:picLocks noChangeArrowheads="1"/>
          </p:cNvPicPr>
          <p:nvPr/>
        </p:nvPicPr>
        <p:blipFill>
          <a:blip r:embed="rId2" cstate="print">
            <a:duotone>
              <a:schemeClr val="accent4">
                <a:shade val="45000"/>
                <a:satMod val="135000"/>
              </a:schemeClr>
              <a:prstClr val="white"/>
            </a:duotone>
          </a:blip>
          <a:srcRect/>
          <a:stretch>
            <a:fillRect/>
          </a:stretch>
        </p:blipFill>
        <p:spPr bwMode="auto">
          <a:xfrm>
            <a:off x="937259" y="2378417"/>
            <a:ext cx="3366453" cy="723557"/>
          </a:xfrm>
          <a:prstGeom prst="rect">
            <a:avLst/>
          </a:prstGeom>
          <a:noFill/>
          <a:ln>
            <a:noFill/>
          </a:ln>
        </p:spPr>
      </p:pic>
      <p:sp>
        <p:nvSpPr>
          <p:cNvPr id="45063" name="Rectangle 3">
            <a:extLst>
              <a:ext uri="{FF2B5EF4-FFF2-40B4-BE49-F238E27FC236}">
                <a16:creationId xmlns:a16="http://schemas.microsoft.com/office/drawing/2014/main" id="{65243D49-8CA9-414B-BEBD-8D67E481BDBD}"/>
              </a:ext>
            </a:extLst>
          </p:cNvPr>
          <p:cNvSpPr>
            <a:spLocks noGrp="1" noChangeArrowheads="1"/>
          </p:cNvSpPr>
          <p:nvPr/>
        </p:nvSpPr>
        <p:spPr bwMode="auto">
          <a:xfrm>
            <a:off x="844550" y="4149725"/>
            <a:ext cx="4535488" cy="1509713"/>
          </a:xfrm>
          <a:prstGeom prst="rect">
            <a:avLst/>
          </a:prstGeom>
          <a:blipFill dpi="0" rotWithShape="1">
            <a:blip r:embed="rId3" cstate="print"/>
            <a:srcRect/>
            <a:tile tx="0" ty="0" sx="100000" sy="100000" flip="none" algn="tl"/>
          </a:blipFill>
          <a:ln>
            <a:noFill/>
          </a:ln>
        </p:spPr>
        <p:txBody>
          <a:bodyPr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25000"/>
              </a:lnSpc>
              <a:spcBef>
                <a:spcPct val="30000"/>
              </a:spcBef>
              <a:defRPr/>
            </a:pPr>
            <a:r>
              <a:rPr lang="zh-CN" altLang="en-US" sz="2400" dirty="0">
                <a:latin typeface="+mj-ea"/>
                <a:ea typeface="+mj-ea"/>
                <a:sym typeface="+mn-ea"/>
              </a:rPr>
              <a:t>　　</a:t>
            </a:r>
            <a:r>
              <a:rPr lang="zh-CN" altLang="en-US" sz="2000" dirty="0">
                <a:latin typeface="+mj-ea"/>
                <a:ea typeface="+mj-ea"/>
                <a:sym typeface="+mn-ea"/>
              </a:rPr>
              <a:t>要加快资本周转速度，获得更多的剩余价值，就要</a:t>
            </a:r>
            <a:r>
              <a:rPr lang="zh-CN" altLang="en-US" sz="2000" b="1" dirty="0">
                <a:solidFill>
                  <a:srgbClr val="014D23"/>
                </a:solidFill>
                <a:latin typeface="+mj-ea"/>
                <a:ea typeface="+mj-ea"/>
                <a:sym typeface="+mn-ea"/>
              </a:rPr>
              <a:t>缩短资本周转时间，加快流动资本的周转速度。</a:t>
            </a:r>
            <a:endParaRPr lang="zh-CN" altLang="en-US" sz="2000" b="1" dirty="0">
              <a:solidFill>
                <a:srgbClr val="014D23"/>
              </a:solidFill>
              <a:latin typeface="+mj-ea"/>
              <a:ea typeface="+mj-ea"/>
              <a:sym typeface="Arial" panose="020B0604020202020204" pitchFamily="34" charset="0"/>
            </a:endParaRPr>
          </a:p>
        </p:txBody>
      </p:sp>
      <p:sp>
        <p:nvSpPr>
          <p:cNvPr id="45064" name="Rectangle 8">
            <a:extLst>
              <a:ext uri="{FF2B5EF4-FFF2-40B4-BE49-F238E27FC236}">
                <a16:creationId xmlns:a16="http://schemas.microsoft.com/office/drawing/2014/main" id="{A9463D7B-9C9B-4E5E-8132-CB20A8CC12E4}"/>
              </a:ext>
            </a:extLst>
          </p:cNvPr>
          <p:cNvSpPr>
            <a:spLocks noChangeArrowheads="1"/>
          </p:cNvSpPr>
          <p:nvPr/>
        </p:nvSpPr>
        <p:spPr bwMode="auto">
          <a:xfrm>
            <a:off x="1098550" y="2511425"/>
            <a:ext cx="3044825" cy="45720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zh-CN" sz="2400" b="1" dirty="0">
                <a:latin typeface="+mj-ea"/>
                <a:ea typeface="+mj-ea"/>
                <a:sym typeface="+mn-ea"/>
              </a:rPr>
              <a:t>影响资本周转的因素</a:t>
            </a:r>
          </a:p>
        </p:txBody>
      </p:sp>
      <p:sp>
        <p:nvSpPr>
          <p:cNvPr id="45066" name="Rectangle 10">
            <a:extLst>
              <a:ext uri="{FF2B5EF4-FFF2-40B4-BE49-F238E27FC236}">
                <a16:creationId xmlns:a16="http://schemas.microsoft.com/office/drawing/2014/main" id="{1778ACCD-91FE-428B-8402-FC8A5B0FD1A1}"/>
              </a:ext>
            </a:extLst>
          </p:cNvPr>
          <p:cNvSpPr>
            <a:spLocks noChangeArrowheads="1"/>
          </p:cNvSpPr>
          <p:nvPr/>
        </p:nvSpPr>
        <p:spPr bwMode="auto">
          <a:xfrm>
            <a:off x="4872038" y="2886075"/>
            <a:ext cx="3686746" cy="830997"/>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Arial" panose="020B0604020202020204" pitchFamily="34" charset="0"/>
              </a:rPr>
              <a:t>生产资本的构成</a:t>
            </a:r>
            <a:endParaRPr lang="en-US" altLang="zh-CN" sz="2400" dirty="0">
              <a:latin typeface="+mj-ea"/>
              <a:ea typeface="+mj-ea"/>
              <a:sym typeface="Arial" panose="020B0604020202020204" pitchFamily="34" charset="0"/>
            </a:endParaRPr>
          </a:p>
          <a:p>
            <a:pPr>
              <a:defRPr/>
            </a:pPr>
            <a:r>
              <a:rPr lang="zh-CN" altLang="en-US" sz="2400" dirty="0">
                <a:latin typeface="+mj-ea"/>
                <a:ea typeface="+mj-ea"/>
                <a:sym typeface="Arial" panose="020B0604020202020204" pitchFamily="34" charset="0"/>
              </a:rPr>
              <a:t>（固定资本和流动资本）</a:t>
            </a:r>
          </a:p>
        </p:txBody>
      </p:sp>
      <p:sp>
        <p:nvSpPr>
          <p:cNvPr id="46087" name="AutoShape 11">
            <a:extLst>
              <a:ext uri="{FF2B5EF4-FFF2-40B4-BE49-F238E27FC236}">
                <a16:creationId xmlns:a16="http://schemas.microsoft.com/office/drawing/2014/main" id="{EE8C095B-C251-493D-A867-176491EF121E}"/>
              </a:ext>
            </a:extLst>
          </p:cNvPr>
          <p:cNvSpPr>
            <a:spLocks/>
          </p:cNvSpPr>
          <p:nvPr/>
        </p:nvSpPr>
        <p:spPr bwMode="auto">
          <a:xfrm>
            <a:off x="4572000" y="2189163"/>
            <a:ext cx="261938" cy="936625"/>
          </a:xfrm>
          <a:prstGeom prst="leftBrace">
            <a:avLst>
              <a:gd name="adj1" fmla="val 29715"/>
              <a:gd name="adj2" fmla="val 50000"/>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pic>
        <p:nvPicPr>
          <p:cNvPr id="45068" name="Picture 12">
            <a:extLst>
              <a:ext uri="{FF2B5EF4-FFF2-40B4-BE49-F238E27FC236}">
                <a16:creationId xmlns:a16="http://schemas.microsoft.com/office/drawing/2014/main" id="{C625C28D-0449-4B72-87AD-C74CF939D0B0}"/>
              </a:ext>
            </a:extLst>
          </p:cNvPr>
          <p:cNvPicPr>
            <a:picLocks noChangeAspect="1" noChangeArrowheads="1"/>
          </p:cNvPicPr>
          <p:nvPr/>
        </p:nvPicPr>
        <p:blipFill>
          <a:blip r:embed="rId4" cstate="print"/>
          <a:srcRect/>
          <a:stretch>
            <a:fillRect/>
          </a:stretch>
        </p:blipFill>
        <p:spPr bwMode="auto">
          <a:xfrm>
            <a:off x="7165566" y="4149725"/>
            <a:ext cx="1895567" cy="258445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12" name="文本框 11">
            <a:extLst>
              <a:ext uri="{FF2B5EF4-FFF2-40B4-BE49-F238E27FC236}">
                <a16:creationId xmlns:a16="http://schemas.microsoft.com/office/drawing/2014/main" id="{1833DF90-03ED-48A4-85A4-13CCA60B394C}"/>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
        <p:nvSpPr>
          <p:cNvPr id="45065" name="Rectangle 9">
            <a:extLst>
              <a:ext uri="{FF2B5EF4-FFF2-40B4-BE49-F238E27FC236}">
                <a16:creationId xmlns:a16="http://schemas.microsoft.com/office/drawing/2014/main" id="{4308143C-B6FF-4E18-978A-9BF9BD854EBD}"/>
              </a:ext>
            </a:extLst>
          </p:cNvPr>
          <p:cNvSpPr>
            <a:spLocks noChangeArrowheads="1"/>
          </p:cNvSpPr>
          <p:nvPr/>
        </p:nvSpPr>
        <p:spPr bwMode="auto">
          <a:xfrm>
            <a:off x="4872038" y="2016125"/>
            <a:ext cx="3071812" cy="45720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Arial" panose="020B0604020202020204" pitchFamily="34" charset="0"/>
              </a:rPr>
              <a:t>资本周转的时间</a:t>
            </a:r>
          </a:p>
        </p:txBody>
      </p:sp>
      <p:sp>
        <p:nvSpPr>
          <p:cNvPr id="2" name="文本框 1"/>
          <p:cNvSpPr txBox="1"/>
          <p:nvPr/>
        </p:nvSpPr>
        <p:spPr bwMode="auto">
          <a:xfrm>
            <a:off x="2750058" y="1490823"/>
            <a:ext cx="5193792" cy="396134"/>
          </a:xfrm>
          <a:prstGeom prst="rect">
            <a:avLst/>
          </a:prstGeom>
          <a:noFill/>
          <a:ln>
            <a:noFill/>
          </a:ln>
        </p:spPr>
        <p:txBody>
          <a:bodyPr wrap="square" rtlCol="0">
            <a:spAutoFit/>
          </a:bodyPr>
          <a:lstStyle/>
          <a:p>
            <a:pPr algn="just">
              <a:lnSpc>
                <a:spcPct val="120000"/>
              </a:lnSpc>
              <a:spcBef>
                <a:spcPts val="1400"/>
              </a:spcBef>
            </a:pPr>
            <a:r>
              <a:rPr lang="zh-CN" altLang="en-US" dirty="0"/>
              <a:t>周而复始、不断反复着的资本循环，叫</a:t>
            </a:r>
            <a:r>
              <a:rPr lang="zh-CN" altLang="en-US" b="1" dirty="0">
                <a:solidFill>
                  <a:srgbClr val="FF0000"/>
                </a:solidFill>
              </a:rPr>
              <a:t>资本周转</a:t>
            </a:r>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a:extLst>
              <a:ext uri="{FF2B5EF4-FFF2-40B4-BE49-F238E27FC236}">
                <a16:creationId xmlns:a16="http://schemas.microsoft.com/office/drawing/2014/main" id="{F869AC1E-BED8-4ED6-93B3-9C3CB7A750C7}"/>
              </a:ext>
            </a:extLst>
          </p:cNvPr>
          <p:cNvSpPr/>
          <p:nvPr/>
        </p:nvSpPr>
        <p:spPr bwMode="auto">
          <a:xfrm>
            <a:off x="614363" y="1395413"/>
            <a:ext cx="30622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社会总资本的再生产</a:t>
            </a:r>
          </a:p>
        </p:txBody>
      </p:sp>
      <p:sp>
        <p:nvSpPr>
          <p:cNvPr id="46084" name="Rectangle 8">
            <a:extLst>
              <a:ext uri="{FF2B5EF4-FFF2-40B4-BE49-F238E27FC236}">
                <a16:creationId xmlns:a16="http://schemas.microsoft.com/office/drawing/2014/main" id="{ECA633A3-FD30-4AAF-8101-B7726BD8A3A2}"/>
              </a:ext>
            </a:extLst>
          </p:cNvPr>
          <p:cNvSpPr>
            <a:spLocks noChangeArrowheads="1"/>
          </p:cNvSpPr>
          <p:nvPr/>
        </p:nvSpPr>
        <p:spPr bwMode="auto">
          <a:xfrm>
            <a:off x="1979613" y="3201988"/>
            <a:ext cx="1512887" cy="471487"/>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zh-CN" sz="2400" dirty="0">
                <a:solidFill>
                  <a:srgbClr val="006600"/>
                </a:solidFill>
                <a:latin typeface="+mj-ea"/>
                <a:ea typeface="+mj-ea"/>
                <a:sym typeface="+mn-ea"/>
              </a:rPr>
              <a:t>价值补偿</a:t>
            </a:r>
          </a:p>
        </p:txBody>
      </p:sp>
      <p:sp>
        <p:nvSpPr>
          <p:cNvPr id="46085" name="Text Box 9">
            <a:extLst>
              <a:ext uri="{FF2B5EF4-FFF2-40B4-BE49-F238E27FC236}">
                <a16:creationId xmlns:a16="http://schemas.microsoft.com/office/drawing/2014/main" id="{4C305475-11E9-4057-8AD8-38A7640264E5}"/>
              </a:ext>
            </a:extLst>
          </p:cNvPr>
          <p:cNvSpPr txBox="1">
            <a:spLocks noChangeArrowheads="1"/>
          </p:cNvSpPr>
          <p:nvPr/>
        </p:nvSpPr>
        <p:spPr bwMode="auto">
          <a:xfrm>
            <a:off x="1133475" y="4054475"/>
            <a:ext cx="3078163" cy="1827213"/>
          </a:xfrm>
          <a:prstGeom prst="rect">
            <a:avLst/>
          </a:prstGeom>
          <a:noFill/>
          <a:ln w="60325">
            <a:solidFill>
              <a:srgbClr val="FFC000"/>
            </a:solid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ct val="20000"/>
              </a:spcBef>
              <a:buClr>
                <a:schemeClr val="accent1"/>
              </a:buClr>
              <a:buSzPct val="70000"/>
              <a:buFont typeface="Monotype Sorts"/>
              <a:buNone/>
              <a:defRPr/>
            </a:pPr>
            <a:r>
              <a:rPr lang="zh-CN" altLang="en-US" sz="2400" dirty="0">
                <a:latin typeface="+mj-ea"/>
                <a:ea typeface="+mj-ea"/>
                <a:sym typeface="+mn-ea"/>
              </a:rPr>
              <a:t>社会总产品的各个实物部分如何通过商品形式出售实现货币价值</a:t>
            </a:r>
            <a:r>
              <a:rPr lang="zh-CN" altLang="en-US" sz="2400" dirty="0">
                <a:solidFill>
                  <a:srgbClr val="C00000"/>
                </a:solidFill>
                <a:latin typeface="+mj-ea"/>
                <a:ea typeface="+mj-ea"/>
                <a:sym typeface="+mn-ea"/>
              </a:rPr>
              <a:t>(卖得出去)</a:t>
            </a:r>
          </a:p>
        </p:txBody>
      </p:sp>
      <p:sp>
        <p:nvSpPr>
          <p:cNvPr id="46086" name="Rectangle 10">
            <a:extLst>
              <a:ext uri="{FF2B5EF4-FFF2-40B4-BE49-F238E27FC236}">
                <a16:creationId xmlns:a16="http://schemas.microsoft.com/office/drawing/2014/main" id="{B77463BD-DD86-433A-9E80-CACA93879E0C}"/>
              </a:ext>
            </a:extLst>
          </p:cNvPr>
          <p:cNvSpPr>
            <a:spLocks noChangeArrowheads="1"/>
          </p:cNvSpPr>
          <p:nvPr/>
        </p:nvSpPr>
        <p:spPr bwMode="auto">
          <a:xfrm>
            <a:off x="5724525" y="3233738"/>
            <a:ext cx="1511300" cy="471487"/>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zh-CN" sz="2400" dirty="0">
                <a:latin typeface="+mj-ea"/>
                <a:ea typeface="+mj-ea"/>
                <a:sym typeface="Arial" panose="020B0604020202020204" pitchFamily="34" charset="0"/>
              </a:rPr>
              <a:t>实物替换</a:t>
            </a:r>
          </a:p>
        </p:txBody>
      </p:sp>
      <p:sp>
        <p:nvSpPr>
          <p:cNvPr id="46087" name="Text Box 11">
            <a:extLst>
              <a:ext uri="{FF2B5EF4-FFF2-40B4-BE49-F238E27FC236}">
                <a16:creationId xmlns:a16="http://schemas.microsoft.com/office/drawing/2014/main" id="{878507FA-C10A-4975-BCC3-5D119191DD6E}"/>
              </a:ext>
            </a:extLst>
          </p:cNvPr>
          <p:cNvSpPr txBox="1">
            <a:spLocks noChangeArrowheads="1"/>
          </p:cNvSpPr>
          <p:nvPr/>
        </p:nvSpPr>
        <p:spPr bwMode="auto">
          <a:xfrm>
            <a:off x="4948238" y="4054475"/>
            <a:ext cx="3079750" cy="1827213"/>
          </a:xfrm>
          <a:prstGeom prst="rect">
            <a:avLst/>
          </a:prstGeom>
          <a:noFill/>
          <a:ln w="60325">
            <a:solidFill>
              <a:srgbClr val="FFC000"/>
            </a:solidFill>
            <a:miter lim="800000"/>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ct val="20000"/>
              </a:spcBef>
              <a:buClr>
                <a:schemeClr val="accent1"/>
              </a:buClr>
              <a:buSzPct val="70000"/>
              <a:buFont typeface="Monotype Sorts"/>
              <a:buNone/>
              <a:defRPr/>
            </a:pPr>
            <a:r>
              <a:rPr lang="zh-CN" altLang="en-US" sz="2400" dirty="0">
                <a:latin typeface="+mj-ea"/>
                <a:ea typeface="+mj-ea"/>
                <a:sym typeface="+mn-ea"/>
              </a:rPr>
              <a:t>如何用货币形式购买到再生产消耗所需要的生产资料和消费资料</a:t>
            </a:r>
            <a:r>
              <a:rPr lang="zh-CN" altLang="en-US" sz="2400" dirty="0">
                <a:solidFill>
                  <a:srgbClr val="C00000"/>
                </a:solidFill>
                <a:latin typeface="+mj-ea"/>
                <a:ea typeface="+mj-ea"/>
                <a:sym typeface="+mn-ea"/>
              </a:rPr>
              <a:t>(买的回来)</a:t>
            </a:r>
          </a:p>
        </p:txBody>
      </p:sp>
      <p:sp>
        <p:nvSpPr>
          <p:cNvPr id="11" name="文本框 10">
            <a:extLst>
              <a:ext uri="{FF2B5EF4-FFF2-40B4-BE49-F238E27FC236}">
                <a16:creationId xmlns:a16="http://schemas.microsoft.com/office/drawing/2014/main" id="{AADEF215-B5D4-4169-AF87-6AE8E762888B}"/>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
        <p:nvSpPr>
          <p:cNvPr id="47112" name="文本框 2">
            <a:extLst>
              <a:ext uri="{FF2B5EF4-FFF2-40B4-BE49-F238E27FC236}">
                <a16:creationId xmlns:a16="http://schemas.microsoft.com/office/drawing/2014/main" id="{1E21A66B-1F05-4F9A-8CB0-2220F6815CA7}"/>
              </a:ext>
            </a:extLst>
          </p:cNvPr>
          <p:cNvSpPr txBox="1">
            <a:spLocks noChangeArrowheads="1"/>
          </p:cNvSpPr>
          <p:nvPr/>
        </p:nvSpPr>
        <p:spPr bwMode="auto">
          <a:xfrm>
            <a:off x="923925" y="2366963"/>
            <a:ext cx="745197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dirty="0"/>
              <a:t>社会总资本再生产的核心问题是</a:t>
            </a:r>
            <a:r>
              <a:rPr lang="zh-CN" altLang="en-US" sz="2400" b="1" dirty="0">
                <a:solidFill>
                  <a:srgbClr val="014D23"/>
                </a:solidFill>
              </a:rPr>
              <a:t>社会总产品的实现。</a:t>
            </a:r>
          </a:p>
        </p:txBody>
      </p:sp>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组合 2">
            <a:extLst>
              <a:ext uri="{FF2B5EF4-FFF2-40B4-BE49-F238E27FC236}">
                <a16:creationId xmlns:a16="http://schemas.microsoft.com/office/drawing/2014/main" id="{1B1EA25B-578E-4808-8D8F-85E38A312FF2}"/>
              </a:ext>
            </a:extLst>
          </p:cNvPr>
          <p:cNvGrpSpPr>
            <a:grpSpLocks/>
          </p:cNvGrpSpPr>
          <p:nvPr/>
        </p:nvGrpSpPr>
        <p:grpSpPr bwMode="auto">
          <a:xfrm>
            <a:off x="827088" y="1346200"/>
            <a:ext cx="7489825" cy="2427288"/>
            <a:chOff x="963613" y="1422400"/>
            <a:chExt cx="7489731" cy="2427287"/>
          </a:xfrm>
        </p:grpSpPr>
        <p:sp>
          <p:nvSpPr>
            <p:cNvPr id="2" name="Rectangle 2">
              <a:extLst>
                <a:ext uri="{FF2B5EF4-FFF2-40B4-BE49-F238E27FC236}">
                  <a16:creationId xmlns:a16="http://schemas.microsoft.com/office/drawing/2014/main" id="{D00A6503-65A3-4320-9CAA-B8BC379E4825}"/>
                </a:ext>
              </a:extLst>
            </p:cNvPr>
            <p:cNvSpPr>
              <a:spLocks noChangeArrowheads="1"/>
            </p:cNvSpPr>
            <p:nvPr/>
          </p:nvSpPr>
          <p:spPr bwMode="auto">
            <a:xfrm>
              <a:off x="2185973" y="1565275"/>
              <a:ext cx="1222360" cy="412750"/>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zh-CN" sz="2000">
                  <a:latin typeface="+mj-ea"/>
                  <a:ea typeface="+mj-ea"/>
                  <a:sym typeface="+mn-ea"/>
                </a:rPr>
                <a:t>价值构成</a:t>
              </a:r>
            </a:p>
          </p:txBody>
        </p:sp>
        <p:sp>
          <p:nvSpPr>
            <p:cNvPr id="39940" name="Rectangle 3">
              <a:extLst>
                <a:ext uri="{FF2B5EF4-FFF2-40B4-BE49-F238E27FC236}">
                  <a16:creationId xmlns:a16="http://schemas.microsoft.com/office/drawing/2014/main" id="{F34162F1-00D8-456E-9A03-E0D9A8DA7E5E}"/>
                </a:ext>
              </a:extLst>
            </p:cNvPr>
            <p:cNvSpPr>
              <a:spLocks noChangeArrowheads="1"/>
            </p:cNvSpPr>
            <p:nvPr/>
          </p:nvSpPr>
          <p:spPr bwMode="auto">
            <a:xfrm>
              <a:off x="4130635" y="1422400"/>
              <a:ext cx="1506519" cy="587375"/>
            </a:xfrm>
            <a:prstGeom prst="rect">
              <a:avLst/>
            </a:prstGeom>
            <a:noFill/>
            <a:ln>
              <a:noFill/>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sz="3200" b="1" dirty="0">
                  <a:solidFill>
                    <a:srgbClr val="014D23"/>
                  </a:solidFill>
                  <a:effectLst>
                    <a:outerShdw blurRad="38100" dist="38100" dir="2700000" algn="tl">
                      <a:srgbClr val="C0C0C0"/>
                    </a:outerShdw>
                  </a:effectLst>
                  <a:latin typeface="+mj-lt"/>
                  <a:ea typeface="楷体_GB2312" pitchFamily="49" charset="-122"/>
                  <a:sym typeface="+mn-ea"/>
                </a:rPr>
                <a:t>c+v+m</a:t>
              </a:r>
            </a:p>
          </p:txBody>
        </p:sp>
        <p:sp>
          <p:nvSpPr>
            <p:cNvPr id="4" name="Rectangle 4">
              <a:extLst>
                <a:ext uri="{FF2B5EF4-FFF2-40B4-BE49-F238E27FC236}">
                  <a16:creationId xmlns:a16="http://schemas.microsoft.com/office/drawing/2014/main" id="{1AE5C87B-09D2-410F-9872-5E3D39097981}"/>
                </a:ext>
              </a:extLst>
            </p:cNvPr>
            <p:cNvSpPr>
              <a:spLocks noChangeArrowheads="1"/>
            </p:cNvSpPr>
            <p:nvPr/>
          </p:nvSpPr>
          <p:spPr bwMode="auto">
            <a:xfrm>
              <a:off x="2185973" y="2933699"/>
              <a:ext cx="1222360" cy="412750"/>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zh-CN" sz="2000" dirty="0">
                  <a:latin typeface="+mj-ea"/>
                  <a:ea typeface="+mj-ea"/>
                  <a:sym typeface="Arial" panose="020B0604020202020204" pitchFamily="34" charset="0"/>
                </a:rPr>
                <a:t>实物构成</a:t>
              </a:r>
            </a:p>
          </p:txBody>
        </p:sp>
        <p:sp>
          <p:nvSpPr>
            <p:cNvPr id="47109" name="Rectangle 5">
              <a:extLst>
                <a:ext uri="{FF2B5EF4-FFF2-40B4-BE49-F238E27FC236}">
                  <a16:creationId xmlns:a16="http://schemas.microsoft.com/office/drawing/2014/main" id="{351BAC7E-7027-4B83-9833-DDE3E9713D99}"/>
                </a:ext>
              </a:extLst>
            </p:cNvPr>
            <p:cNvSpPr>
              <a:spLocks noChangeArrowheads="1"/>
            </p:cNvSpPr>
            <p:nvPr/>
          </p:nvSpPr>
          <p:spPr bwMode="auto">
            <a:xfrm>
              <a:off x="4130635" y="2428875"/>
              <a:ext cx="1223948" cy="412750"/>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zh-CN" sz="2000">
                  <a:latin typeface="+mj-ea"/>
                  <a:ea typeface="+mj-ea"/>
                  <a:sym typeface="+mn-ea"/>
                </a:rPr>
                <a:t>生产资料</a:t>
              </a:r>
            </a:p>
          </p:txBody>
        </p:sp>
        <p:sp>
          <p:nvSpPr>
            <p:cNvPr id="47110" name="Rectangle 6">
              <a:extLst>
                <a:ext uri="{FF2B5EF4-FFF2-40B4-BE49-F238E27FC236}">
                  <a16:creationId xmlns:a16="http://schemas.microsoft.com/office/drawing/2014/main" id="{3DC408C7-6020-463B-92F8-A5CB107C43EB}"/>
                </a:ext>
              </a:extLst>
            </p:cNvPr>
            <p:cNvSpPr>
              <a:spLocks noChangeArrowheads="1"/>
            </p:cNvSpPr>
            <p:nvPr/>
          </p:nvSpPr>
          <p:spPr bwMode="auto">
            <a:xfrm>
              <a:off x="4130635" y="3436937"/>
              <a:ext cx="1223948" cy="412750"/>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20000"/>
                </a:spcBef>
                <a:buClr>
                  <a:srgbClr val="996633"/>
                </a:buClr>
                <a:buSzPct val="70000"/>
                <a:buFont typeface="Wingdings" panose="05000000000000000000" pitchFamily="2" charset="2"/>
                <a:buNone/>
                <a:defRPr/>
              </a:pPr>
              <a:r>
                <a:rPr lang="zh-CN" altLang="zh-CN" sz="2000">
                  <a:latin typeface="+mj-ea"/>
                  <a:ea typeface="+mj-ea"/>
                  <a:sym typeface="Arial" panose="020B0604020202020204" pitchFamily="34" charset="0"/>
                </a:rPr>
                <a:t>消费资料</a:t>
              </a:r>
            </a:p>
          </p:txBody>
        </p:sp>
        <p:sp>
          <p:nvSpPr>
            <p:cNvPr id="47111" name="Rectangle 7">
              <a:extLst>
                <a:ext uri="{FF2B5EF4-FFF2-40B4-BE49-F238E27FC236}">
                  <a16:creationId xmlns:a16="http://schemas.microsoft.com/office/drawing/2014/main" id="{981E3011-27CB-47EE-A21B-0EBA46F5A3DE}"/>
                </a:ext>
              </a:extLst>
            </p:cNvPr>
            <p:cNvSpPr>
              <a:spLocks noChangeArrowheads="1"/>
            </p:cNvSpPr>
            <p:nvPr/>
          </p:nvSpPr>
          <p:spPr bwMode="auto">
            <a:xfrm>
              <a:off x="963613" y="1471613"/>
              <a:ext cx="503231" cy="1933574"/>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zh-CN" sz="2400" b="1" dirty="0">
                  <a:latin typeface="+mj-ea"/>
                  <a:ea typeface="+mj-ea"/>
                  <a:sym typeface="+mn-ea"/>
                </a:rPr>
                <a:t>社会总产品</a:t>
              </a:r>
            </a:p>
          </p:txBody>
        </p:sp>
        <p:sp>
          <p:nvSpPr>
            <p:cNvPr id="48139" name="Line 8">
              <a:extLst>
                <a:ext uri="{FF2B5EF4-FFF2-40B4-BE49-F238E27FC236}">
                  <a16:creationId xmlns:a16="http://schemas.microsoft.com/office/drawing/2014/main" id="{45E4ABF9-DD16-4531-B01D-191EECB84E66}"/>
                </a:ext>
              </a:extLst>
            </p:cNvPr>
            <p:cNvSpPr>
              <a:spLocks noChangeShapeType="1"/>
            </p:cNvSpPr>
            <p:nvPr/>
          </p:nvSpPr>
          <p:spPr bwMode="auto">
            <a:xfrm>
              <a:off x="1466850" y="2428875"/>
              <a:ext cx="288925" cy="15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0" name="Line 9">
              <a:extLst>
                <a:ext uri="{FF2B5EF4-FFF2-40B4-BE49-F238E27FC236}">
                  <a16:creationId xmlns:a16="http://schemas.microsoft.com/office/drawing/2014/main" id="{AB2DA6FA-981A-4279-BA35-C408E57E354D}"/>
                </a:ext>
              </a:extLst>
            </p:cNvPr>
            <p:cNvSpPr>
              <a:spLocks noChangeShapeType="1"/>
            </p:cNvSpPr>
            <p:nvPr/>
          </p:nvSpPr>
          <p:spPr bwMode="auto">
            <a:xfrm>
              <a:off x="1754188" y="1781175"/>
              <a:ext cx="1587" cy="13684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1" name="Line 10">
              <a:extLst>
                <a:ext uri="{FF2B5EF4-FFF2-40B4-BE49-F238E27FC236}">
                  <a16:creationId xmlns:a16="http://schemas.microsoft.com/office/drawing/2014/main" id="{CF63FE0E-44FD-4B25-9940-38074B0A1E65}"/>
                </a:ext>
              </a:extLst>
            </p:cNvPr>
            <p:cNvSpPr>
              <a:spLocks noChangeShapeType="1"/>
            </p:cNvSpPr>
            <p:nvPr/>
          </p:nvSpPr>
          <p:spPr bwMode="auto">
            <a:xfrm>
              <a:off x="1754188" y="1781175"/>
              <a:ext cx="431800" cy="15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2" name="Line 11">
              <a:extLst>
                <a:ext uri="{FF2B5EF4-FFF2-40B4-BE49-F238E27FC236}">
                  <a16:creationId xmlns:a16="http://schemas.microsoft.com/office/drawing/2014/main" id="{8AB71709-8AB8-45B7-B164-784D2FCE19A7}"/>
                </a:ext>
              </a:extLst>
            </p:cNvPr>
            <p:cNvSpPr>
              <a:spLocks noChangeShapeType="1"/>
            </p:cNvSpPr>
            <p:nvPr/>
          </p:nvSpPr>
          <p:spPr bwMode="auto">
            <a:xfrm>
              <a:off x="1754188" y="3149600"/>
              <a:ext cx="431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3" name="Line 12">
              <a:extLst>
                <a:ext uri="{FF2B5EF4-FFF2-40B4-BE49-F238E27FC236}">
                  <a16:creationId xmlns:a16="http://schemas.microsoft.com/office/drawing/2014/main" id="{F019B189-D177-4E0D-B30C-C4F27999818A}"/>
                </a:ext>
              </a:extLst>
            </p:cNvPr>
            <p:cNvSpPr>
              <a:spLocks noChangeShapeType="1"/>
            </p:cNvSpPr>
            <p:nvPr/>
          </p:nvSpPr>
          <p:spPr bwMode="auto">
            <a:xfrm>
              <a:off x="3409950" y="1781175"/>
              <a:ext cx="7191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0" name="Rectangle 13">
              <a:extLst>
                <a:ext uri="{FF2B5EF4-FFF2-40B4-BE49-F238E27FC236}">
                  <a16:creationId xmlns:a16="http://schemas.microsoft.com/office/drawing/2014/main" id="{4739FDA3-A9F1-45C0-9FB1-F2999907F6D0}"/>
                </a:ext>
              </a:extLst>
            </p:cNvPr>
            <p:cNvSpPr>
              <a:spLocks noChangeArrowheads="1"/>
            </p:cNvSpPr>
            <p:nvPr/>
          </p:nvSpPr>
          <p:spPr bwMode="auto">
            <a:xfrm>
              <a:off x="6113398" y="2397125"/>
              <a:ext cx="2339946" cy="431800"/>
            </a:xfrm>
            <a:prstGeom prst="rect">
              <a:avLst/>
            </a:prstGeom>
            <a:solidFill>
              <a:schemeClr val="accent4">
                <a:lumMod val="40000"/>
                <a:lumOff val="60000"/>
              </a:schemeClr>
            </a:solidFill>
            <a:ln>
              <a:noFill/>
            </a:ln>
            <a:effectLst>
              <a:outerShdw dist="35921" dir="2700000" algn="ctr" rotWithShape="0">
                <a:schemeClr val="bg2"/>
              </a:outerShdw>
            </a:effectLst>
          </p:spPr>
          <p:txBody>
            <a:bodyPr lIns="90170" tIns="46990" rIns="90170" bIns="4699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a:latin typeface="+mj-ea"/>
                  <a:ea typeface="+mj-ea"/>
                  <a:sym typeface="+mn-ea"/>
                </a:rPr>
                <a:t>第一部类(</a:t>
              </a:r>
              <a:r>
                <a:rPr lang="zh-CN" altLang="en-US" sz="2400">
                  <a:effectLst>
                    <a:outerShdw blurRad="38100" dist="38100" dir="2700000" algn="tl">
                      <a:srgbClr val="FFFFFF"/>
                    </a:outerShdw>
                  </a:effectLst>
                  <a:latin typeface="+mj-ea"/>
                  <a:ea typeface="+mj-ea"/>
                  <a:sym typeface="+mn-ea"/>
                </a:rPr>
                <a:t>Ⅰ)</a:t>
              </a:r>
            </a:p>
          </p:txBody>
        </p:sp>
        <p:sp>
          <p:nvSpPr>
            <p:cNvPr id="39951" name="Rectangle 14">
              <a:extLst>
                <a:ext uri="{FF2B5EF4-FFF2-40B4-BE49-F238E27FC236}">
                  <a16:creationId xmlns:a16="http://schemas.microsoft.com/office/drawing/2014/main" id="{E2AAE736-B527-4F75-8F3A-EB8F6FA75410}"/>
                </a:ext>
              </a:extLst>
            </p:cNvPr>
            <p:cNvSpPr>
              <a:spLocks noChangeArrowheads="1"/>
            </p:cNvSpPr>
            <p:nvPr/>
          </p:nvSpPr>
          <p:spPr bwMode="auto">
            <a:xfrm>
              <a:off x="6113398" y="3405187"/>
              <a:ext cx="2260572" cy="431800"/>
            </a:xfrm>
            <a:prstGeom prst="rect">
              <a:avLst/>
            </a:prstGeom>
            <a:solidFill>
              <a:schemeClr val="accent4">
                <a:lumMod val="40000"/>
                <a:lumOff val="60000"/>
              </a:schemeClr>
            </a:solidFill>
            <a:ln>
              <a:noFill/>
            </a:ln>
            <a:effectLst>
              <a:outerShdw dist="35921" dir="2700000" algn="ctr" rotWithShape="0">
                <a:schemeClr val="bg2"/>
              </a:outerShdw>
            </a:effectLst>
          </p:spPr>
          <p:txBody>
            <a:bodyPr lIns="90170" tIns="46990" rIns="90170" bIns="4699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dirty="0">
                  <a:latin typeface="+mj-ea"/>
                  <a:ea typeface="+mj-ea"/>
                  <a:sym typeface="+mn-ea"/>
                </a:rPr>
                <a:t>第二部类(</a:t>
              </a:r>
              <a:r>
                <a:rPr lang="zh-CN" altLang="en-US" sz="2400" dirty="0">
                  <a:effectLst>
                    <a:outerShdw blurRad="38100" dist="38100" dir="2700000" algn="tl">
                      <a:srgbClr val="FFFFFF"/>
                    </a:outerShdw>
                  </a:effectLst>
                  <a:latin typeface="+mj-ea"/>
                  <a:ea typeface="+mj-ea"/>
                  <a:sym typeface="+mn-ea"/>
                </a:rPr>
                <a:t>Ⅱ)</a:t>
              </a:r>
            </a:p>
          </p:txBody>
        </p:sp>
        <p:sp>
          <p:nvSpPr>
            <p:cNvPr id="3" name="Text Box 15">
              <a:extLst>
                <a:ext uri="{FF2B5EF4-FFF2-40B4-BE49-F238E27FC236}">
                  <a16:creationId xmlns:a16="http://schemas.microsoft.com/office/drawing/2014/main" id="{CA486BF3-8701-49D2-9146-1DACBEB5B89A}"/>
                </a:ext>
              </a:extLst>
            </p:cNvPr>
            <p:cNvSpPr txBox="1">
              <a:spLocks noChangeArrowheads="1"/>
            </p:cNvSpPr>
            <p:nvPr/>
          </p:nvSpPr>
          <p:spPr bwMode="auto">
            <a:xfrm>
              <a:off x="6113398" y="1565275"/>
              <a:ext cx="1636691" cy="387350"/>
            </a:xfrm>
            <a:prstGeom prst="rect">
              <a:avLst/>
            </a:prstGeom>
            <a:solidFill>
              <a:schemeClr val="accent4">
                <a:lumMod val="40000"/>
                <a:lumOff val="6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80000"/>
                </a:lnSpc>
                <a:spcBef>
                  <a:spcPct val="50000"/>
                </a:spcBef>
                <a:defRPr/>
              </a:pPr>
              <a:r>
                <a:rPr lang="zh-CN" altLang="zh-CN" sz="2400" dirty="0">
                  <a:latin typeface="+mj-ea"/>
                  <a:ea typeface="+mj-ea"/>
                  <a:sym typeface="+mn-ea"/>
                </a:rPr>
                <a:t>三个部分</a:t>
              </a:r>
            </a:p>
          </p:txBody>
        </p:sp>
        <p:sp>
          <p:nvSpPr>
            <p:cNvPr id="48147" name="Line 17">
              <a:extLst>
                <a:ext uri="{FF2B5EF4-FFF2-40B4-BE49-F238E27FC236}">
                  <a16:creationId xmlns:a16="http://schemas.microsoft.com/office/drawing/2014/main" id="{41FB2EC9-F2FA-4F81-809F-BF79E5644FE1}"/>
                </a:ext>
              </a:extLst>
            </p:cNvPr>
            <p:cNvSpPr>
              <a:spLocks noChangeShapeType="1"/>
            </p:cNvSpPr>
            <p:nvPr/>
          </p:nvSpPr>
          <p:spPr bwMode="auto">
            <a:xfrm>
              <a:off x="3409950" y="3149600"/>
              <a:ext cx="2889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8" name="Line 18">
              <a:extLst>
                <a:ext uri="{FF2B5EF4-FFF2-40B4-BE49-F238E27FC236}">
                  <a16:creationId xmlns:a16="http://schemas.microsoft.com/office/drawing/2014/main" id="{FC18E22F-040D-4857-89C3-7EB8FA41388D}"/>
                </a:ext>
              </a:extLst>
            </p:cNvPr>
            <p:cNvSpPr>
              <a:spLocks noChangeShapeType="1"/>
            </p:cNvSpPr>
            <p:nvPr/>
          </p:nvSpPr>
          <p:spPr bwMode="auto">
            <a:xfrm>
              <a:off x="3698875" y="2644775"/>
              <a:ext cx="0" cy="10080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9" name="Line 19">
              <a:extLst>
                <a:ext uri="{FF2B5EF4-FFF2-40B4-BE49-F238E27FC236}">
                  <a16:creationId xmlns:a16="http://schemas.microsoft.com/office/drawing/2014/main" id="{A055E45F-C5FC-464C-B7C2-09BF6378F622}"/>
                </a:ext>
              </a:extLst>
            </p:cNvPr>
            <p:cNvSpPr>
              <a:spLocks noChangeShapeType="1"/>
            </p:cNvSpPr>
            <p:nvPr/>
          </p:nvSpPr>
          <p:spPr bwMode="auto">
            <a:xfrm>
              <a:off x="3698875" y="3652837"/>
              <a:ext cx="431800"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50" name="Line 20">
              <a:extLst>
                <a:ext uri="{FF2B5EF4-FFF2-40B4-BE49-F238E27FC236}">
                  <a16:creationId xmlns:a16="http://schemas.microsoft.com/office/drawing/2014/main" id="{7F2A7BE7-DF90-49E2-8F1E-0FB5E54AF9A8}"/>
                </a:ext>
              </a:extLst>
            </p:cNvPr>
            <p:cNvSpPr>
              <a:spLocks noChangeShapeType="1"/>
            </p:cNvSpPr>
            <p:nvPr/>
          </p:nvSpPr>
          <p:spPr bwMode="auto">
            <a:xfrm>
              <a:off x="3698875" y="2644775"/>
              <a:ext cx="431800" cy="15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51" name="AutoShape 21">
              <a:extLst>
                <a:ext uri="{FF2B5EF4-FFF2-40B4-BE49-F238E27FC236}">
                  <a16:creationId xmlns:a16="http://schemas.microsoft.com/office/drawing/2014/main" id="{3C8D92F4-AD83-4E55-A8B3-80E2AF7C5446}"/>
                </a:ext>
              </a:extLst>
            </p:cNvPr>
            <p:cNvSpPr>
              <a:spLocks noChangeArrowheads="1"/>
            </p:cNvSpPr>
            <p:nvPr/>
          </p:nvSpPr>
          <p:spPr bwMode="auto">
            <a:xfrm>
              <a:off x="5608639" y="1636712"/>
              <a:ext cx="433387" cy="2889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2" name="AutoShape 22">
              <a:extLst>
                <a:ext uri="{FF2B5EF4-FFF2-40B4-BE49-F238E27FC236}">
                  <a16:creationId xmlns:a16="http://schemas.microsoft.com/office/drawing/2014/main" id="{306CD985-312C-41B5-8AEF-E8891E8638DB}"/>
                </a:ext>
              </a:extLst>
            </p:cNvPr>
            <p:cNvSpPr>
              <a:spLocks noChangeArrowheads="1"/>
            </p:cNvSpPr>
            <p:nvPr/>
          </p:nvSpPr>
          <p:spPr bwMode="auto">
            <a:xfrm>
              <a:off x="5608639" y="3509962"/>
              <a:ext cx="431800" cy="287338"/>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153" name="AutoShape 23">
              <a:extLst>
                <a:ext uri="{FF2B5EF4-FFF2-40B4-BE49-F238E27FC236}">
                  <a16:creationId xmlns:a16="http://schemas.microsoft.com/office/drawing/2014/main" id="{CDB70EC6-8C2E-481E-8BF7-2934FDCA8E78}"/>
                </a:ext>
              </a:extLst>
            </p:cNvPr>
            <p:cNvSpPr>
              <a:spLocks noChangeArrowheads="1"/>
            </p:cNvSpPr>
            <p:nvPr/>
          </p:nvSpPr>
          <p:spPr bwMode="auto">
            <a:xfrm>
              <a:off x="5608639" y="2470150"/>
              <a:ext cx="431800" cy="2889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5" name="文本框 24">
            <a:extLst>
              <a:ext uri="{FF2B5EF4-FFF2-40B4-BE49-F238E27FC236}">
                <a16:creationId xmlns:a16="http://schemas.microsoft.com/office/drawing/2014/main" id="{B19E8B61-CB0F-4F72-BD99-6BC6D51E1342}"/>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
        <p:nvSpPr>
          <p:cNvPr id="48132" name="文本框 1">
            <a:extLst>
              <a:ext uri="{FF2B5EF4-FFF2-40B4-BE49-F238E27FC236}">
                <a16:creationId xmlns:a16="http://schemas.microsoft.com/office/drawing/2014/main" id="{BE51E042-A7C2-404D-9729-1B2459A878D2}"/>
              </a:ext>
            </a:extLst>
          </p:cNvPr>
          <p:cNvSpPr txBox="1">
            <a:spLocks noChangeArrowheads="1"/>
          </p:cNvSpPr>
          <p:nvPr/>
        </p:nvSpPr>
        <p:spPr bwMode="auto">
          <a:xfrm>
            <a:off x="601663" y="4065588"/>
            <a:ext cx="7942262"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马克思社会资本再生产理论，揭示了社会化大生产按比例分配社会劳动的规律，即</a:t>
            </a:r>
            <a:r>
              <a:rPr lang="zh-CN" altLang="en-US" sz="2400" b="1">
                <a:solidFill>
                  <a:srgbClr val="014D23"/>
                </a:solidFill>
              </a:rPr>
              <a:t>社会两大部类之间以及部类内部都应保持一定的比例关系，</a:t>
            </a:r>
            <a:r>
              <a:rPr lang="zh-CN" altLang="en-US" sz="2400"/>
              <a:t>社会再生产才能顺利进行，否则社会总产品的实现就会遇到困难，生产过剩的经济危机就会产生。</a:t>
            </a:r>
          </a:p>
        </p:txBody>
      </p:sp>
    </p:spTree>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5">
            <a:extLst>
              <a:ext uri="{FF2B5EF4-FFF2-40B4-BE49-F238E27FC236}">
                <a16:creationId xmlns:a16="http://schemas.microsoft.com/office/drawing/2014/main" id="{7803B314-048C-4286-A858-45ACEC4D1E26}"/>
              </a:ext>
            </a:extLst>
          </p:cNvPr>
          <p:cNvSpPr/>
          <p:nvPr/>
        </p:nvSpPr>
        <p:spPr bwMode="auto">
          <a:xfrm>
            <a:off x="379901" y="1189037"/>
            <a:ext cx="435622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（五）工资与剩余价值的分配</a:t>
            </a:r>
          </a:p>
        </p:txBody>
      </p:sp>
      <p:sp>
        <p:nvSpPr>
          <p:cNvPr id="48134" name="Text Box 8">
            <a:extLst>
              <a:ext uri="{FF2B5EF4-FFF2-40B4-BE49-F238E27FC236}">
                <a16:creationId xmlns:a16="http://schemas.microsoft.com/office/drawing/2014/main" id="{64167B66-388E-4533-B607-BFFFEAB663A6}"/>
              </a:ext>
            </a:extLst>
          </p:cNvPr>
          <p:cNvSpPr txBox="1">
            <a:spLocks noChangeArrowheads="1"/>
          </p:cNvSpPr>
          <p:nvPr/>
        </p:nvSpPr>
        <p:spPr bwMode="auto">
          <a:xfrm>
            <a:off x="889000" y="2335213"/>
            <a:ext cx="863600" cy="501650"/>
          </a:xfrm>
          <a:prstGeom prst="rect">
            <a:avLst/>
          </a:prstGeom>
          <a:solidFill>
            <a:schemeClr val="accent6">
              <a:lumMod val="40000"/>
              <a:lumOff val="60000"/>
            </a:schemeClr>
          </a:solidFill>
          <a:ln>
            <a:noFill/>
          </a:ln>
        </p:spPr>
        <p:txBody>
          <a:bodyPr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20000"/>
              </a:spcBef>
              <a:defRPr/>
            </a:pPr>
            <a:r>
              <a:rPr lang="zh-CN" altLang="en-US" sz="2400" b="1" dirty="0">
                <a:solidFill>
                  <a:srgbClr val="006600"/>
                </a:solidFill>
                <a:latin typeface="+mj-ea"/>
                <a:ea typeface="+mj-ea"/>
                <a:sym typeface="+mn-ea"/>
              </a:rPr>
              <a:t>工资</a:t>
            </a:r>
            <a:endParaRPr lang="zh-CN" altLang="en-US" sz="2400" b="1" dirty="0">
              <a:solidFill>
                <a:srgbClr val="006600"/>
              </a:solidFill>
              <a:latin typeface="+mj-ea"/>
              <a:ea typeface="+mj-ea"/>
              <a:sym typeface="Arial" panose="020B0604020202020204" pitchFamily="34" charset="0"/>
            </a:endParaRPr>
          </a:p>
        </p:txBody>
      </p:sp>
      <p:pic>
        <p:nvPicPr>
          <p:cNvPr id="49156" name="Picture 7">
            <a:extLst>
              <a:ext uri="{FF2B5EF4-FFF2-40B4-BE49-F238E27FC236}">
                <a16:creationId xmlns:a16="http://schemas.microsoft.com/office/drawing/2014/main" id="{CD2E6AF3-434F-4630-B2D6-0513C32C3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913" y="3697288"/>
            <a:ext cx="3443287"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Rectangle 3">
            <a:extLst>
              <a:ext uri="{FF2B5EF4-FFF2-40B4-BE49-F238E27FC236}">
                <a16:creationId xmlns:a16="http://schemas.microsoft.com/office/drawing/2014/main" id="{52923229-7CD7-4E1C-8788-AE05A53333A3}"/>
              </a:ext>
            </a:extLst>
          </p:cNvPr>
          <p:cNvSpPr>
            <a:spLocks noGrp="1" noChangeArrowheads="1"/>
          </p:cNvSpPr>
          <p:nvPr/>
        </p:nvSpPr>
        <p:spPr bwMode="auto">
          <a:xfrm>
            <a:off x="2473325" y="2335213"/>
            <a:ext cx="2984500" cy="501650"/>
          </a:xfrm>
          <a:prstGeom prst="rect">
            <a:avLst/>
          </a:prstGeom>
          <a:solidFill>
            <a:schemeClr val="accent1">
              <a:lumMod val="60000"/>
              <a:lumOff val="40000"/>
            </a:schemeClr>
          </a:solidFill>
          <a:ln w="12700" cmpd="sng">
            <a:noFill/>
            <a:miter lim="800000"/>
          </a:ln>
        </p:spPr>
        <p:txBody>
          <a:bodyPr lIns="90170" tIns="46990" rIns="90170" bIns="469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defRPr/>
            </a:pPr>
            <a:r>
              <a:rPr lang="zh-CN" altLang="en-US" sz="2400" dirty="0">
                <a:solidFill>
                  <a:schemeClr val="bg1"/>
                </a:solidFill>
                <a:latin typeface="+mj-ea"/>
                <a:ea typeface="+mj-ea"/>
                <a:sym typeface="+mn-ea"/>
              </a:rPr>
              <a:t>劳动力的价值或价格</a:t>
            </a:r>
            <a:endParaRPr lang="zh-CN" altLang="en-US" sz="2400" dirty="0">
              <a:solidFill>
                <a:schemeClr val="bg1"/>
              </a:solidFill>
              <a:latin typeface="+mj-ea"/>
              <a:ea typeface="+mj-ea"/>
              <a:sym typeface="Arial" panose="020B0604020202020204" pitchFamily="34" charset="0"/>
            </a:endParaRPr>
          </a:p>
        </p:txBody>
      </p:sp>
      <p:sp>
        <p:nvSpPr>
          <p:cNvPr id="48137" name="Rectangle 3">
            <a:extLst>
              <a:ext uri="{FF2B5EF4-FFF2-40B4-BE49-F238E27FC236}">
                <a16:creationId xmlns:a16="http://schemas.microsoft.com/office/drawing/2014/main" id="{5F2AF7F0-6875-41DF-92C0-B2C3ADE91AF1}"/>
              </a:ext>
            </a:extLst>
          </p:cNvPr>
          <p:cNvSpPr>
            <a:spLocks noGrp="1" noChangeArrowheads="1"/>
          </p:cNvSpPr>
          <p:nvPr/>
        </p:nvSpPr>
        <p:spPr bwMode="auto">
          <a:xfrm>
            <a:off x="2371725" y="3059113"/>
            <a:ext cx="5429250" cy="501650"/>
          </a:xfrm>
          <a:prstGeom prst="rect">
            <a:avLst/>
          </a:prstGeom>
          <a:solidFill>
            <a:srgbClr val="FFFFCC"/>
          </a:solidFill>
          <a:ln>
            <a:noFill/>
          </a:ln>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20000"/>
              </a:spcBef>
              <a:defRPr/>
            </a:pPr>
            <a:r>
              <a:rPr lang="zh-CN" altLang="en-US" sz="2400" b="1" dirty="0">
                <a:latin typeface="+mj-ea"/>
                <a:ea typeface="+mj-ea"/>
                <a:sym typeface="+mn-ea"/>
              </a:rPr>
              <a:t>劳动的价格</a:t>
            </a:r>
            <a:r>
              <a:rPr lang="zh-CN" altLang="en-US" sz="2400" dirty="0">
                <a:latin typeface="+mj-ea"/>
                <a:ea typeface="+mj-ea"/>
                <a:sym typeface="+mn-ea"/>
              </a:rPr>
              <a:t>（工人全部劳动的报酬）</a:t>
            </a:r>
            <a:endParaRPr lang="zh-CN" altLang="en-US" sz="2400" dirty="0">
              <a:solidFill>
                <a:srgbClr val="660066"/>
              </a:solidFill>
              <a:latin typeface="+mj-ea"/>
              <a:ea typeface="+mj-ea"/>
              <a:sym typeface="Arial" panose="020B0604020202020204" pitchFamily="34" charset="0"/>
            </a:endParaRPr>
          </a:p>
        </p:txBody>
      </p:sp>
      <p:sp>
        <p:nvSpPr>
          <p:cNvPr id="49159" name="Line 10">
            <a:extLst>
              <a:ext uri="{FF2B5EF4-FFF2-40B4-BE49-F238E27FC236}">
                <a16:creationId xmlns:a16="http://schemas.microsoft.com/office/drawing/2014/main" id="{3F02775E-A680-4BD6-9238-9C53347CAA6F}"/>
              </a:ext>
            </a:extLst>
          </p:cNvPr>
          <p:cNvSpPr>
            <a:spLocks noChangeShapeType="1"/>
          </p:cNvSpPr>
          <p:nvPr/>
        </p:nvSpPr>
        <p:spPr bwMode="auto">
          <a:xfrm>
            <a:off x="1825625" y="2551113"/>
            <a:ext cx="57626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60" name="Line 11">
            <a:extLst>
              <a:ext uri="{FF2B5EF4-FFF2-40B4-BE49-F238E27FC236}">
                <a16:creationId xmlns:a16="http://schemas.microsoft.com/office/drawing/2014/main" id="{371C5B60-6F43-48EA-B631-BE562229A9EA}"/>
              </a:ext>
            </a:extLst>
          </p:cNvPr>
          <p:cNvSpPr>
            <a:spLocks noChangeShapeType="1"/>
          </p:cNvSpPr>
          <p:nvPr/>
        </p:nvSpPr>
        <p:spPr bwMode="auto">
          <a:xfrm>
            <a:off x="1825625" y="2622550"/>
            <a:ext cx="576263"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49161" name="AutoShape 12">
            <a:extLst>
              <a:ext uri="{FF2B5EF4-FFF2-40B4-BE49-F238E27FC236}">
                <a16:creationId xmlns:a16="http://schemas.microsoft.com/office/drawing/2014/main" id="{1AA97258-7271-40B7-90B9-1152D3DC7CAB}"/>
              </a:ext>
            </a:extLst>
          </p:cNvPr>
          <p:cNvCxnSpPr>
            <a:cxnSpLocks noChangeShapeType="1"/>
          </p:cNvCxnSpPr>
          <p:nvPr/>
        </p:nvCxnSpPr>
        <p:spPr bwMode="auto">
          <a:xfrm>
            <a:off x="1793875" y="2768600"/>
            <a:ext cx="577850" cy="541338"/>
          </a:xfrm>
          <a:prstGeom prst="curvedConnector3">
            <a:avLst>
              <a:gd name="adj1" fmla="val 50000"/>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49162" name="AutoShape 13">
            <a:extLst>
              <a:ext uri="{FF2B5EF4-FFF2-40B4-BE49-F238E27FC236}">
                <a16:creationId xmlns:a16="http://schemas.microsoft.com/office/drawing/2014/main" id="{D472F3EC-A09C-425B-8E0B-1C50F69965FE}"/>
              </a:ext>
            </a:extLst>
          </p:cNvPr>
          <p:cNvCxnSpPr>
            <a:cxnSpLocks noChangeShapeType="1"/>
            <a:endCxn id="48137" idx="1"/>
          </p:cNvCxnSpPr>
          <p:nvPr/>
        </p:nvCxnSpPr>
        <p:spPr bwMode="auto">
          <a:xfrm>
            <a:off x="1793875" y="2768600"/>
            <a:ext cx="577850" cy="541338"/>
          </a:xfrm>
          <a:prstGeom prst="bentConnector3">
            <a:avLst>
              <a:gd name="adj1" fmla="val 50000"/>
            </a:avLst>
          </a:prstGeom>
          <a:noFill/>
          <a:ln w="25400">
            <a:solidFill>
              <a:schemeClr val="tx1"/>
            </a:solidFill>
            <a:prstDash val="dash"/>
            <a:miter lim="800000"/>
            <a:headEnd/>
            <a:tailEnd/>
          </a:ln>
          <a:extLst>
            <a:ext uri="{909E8E84-426E-40DD-AFC4-6F175D3DCCD1}">
              <a14:hiddenFill xmlns:a14="http://schemas.microsoft.com/office/drawing/2010/main">
                <a:noFill/>
              </a14:hiddenFill>
            </a:ext>
          </a:extLst>
        </p:spPr>
      </p:cxnSp>
      <p:sp>
        <p:nvSpPr>
          <p:cNvPr id="40976" name="AutoShape 14">
            <a:extLst>
              <a:ext uri="{FF2B5EF4-FFF2-40B4-BE49-F238E27FC236}">
                <a16:creationId xmlns:a16="http://schemas.microsoft.com/office/drawing/2014/main" id="{97BD3AA4-2D41-49ED-B2B9-FB2C45EF9587}"/>
              </a:ext>
            </a:extLst>
          </p:cNvPr>
          <p:cNvSpPr>
            <a:spLocks noChangeArrowheads="1"/>
          </p:cNvSpPr>
          <p:nvPr/>
        </p:nvSpPr>
        <p:spPr bwMode="auto">
          <a:xfrm flipH="1">
            <a:off x="1252538" y="2838450"/>
            <a:ext cx="149225" cy="1368425"/>
          </a:xfrm>
          <a:prstGeom prst="downArrow">
            <a:avLst>
              <a:gd name="adj1" fmla="val 50000"/>
              <a:gd name="adj2" fmla="val 229255"/>
            </a:avLst>
          </a:prstGeom>
          <a:solidFill>
            <a:schemeClr val="accent1">
              <a:lumMod val="60000"/>
              <a:lumOff val="40000"/>
            </a:schemeClr>
          </a:solidFill>
          <a:ln w="12700" cmpd="sng">
            <a:noFill/>
            <a:miter lim="800000"/>
          </a:ln>
        </p:spPr>
        <p:txBody>
          <a:bodyPr vert="eaVert" wrap="none" lIns="90170" tIns="46990" rIns="90170" bIns="469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0977" name="AutoShape 15">
            <a:extLst>
              <a:ext uri="{FF2B5EF4-FFF2-40B4-BE49-F238E27FC236}">
                <a16:creationId xmlns:a16="http://schemas.microsoft.com/office/drawing/2014/main" id="{7AD4C3F7-51C7-4220-A509-6E9BAC58955F}"/>
              </a:ext>
            </a:extLst>
          </p:cNvPr>
          <p:cNvSpPr/>
          <p:nvPr/>
        </p:nvSpPr>
        <p:spPr bwMode="auto">
          <a:xfrm>
            <a:off x="6630988" y="1946275"/>
            <a:ext cx="2339975" cy="504825"/>
          </a:xfrm>
          <a:prstGeom prst="borderCallout2">
            <a:avLst>
              <a:gd name="adj1" fmla="val 22671"/>
              <a:gd name="adj2" fmla="val -4602"/>
              <a:gd name="adj3" fmla="val 22671"/>
              <a:gd name="adj4" fmla="val -23810"/>
              <a:gd name="adj5" fmla="val 228463"/>
              <a:gd name="adj6" fmla="val -42870"/>
            </a:avLst>
          </a:prstGeom>
          <a:solidFill>
            <a:srgbClr val="FFFFCC">
              <a:alpha val="64999"/>
            </a:srgbClr>
          </a:solidFill>
          <a:ln w="19050" cmpd="sng">
            <a:solidFill>
              <a:schemeClr val="bg2">
                <a:lumMod val="75000"/>
              </a:schemeClr>
            </a:solidFill>
            <a:miter lim="800000"/>
          </a:ln>
        </p:spPr>
        <p:txBody>
          <a:bodyPr wrap="none" lIns="90170" tIns="46990" rIns="90170" bIns="46990" anchor="ctr"/>
          <a:lstStyle/>
          <a:p>
            <a:pPr lvl="0" algn="ctr">
              <a:defRPr/>
            </a:pPr>
            <a:r>
              <a:rPr lang="zh-CN" altLang="en-US" sz="2400" b="1">
                <a:solidFill>
                  <a:srgbClr val="FF0000"/>
                </a:solidFill>
                <a:latin typeface="微软雅黑"/>
                <a:ea typeface="微软雅黑"/>
                <a:sym typeface="+mn-ea"/>
              </a:rPr>
              <a:t>掩盖</a:t>
            </a:r>
            <a:r>
              <a:rPr lang="zh-CN" altLang="en-US" sz="2400">
                <a:solidFill>
                  <a:prstClr val="black"/>
                </a:solidFill>
                <a:latin typeface="微软雅黑"/>
                <a:ea typeface="微软雅黑"/>
                <a:sym typeface="+mn-ea"/>
              </a:rPr>
              <a:t>了剥削关系</a:t>
            </a:r>
            <a:endParaRPr lang="zh-CN" altLang="en-US" sz="2400" dirty="0">
              <a:solidFill>
                <a:prstClr val="black"/>
              </a:solidFill>
              <a:latin typeface="微软雅黑"/>
              <a:ea typeface="微软雅黑"/>
              <a:sym typeface="+mn-ea"/>
            </a:endParaRPr>
          </a:p>
        </p:txBody>
      </p:sp>
      <p:sp>
        <p:nvSpPr>
          <p:cNvPr id="48144" name="Text Box 16">
            <a:extLst>
              <a:ext uri="{FF2B5EF4-FFF2-40B4-BE49-F238E27FC236}">
                <a16:creationId xmlns:a16="http://schemas.microsoft.com/office/drawing/2014/main" id="{4E47AD35-A9DD-4A4A-9B7D-7CD23AF578EE}"/>
              </a:ext>
            </a:extLst>
          </p:cNvPr>
          <p:cNvSpPr txBox="1">
            <a:spLocks noChangeArrowheads="1"/>
          </p:cNvSpPr>
          <p:nvPr/>
        </p:nvSpPr>
        <p:spPr bwMode="auto">
          <a:xfrm>
            <a:off x="614363" y="4206875"/>
            <a:ext cx="490537" cy="1433513"/>
          </a:xfrm>
          <a:prstGeom prst="rect">
            <a:avLst/>
          </a:prstGeom>
          <a:solidFill>
            <a:schemeClr val="accent6">
              <a:lumMod val="40000"/>
              <a:lumOff val="60000"/>
            </a:schemeClr>
          </a:solidFill>
          <a:ln w="38100">
            <a:solidFill>
              <a:schemeClr val="bg1"/>
            </a:solidFill>
            <a:miter lim="800000"/>
          </a:ln>
          <a:effectLst>
            <a:outerShdw dist="20000" dir="5400000" algn="ctr" rotWithShape="0">
              <a:srgbClr val="000000">
                <a:alpha val="35999"/>
              </a:srgbClr>
            </a:outerShdw>
          </a:effectLst>
        </p:spPr>
        <p:txBody>
          <a:bodyPr vert="eaVert"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dirty="0">
                <a:latin typeface="+mj-ea"/>
                <a:ea typeface="+mj-ea"/>
                <a:sym typeface="+mn-ea"/>
              </a:rPr>
              <a:t>计时工资</a:t>
            </a:r>
          </a:p>
        </p:txBody>
      </p:sp>
      <p:sp>
        <p:nvSpPr>
          <p:cNvPr id="48145" name="Text Box 17">
            <a:extLst>
              <a:ext uri="{FF2B5EF4-FFF2-40B4-BE49-F238E27FC236}">
                <a16:creationId xmlns:a16="http://schemas.microsoft.com/office/drawing/2014/main" id="{A4E94098-9D7A-4058-A938-B8D95F84504E}"/>
              </a:ext>
            </a:extLst>
          </p:cNvPr>
          <p:cNvSpPr txBox="1">
            <a:spLocks noChangeArrowheads="1"/>
          </p:cNvSpPr>
          <p:nvPr/>
        </p:nvSpPr>
        <p:spPr bwMode="auto">
          <a:xfrm>
            <a:off x="1262063" y="4206875"/>
            <a:ext cx="490537" cy="1433513"/>
          </a:xfrm>
          <a:prstGeom prst="rect">
            <a:avLst/>
          </a:prstGeom>
          <a:solidFill>
            <a:schemeClr val="accent6">
              <a:lumMod val="40000"/>
              <a:lumOff val="60000"/>
            </a:schemeClr>
          </a:solidFill>
          <a:ln w="38100">
            <a:solidFill>
              <a:schemeClr val="bg1"/>
            </a:solidFill>
            <a:miter lim="800000"/>
          </a:ln>
          <a:effectLst>
            <a:outerShdw dist="20000" dir="5400000" algn="ctr" rotWithShape="0">
              <a:srgbClr val="000000">
                <a:alpha val="35999"/>
              </a:srgbClr>
            </a:outerShdw>
          </a:effectLst>
        </p:spPr>
        <p:txBody>
          <a:bodyPr vert="eaVert"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a:latin typeface="+mj-ea"/>
                <a:ea typeface="+mj-ea"/>
                <a:sym typeface="+mn-ea"/>
              </a:rPr>
              <a:t>计件工资</a:t>
            </a:r>
          </a:p>
        </p:txBody>
      </p:sp>
      <p:sp>
        <p:nvSpPr>
          <p:cNvPr id="48146" name="Text Box 18">
            <a:extLst>
              <a:ext uri="{FF2B5EF4-FFF2-40B4-BE49-F238E27FC236}">
                <a16:creationId xmlns:a16="http://schemas.microsoft.com/office/drawing/2014/main" id="{3EF6FAAF-1406-4320-BCF8-8959637AFB78}"/>
              </a:ext>
            </a:extLst>
          </p:cNvPr>
          <p:cNvSpPr txBox="1">
            <a:spLocks noChangeArrowheads="1"/>
          </p:cNvSpPr>
          <p:nvPr/>
        </p:nvSpPr>
        <p:spPr bwMode="auto">
          <a:xfrm>
            <a:off x="1909763" y="4206875"/>
            <a:ext cx="490537" cy="1433513"/>
          </a:xfrm>
          <a:prstGeom prst="rect">
            <a:avLst/>
          </a:prstGeom>
          <a:solidFill>
            <a:schemeClr val="accent6">
              <a:lumMod val="40000"/>
              <a:lumOff val="60000"/>
            </a:schemeClr>
          </a:solidFill>
          <a:ln w="38100">
            <a:solidFill>
              <a:schemeClr val="bg1"/>
            </a:solidFill>
            <a:miter lim="800000"/>
          </a:ln>
          <a:effectLst>
            <a:outerShdw dist="20000" dir="5400000" algn="ctr" rotWithShape="0">
              <a:srgbClr val="000000">
                <a:alpha val="35999"/>
              </a:srgbClr>
            </a:outerShdw>
          </a:effectLst>
        </p:spPr>
        <p:txBody>
          <a:bodyPr vert="eaVert"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a:latin typeface="+mj-ea"/>
                <a:ea typeface="+mj-ea"/>
                <a:sym typeface="+mn-ea"/>
              </a:rPr>
              <a:t>绩效工资</a:t>
            </a:r>
          </a:p>
        </p:txBody>
      </p:sp>
      <p:sp>
        <p:nvSpPr>
          <p:cNvPr id="18" name="文本框 17">
            <a:extLst>
              <a:ext uri="{FF2B5EF4-FFF2-40B4-BE49-F238E27FC236}">
                <a16:creationId xmlns:a16="http://schemas.microsoft.com/office/drawing/2014/main" id="{56DD4838-6458-4C9A-B903-A22938CEC700}"/>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4">
            <a:extLst>
              <a:ext uri="{FF2B5EF4-FFF2-40B4-BE49-F238E27FC236}">
                <a16:creationId xmlns:a16="http://schemas.microsoft.com/office/drawing/2014/main" id="{E1EBA16D-C125-40F0-9904-A65318F5E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75" y="2794000"/>
            <a:ext cx="380206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圆角矩形 15">
            <a:extLst>
              <a:ext uri="{FF2B5EF4-FFF2-40B4-BE49-F238E27FC236}">
                <a16:creationId xmlns:a16="http://schemas.microsoft.com/office/drawing/2014/main" id="{7BA08021-2EBC-4D98-9A59-F497307906C9}"/>
              </a:ext>
            </a:extLst>
          </p:cNvPr>
          <p:cNvSpPr/>
          <p:nvPr/>
        </p:nvSpPr>
        <p:spPr bwMode="auto">
          <a:xfrm>
            <a:off x="614363" y="1163638"/>
            <a:ext cx="27384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剩余价值的分配</a:t>
            </a:r>
          </a:p>
        </p:txBody>
      </p:sp>
      <p:sp>
        <p:nvSpPr>
          <p:cNvPr id="49158" name="Rectangle 3">
            <a:extLst>
              <a:ext uri="{FF2B5EF4-FFF2-40B4-BE49-F238E27FC236}">
                <a16:creationId xmlns:a16="http://schemas.microsoft.com/office/drawing/2014/main" id="{CB50CC78-448C-45A2-8AA4-8F81F257ADC3}"/>
              </a:ext>
            </a:extLst>
          </p:cNvPr>
          <p:cNvSpPr>
            <a:spLocks noChangeArrowheads="1"/>
          </p:cNvSpPr>
          <p:nvPr/>
        </p:nvSpPr>
        <p:spPr bwMode="auto">
          <a:xfrm>
            <a:off x="2105025" y="1952625"/>
            <a:ext cx="7038975" cy="755650"/>
          </a:xfrm>
          <a:prstGeom prst="rect">
            <a:avLst/>
          </a:prstGeom>
          <a:noFill/>
          <a:ln>
            <a:noFill/>
          </a:ln>
        </p:spPr>
        <p:txBody>
          <a:bodyPr lIns="92075" tIns="46038" rIns="92075" bIns="46038"/>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2">
              <a:spcBef>
                <a:spcPct val="20000"/>
              </a:spcBef>
              <a:defRPr/>
            </a:pPr>
            <a:r>
              <a:rPr lang="zh-CN" altLang="en-US" sz="2800" b="1" dirty="0">
                <a:latin typeface="+mj-ea"/>
                <a:ea typeface="+mj-ea"/>
                <a:sym typeface="+mn-ea"/>
              </a:rPr>
              <a:t>商品价值 W </a:t>
            </a:r>
            <a:r>
              <a:rPr lang="zh-CN" altLang="en-US" sz="3200" b="1" dirty="0">
                <a:latin typeface="+mj-ea"/>
                <a:ea typeface="+mj-ea"/>
                <a:sym typeface="+mn-ea"/>
              </a:rPr>
              <a:t>= </a:t>
            </a:r>
            <a:r>
              <a:rPr lang="en-US" altLang="zh-CN" sz="3200" b="1" dirty="0" err="1">
                <a:latin typeface="+mj-ea"/>
                <a:ea typeface="+mj-ea"/>
                <a:sym typeface="+mn-ea"/>
              </a:rPr>
              <a:t>c+v</a:t>
            </a:r>
            <a:r>
              <a:rPr lang="zh-CN" altLang="en-US" sz="3200" b="1" dirty="0">
                <a:latin typeface="+mj-ea"/>
                <a:ea typeface="+mj-ea"/>
                <a:sym typeface="+mn-ea"/>
              </a:rPr>
              <a:t>+</a:t>
            </a:r>
            <a:r>
              <a:rPr lang="en-US" altLang="zh-CN" sz="3200" b="1" dirty="0">
                <a:latin typeface="+mj-ea"/>
                <a:ea typeface="+mj-ea"/>
                <a:sym typeface="+mn-ea"/>
              </a:rPr>
              <a:t>m</a:t>
            </a:r>
            <a:r>
              <a:rPr lang="zh-CN" altLang="en-US" sz="3200" b="1" dirty="0">
                <a:latin typeface="+mj-ea"/>
                <a:ea typeface="+mj-ea"/>
                <a:sym typeface="+mn-ea"/>
              </a:rPr>
              <a:t> </a:t>
            </a:r>
            <a:r>
              <a:rPr lang="zh-CN" altLang="en-US" sz="3200" b="1" dirty="0">
                <a:solidFill>
                  <a:srgbClr val="FF3300"/>
                </a:solidFill>
                <a:latin typeface="+mj-ea"/>
                <a:ea typeface="+mj-ea"/>
                <a:sym typeface="+mn-ea"/>
              </a:rPr>
              <a:t>= K+m</a:t>
            </a:r>
          </a:p>
        </p:txBody>
      </p:sp>
      <p:sp>
        <p:nvSpPr>
          <p:cNvPr id="50181" name="Text Box 10">
            <a:extLst>
              <a:ext uri="{FF2B5EF4-FFF2-40B4-BE49-F238E27FC236}">
                <a16:creationId xmlns:a16="http://schemas.microsoft.com/office/drawing/2014/main" id="{8F050A40-2755-4036-B22F-E7AC183DC13C}"/>
              </a:ext>
            </a:extLst>
          </p:cNvPr>
          <p:cNvSpPr txBox="1">
            <a:spLocks noChangeArrowheads="1"/>
          </p:cNvSpPr>
          <p:nvPr/>
        </p:nvSpPr>
        <p:spPr bwMode="auto">
          <a:xfrm>
            <a:off x="5292725" y="3516313"/>
            <a:ext cx="4778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sz="3200" b="1">
                <a:latin typeface="Times New Roman" panose="02020603050405020304" pitchFamily="18" charset="0"/>
                <a:ea typeface="宋体" panose="02010600030101010101" pitchFamily="2" charset="-122"/>
              </a:rPr>
              <a:t>C</a:t>
            </a:r>
          </a:p>
        </p:txBody>
      </p:sp>
      <p:sp>
        <p:nvSpPr>
          <p:cNvPr id="50182" name="Text Box 11">
            <a:extLst>
              <a:ext uri="{FF2B5EF4-FFF2-40B4-BE49-F238E27FC236}">
                <a16:creationId xmlns:a16="http://schemas.microsoft.com/office/drawing/2014/main" id="{FFAF160B-4453-44D1-8154-9B524A1730F7}"/>
              </a:ext>
            </a:extLst>
          </p:cNvPr>
          <p:cNvSpPr txBox="1">
            <a:spLocks noChangeArrowheads="1"/>
          </p:cNvSpPr>
          <p:nvPr/>
        </p:nvSpPr>
        <p:spPr bwMode="auto">
          <a:xfrm>
            <a:off x="6084888" y="3638550"/>
            <a:ext cx="5667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sz="3200" b="1">
                <a:solidFill>
                  <a:srgbClr val="000066"/>
                </a:solidFill>
                <a:latin typeface="Times New Roman" panose="02020603050405020304" pitchFamily="18" charset="0"/>
                <a:ea typeface="宋体" panose="02010600030101010101" pitchFamily="2" charset="-122"/>
              </a:rPr>
              <a:t>m</a:t>
            </a:r>
          </a:p>
        </p:txBody>
      </p:sp>
      <p:sp>
        <p:nvSpPr>
          <p:cNvPr id="50183" name="Text Box 12">
            <a:extLst>
              <a:ext uri="{FF2B5EF4-FFF2-40B4-BE49-F238E27FC236}">
                <a16:creationId xmlns:a16="http://schemas.microsoft.com/office/drawing/2014/main" id="{58C27EE7-5885-41C0-86DF-95CA8CA57E4E}"/>
              </a:ext>
            </a:extLst>
          </p:cNvPr>
          <p:cNvSpPr txBox="1">
            <a:spLocks noChangeArrowheads="1"/>
          </p:cNvSpPr>
          <p:nvPr/>
        </p:nvSpPr>
        <p:spPr bwMode="auto">
          <a:xfrm>
            <a:off x="6373813" y="3392488"/>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sz="3200" b="1">
                <a:latin typeface="Times New Roman" panose="02020603050405020304" pitchFamily="18" charset="0"/>
                <a:ea typeface="宋体" panose="02010600030101010101" pitchFamily="2" charset="-122"/>
              </a:rPr>
              <a:t>V</a:t>
            </a:r>
          </a:p>
        </p:txBody>
      </p:sp>
      <p:sp>
        <p:nvSpPr>
          <p:cNvPr id="50184" name="AutoShape 13">
            <a:extLst>
              <a:ext uri="{FF2B5EF4-FFF2-40B4-BE49-F238E27FC236}">
                <a16:creationId xmlns:a16="http://schemas.microsoft.com/office/drawing/2014/main" id="{21CBE50E-EF54-4918-B388-BCBBABF17D77}"/>
              </a:ext>
            </a:extLst>
          </p:cNvPr>
          <p:cNvSpPr>
            <a:spLocks/>
          </p:cNvSpPr>
          <p:nvPr/>
        </p:nvSpPr>
        <p:spPr bwMode="auto">
          <a:xfrm rot="5079807">
            <a:off x="5891213" y="2728913"/>
            <a:ext cx="244475" cy="1298575"/>
          </a:xfrm>
          <a:prstGeom prst="leftBrace">
            <a:avLst>
              <a:gd name="adj1" fmla="val 44141"/>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50185" name="Line 14">
            <a:extLst>
              <a:ext uri="{FF2B5EF4-FFF2-40B4-BE49-F238E27FC236}">
                <a16:creationId xmlns:a16="http://schemas.microsoft.com/office/drawing/2014/main" id="{C113C00C-6A20-48F5-B352-A75639579331}"/>
              </a:ext>
            </a:extLst>
          </p:cNvPr>
          <p:cNvSpPr>
            <a:spLocks noChangeShapeType="1"/>
          </p:cNvSpPr>
          <p:nvPr/>
        </p:nvSpPr>
        <p:spPr bwMode="auto">
          <a:xfrm>
            <a:off x="5651500" y="2563813"/>
            <a:ext cx="647700" cy="1587"/>
          </a:xfrm>
          <a:prstGeom prst="line">
            <a:avLst/>
          </a:prstGeom>
          <a:noFill/>
          <a:ln w="476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62" name="Rectangle 15">
            <a:extLst>
              <a:ext uri="{FF2B5EF4-FFF2-40B4-BE49-F238E27FC236}">
                <a16:creationId xmlns:a16="http://schemas.microsoft.com/office/drawing/2014/main" id="{A0273244-7283-4935-AAD4-FC5C5CC722CD}"/>
              </a:ext>
            </a:extLst>
          </p:cNvPr>
          <p:cNvSpPr>
            <a:spLocks noChangeArrowheads="1"/>
          </p:cNvSpPr>
          <p:nvPr/>
        </p:nvSpPr>
        <p:spPr bwMode="auto">
          <a:xfrm>
            <a:off x="1117600" y="5740400"/>
            <a:ext cx="6340475" cy="574675"/>
          </a:xfrm>
          <a:prstGeom prst="rect">
            <a:avLst/>
          </a:prstGeom>
          <a:solidFill>
            <a:schemeClr val="accent3">
              <a:lumMod val="40000"/>
              <a:lumOff val="60000"/>
            </a:schemeClr>
          </a:solidFill>
          <a:ln>
            <a:noFill/>
          </a:ln>
        </p:spPr>
        <p:txBody>
          <a:bodyPr lIns="93345" tIns="46990" rIns="93345" bIns="46990" anchor="ctr"/>
          <a:lstStyle>
            <a:lvl1pPr marL="342900" indent="-3429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30000"/>
              </a:lnSpc>
              <a:defRPr/>
            </a:pPr>
            <a:r>
              <a:rPr lang="zh-CN" altLang="zh-CN" sz="2000" b="1" dirty="0">
                <a:solidFill>
                  <a:schemeClr val="accent4">
                    <a:lumMod val="50000"/>
                  </a:schemeClr>
                </a:solidFill>
                <a:latin typeface="+mj-ea"/>
                <a:ea typeface="+mj-ea"/>
                <a:sym typeface="+mn-ea"/>
              </a:rPr>
              <a:t>剩余价值转化为利润，</a:t>
            </a:r>
            <a:r>
              <a:rPr lang="zh-CN" altLang="zh-CN" sz="2000" b="1" dirty="0">
                <a:solidFill>
                  <a:srgbClr val="FF0000"/>
                </a:solidFill>
                <a:latin typeface="+mj-ea"/>
                <a:ea typeface="+mj-ea"/>
                <a:sym typeface="+mn-ea"/>
              </a:rPr>
              <a:t>掩盖了</a:t>
            </a:r>
            <a:r>
              <a:rPr lang="zh-CN" altLang="zh-CN" sz="2000" b="1" dirty="0">
                <a:solidFill>
                  <a:schemeClr val="accent4">
                    <a:lumMod val="50000"/>
                  </a:schemeClr>
                </a:solidFill>
                <a:latin typeface="+mj-ea"/>
                <a:ea typeface="+mj-ea"/>
                <a:sym typeface="+mn-ea"/>
              </a:rPr>
              <a:t>剩余价值的产生来源。</a:t>
            </a:r>
          </a:p>
        </p:txBody>
      </p:sp>
      <p:sp>
        <p:nvSpPr>
          <p:cNvPr id="42001" name="Text Box 16">
            <a:extLst>
              <a:ext uri="{FF2B5EF4-FFF2-40B4-BE49-F238E27FC236}">
                <a16:creationId xmlns:a16="http://schemas.microsoft.com/office/drawing/2014/main" id="{52676FE9-824A-4C5A-835F-E6B9C36A8EAD}"/>
              </a:ext>
            </a:extLst>
          </p:cNvPr>
          <p:cNvSpPr txBox="1">
            <a:spLocks noChangeArrowheads="1"/>
          </p:cNvSpPr>
          <p:nvPr/>
        </p:nvSpPr>
        <p:spPr bwMode="auto">
          <a:xfrm>
            <a:off x="5651499" y="2501900"/>
            <a:ext cx="2530475" cy="646331"/>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r>
              <a:rPr lang="zh-CN" altLang="en-US" sz="3600" b="1" dirty="0">
                <a:solidFill>
                  <a:srgbClr val="FF3300"/>
                </a:solidFill>
                <a:effectLst>
                  <a:outerShdw blurRad="38100" dist="38100" dir="2700000" algn="tl">
                    <a:srgbClr val="C0C0C0"/>
                  </a:outerShdw>
                </a:effectLst>
                <a:latin typeface="+mj-lt"/>
                <a:ea typeface="黑体" panose="02010609060101010101" pitchFamily="49" charset="-122"/>
                <a:sym typeface="+mn-ea"/>
              </a:rPr>
              <a:t> </a:t>
            </a:r>
            <a:r>
              <a:rPr lang="zh-CN" altLang="en-US" sz="3200" b="1" dirty="0">
                <a:solidFill>
                  <a:srgbClr val="FF3300"/>
                </a:solidFill>
                <a:latin typeface="+mj-lt"/>
                <a:ea typeface="黑体" panose="02010609060101010101" pitchFamily="49" charset="-122"/>
                <a:sym typeface="+mn-ea"/>
              </a:rPr>
              <a:t>k</a:t>
            </a:r>
            <a:r>
              <a:rPr lang="zh-CN" altLang="en-US" sz="2000" b="1" dirty="0">
                <a:solidFill>
                  <a:srgbClr val="FF3300"/>
                </a:solidFill>
                <a:latin typeface="+mj-lt"/>
                <a:ea typeface="黑体" panose="02010609060101010101" pitchFamily="49" charset="-122"/>
                <a:sym typeface="+mn-ea"/>
              </a:rPr>
              <a:t>（成本价格）</a:t>
            </a:r>
            <a:endParaRPr lang="zh-CN" altLang="en-US" sz="2000" b="1" u="sng" dirty="0">
              <a:solidFill>
                <a:srgbClr val="FF3300"/>
              </a:solidFill>
              <a:latin typeface="+mj-lt"/>
              <a:ea typeface="黑体" panose="02010609060101010101" pitchFamily="49" charset="-122"/>
              <a:sym typeface="+mn-ea"/>
            </a:endParaRPr>
          </a:p>
        </p:txBody>
      </p:sp>
      <p:sp>
        <p:nvSpPr>
          <p:cNvPr id="49164" name="AutoShape 17">
            <a:extLst>
              <a:ext uri="{FF2B5EF4-FFF2-40B4-BE49-F238E27FC236}">
                <a16:creationId xmlns:a16="http://schemas.microsoft.com/office/drawing/2014/main" id="{59D75A56-52D2-4339-8069-F40D3F8293EE}"/>
              </a:ext>
            </a:extLst>
          </p:cNvPr>
          <p:cNvSpPr>
            <a:spLocks noChangeArrowheads="1"/>
          </p:cNvSpPr>
          <p:nvPr/>
        </p:nvSpPr>
        <p:spPr bwMode="auto">
          <a:xfrm>
            <a:off x="6372225" y="1258888"/>
            <a:ext cx="2232025" cy="446087"/>
          </a:xfrm>
          <a:prstGeom prst="wedgeRoundRectCallout">
            <a:avLst>
              <a:gd name="adj1" fmla="val -4269"/>
              <a:gd name="adj2" fmla="val 90366"/>
              <a:gd name="adj3" fmla="val 16667"/>
            </a:avLst>
          </a:prstGeom>
          <a:noFill/>
          <a:ln w="12700">
            <a:solidFill>
              <a:srgbClr val="292929"/>
            </a:solidFill>
            <a:miter lim="800000"/>
          </a:ln>
        </p:spPr>
        <p:txBody>
          <a:bodyPr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defRPr/>
            </a:pPr>
            <a:r>
              <a:rPr lang="zh-CN" altLang="en-US" sz="2000" b="1">
                <a:solidFill>
                  <a:srgbClr val="1B9451"/>
                </a:solidFill>
                <a:latin typeface="微软雅黑"/>
                <a:ea typeface="微软雅黑"/>
                <a:sym typeface="+mn-ea"/>
              </a:rPr>
              <a:t>m本来是v的产物</a:t>
            </a:r>
            <a:endParaRPr lang="zh-CN" altLang="en-US" sz="2000" b="1" dirty="0">
              <a:solidFill>
                <a:srgbClr val="1B9451"/>
              </a:solidFill>
              <a:latin typeface="微软雅黑"/>
              <a:ea typeface="微软雅黑"/>
              <a:sym typeface="+mn-ea"/>
            </a:endParaRPr>
          </a:p>
        </p:txBody>
      </p:sp>
      <p:sp>
        <p:nvSpPr>
          <p:cNvPr id="49165" name="AutoShape 18">
            <a:extLst>
              <a:ext uri="{FF2B5EF4-FFF2-40B4-BE49-F238E27FC236}">
                <a16:creationId xmlns:a16="http://schemas.microsoft.com/office/drawing/2014/main" id="{D68C48FE-1B2E-4C9B-84C9-3202F300D94E}"/>
              </a:ext>
            </a:extLst>
          </p:cNvPr>
          <p:cNvSpPr/>
          <p:nvPr/>
        </p:nvSpPr>
        <p:spPr bwMode="auto">
          <a:xfrm>
            <a:off x="695325" y="3009900"/>
            <a:ext cx="3025775" cy="576263"/>
          </a:xfrm>
          <a:prstGeom prst="borderCallout2">
            <a:avLst>
              <a:gd name="adj1" fmla="val 19833"/>
              <a:gd name="adj2" fmla="val 102519"/>
              <a:gd name="adj3" fmla="val 19833"/>
              <a:gd name="adj4" fmla="val 128963"/>
              <a:gd name="adj5" fmla="val -66944"/>
              <a:gd name="adj6" fmla="val 155560"/>
            </a:avLst>
          </a:prstGeom>
          <a:noFill/>
          <a:ln w="12700">
            <a:solidFill>
              <a:schemeClr val="tx1"/>
            </a:solidFill>
            <a:miter lim="800000"/>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a:defRPr/>
            </a:pPr>
            <a:r>
              <a:rPr lang="zh-CN" altLang="en-US" sz="2000" b="1">
                <a:solidFill>
                  <a:srgbClr val="ED7D31">
                    <a:lumMod val="50000"/>
                  </a:srgbClr>
                </a:solidFill>
                <a:latin typeface="微软雅黑"/>
                <a:ea typeface="微软雅黑"/>
                <a:sym typeface="+mn-ea"/>
              </a:rPr>
              <a:t>m转变为成本k的产物</a:t>
            </a:r>
            <a:endParaRPr lang="zh-CN" altLang="en-US" sz="2000" b="1" dirty="0">
              <a:solidFill>
                <a:srgbClr val="ED7D31">
                  <a:lumMod val="50000"/>
                </a:srgbClr>
              </a:solidFill>
              <a:latin typeface="微软雅黑"/>
              <a:ea typeface="微软雅黑"/>
              <a:sym typeface="+mn-ea"/>
            </a:endParaRPr>
          </a:p>
        </p:txBody>
      </p:sp>
      <p:sp>
        <p:nvSpPr>
          <p:cNvPr id="49166" name="Text Box 19">
            <a:extLst>
              <a:ext uri="{FF2B5EF4-FFF2-40B4-BE49-F238E27FC236}">
                <a16:creationId xmlns:a16="http://schemas.microsoft.com/office/drawing/2014/main" id="{E8863285-3BC0-4EB8-960E-35613550019B}"/>
              </a:ext>
            </a:extLst>
          </p:cNvPr>
          <p:cNvSpPr txBox="1">
            <a:spLocks noChangeArrowheads="1"/>
          </p:cNvSpPr>
          <p:nvPr/>
        </p:nvSpPr>
        <p:spPr bwMode="auto">
          <a:xfrm>
            <a:off x="514350" y="4149725"/>
            <a:ext cx="3697288" cy="401638"/>
          </a:xfrm>
          <a:prstGeom prst="rect">
            <a:avLst/>
          </a:prstGeom>
          <a:noFill/>
          <a:ln w="12700">
            <a:solidFill>
              <a:schemeClr val="tx1"/>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000" b="1" dirty="0">
                <a:solidFill>
                  <a:schemeClr val="accent2">
                    <a:lumMod val="50000"/>
                  </a:schemeClr>
                </a:solidFill>
                <a:latin typeface="+mj-ea"/>
                <a:ea typeface="+mj-ea"/>
                <a:sym typeface="+mn-ea"/>
              </a:rPr>
              <a:t>m转变为全部预付资本的产物</a:t>
            </a:r>
          </a:p>
        </p:txBody>
      </p:sp>
      <p:sp>
        <p:nvSpPr>
          <p:cNvPr id="50191" name="AutoShape 20">
            <a:extLst>
              <a:ext uri="{FF2B5EF4-FFF2-40B4-BE49-F238E27FC236}">
                <a16:creationId xmlns:a16="http://schemas.microsoft.com/office/drawing/2014/main" id="{7227AD38-8E1C-4841-B25B-BBEA3539E7BF}"/>
              </a:ext>
            </a:extLst>
          </p:cNvPr>
          <p:cNvSpPr>
            <a:spLocks noChangeArrowheads="1"/>
          </p:cNvSpPr>
          <p:nvPr/>
        </p:nvSpPr>
        <p:spPr bwMode="auto">
          <a:xfrm rot="5460000">
            <a:off x="2017713" y="3743325"/>
            <a:ext cx="358775" cy="2889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1706740130 w 21600"/>
              <a:gd name="T17" fmla="*/ 2147483646 h 21600"/>
              <a:gd name="T18" fmla="*/ 1706740130 w 21600"/>
              <a:gd name="T19" fmla="*/ 2147483646 h 21600"/>
              <a:gd name="T20" fmla="*/ 2147483646 w 21600"/>
              <a:gd name="T21" fmla="*/ 2147483646 h 21600"/>
              <a:gd name="T22" fmla="*/ 2147483646 w 21600"/>
              <a:gd name="T23" fmla="*/ 2147483646 h 21600"/>
              <a:gd name="T24" fmla="*/ 1706740130 w 21600"/>
              <a:gd name="T25" fmla="*/ 2147483646 h 21600"/>
              <a:gd name="T26" fmla="*/ 0 w 21600"/>
              <a:gd name="T27" fmla="*/ 2147483646 h 21600"/>
              <a:gd name="T28" fmla="*/ 0 w 21600"/>
              <a:gd name="T29" fmla="*/ 2147483646 h 21600"/>
              <a:gd name="T30" fmla="*/ 853408957 w 21600"/>
              <a:gd name="T31" fmla="*/ 2147483646 h 21600"/>
              <a:gd name="T32" fmla="*/ 853408957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1B9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68" name="Text Box 21">
            <a:extLst>
              <a:ext uri="{FF2B5EF4-FFF2-40B4-BE49-F238E27FC236}">
                <a16:creationId xmlns:a16="http://schemas.microsoft.com/office/drawing/2014/main" id="{816D35DF-C6BF-43D3-9875-66AB6BF79D09}"/>
              </a:ext>
            </a:extLst>
          </p:cNvPr>
          <p:cNvSpPr txBox="1">
            <a:spLocks noChangeArrowheads="1"/>
          </p:cNvSpPr>
          <p:nvPr/>
        </p:nvSpPr>
        <p:spPr bwMode="auto">
          <a:xfrm>
            <a:off x="1298575" y="5110163"/>
            <a:ext cx="1797050" cy="461962"/>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b="1" dirty="0">
                <a:latin typeface="+mj-ea"/>
                <a:ea typeface="+mj-ea"/>
                <a:sym typeface="+mn-ea"/>
              </a:rPr>
              <a:t>剩余价值m</a:t>
            </a:r>
          </a:p>
        </p:txBody>
      </p:sp>
      <p:sp>
        <p:nvSpPr>
          <p:cNvPr id="49169" name="Text Box 22">
            <a:extLst>
              <a:ext uri="{FF2B5EF4-FFF2-40B4-BE49-F238E27FC236}">
                <a16:creationId xmlns:a16="http://schemas.microsoft.com/office/drawing/2014/main" id="{C603605D-F8DB-431B-BA93-751A692ECA06}"/>
              </a:ext>
            </a:extLst>
          </p:cNvPr>
          <p:cNvSpPr txBox="1">
            <a:spLocks noChangeArrowheads="1"/>
          </p:cNvSpPr>
          <p:nvPr/>
        </p:nvSpPr>
        <p:spPr bwMode="auto">
          <a:xfrm>
            <a:off x="3963988" y="5110163"/>
            <a:ext cx="1006475" cy="45720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b="1" dirty="0">
                <a:latin typeface="+mj-ea"/>
                <a:ea typeface="+mj-ea"/>
                <a:sym typeface="+mn-ea"/>
              </a:rPr>
              <a:t>利润P</a:t>
            </a:r>
          </a:p>
        </p:txBody>
      </p:sp>
      <p:sp>
        <p:nvSpPr>
          <p:cNvPr id="50194" name="AutoShape 23">
            <a:extLst>
              <a:ext uri="{FF2B5EF4-FFF2-40B4-BE49-F238E27FC236}">
                <a16:creationId xmlns:a16="http://schemas.microsoft.com/office/drawing/2014/main" id="{D240EFE1-109F-4D41-B2AE-4A585F300A93}"/>
              </a:ext>
            </a:extLst>
          </p:cNvPr>
          <p:cNvSpPr>
            <a:spLocks noChangeArrowheads="1"/>
          </p:cNvSpPr>
          <p:nvPr/>
        </p:nvSpPr>
        <p:spPr bwMode="auto">
          <a:xfrm>
            <a:off x="3205163" y="5195888"/>
            <a:ext cx="647700" cy="28733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1B94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文本框 26">
            <a:extLst>
              <a:ext uri="{FF2B5EF4-FFF2-40B4-BE49-F238E27FC236}">
                <a16:creationId xmlns:a16="http://schemas.microsoft.com/office/drawing/2014/main" id="{B8F4EADE-ABCD-4B6D-A81A-8A280250AE50}"/>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2"/>
          <p:cNvSpPr/>
          <p:nvPr/>
        </p:nvSpPr>
        <p:spPr>
          <a:xfrm>
            <a:off x="826861" y="2455081"/>
            <a:ext cx="552163" cy="485824"/>
          </a:xfrm>
          <a:custGeom>
            <a:avLst/>
            <a:gdLst>
              <a:gd name="connsiteX0" fmla="*/ 285751 w 338138"/>
              <a:gd name="connsiteY0" fmla="*/ 30163 h 336550"/>
              <a:gd name="connsiteX1" fmla="*/ 81762 w 338138"/>
              <a:gd name="connsiteY1" fmla="*/ 231806 h 336550"/>
              <a:gd name="connsiteX2" fmla="*/ 285751 w 338138"/>
              <a:gd name="connsiteY2" fmla="*/ 30163 h 336550"/>
              <a:gd name="connsiteX3" fmla="*/ 338138 w 338138"/>
              <a:gd name="connsiteY3" fmla="*/ 0 h 336550"/>
              <a:gd name="connsiteX4" fmla="*/ 289267 w 338138"/>
              <a:gd name="connsiteY4" fmla="*/ 131465 h 336550"/>
              <a:gd name="connsiteX5" fmla="*/ 276058 w 338138"/>
              <a:gd name="connsiteY5" fmla="*/ 144611 h 336550"/>
              <a:gd name="connsiteX6" fmla="*/ 190203 w 338138"/>
              <a:gd name="connsiteY6" fmla="*/ 166960 h 336550"/>
              <a:gd name="connsiteX7" fmla="*/ 245679 w 338138"/>
              <a:gd name="connsiteY7" fmla="*/ 170904 h 336550"/>
              <a:gd name="connsiteX8" fmla="*/ 73967 w 338138"/>
              <a:gd name="connsiteY8" fmla="*/ 262930 h 336550"/>
              <a:gd name="connsiteX9" fmla="*/ 31700 w 338138"/>
              <a:gd name="connsiteY9" fmla="*/ 336550 h 336550"/>
              <a:gd name="connsiteX10" fmla="*/ 0 w 338138"/>
              <a:gd name="connsiteY10" fmla="*/ 336550 h 336550"/>
              <a:gd name="connsiteX11" fmla="*/ 52834 w 338138"/>
              <a:gd name="connsiteY11" fmla="*/ 252413 h 336550"/>
              <a:gd name="connsiteX12" fmla="*/ 147936 w 338138"/>
              <a:gd name="connsiteY12" fmla="*/ 49957 h 336550"/>
              <a:gd name="connsiteX13" fmla="*/ 338138 w 338138"/>
              <a:gd name="connsiteY1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138" h="336550">
                <a:moveTo>
                  <a:pt x="285751" y="30163"/>
                </a:moveTo>
                <a:cubicBezTo>
                  <a:pt x="163888" y="84198"/>
                  <a:pt x="101631" y="204129"/>
                  <a:pt x="81762" y="231806"/>
                </a:cubicBezTo>
                <a:cubicBezTo>
                  <a:pt x="113553" y="190950"/>
                  <a:pt x="271181" y="45978"/>
                  <a:pt x="285751" y="30163"/>
                </a:cubicBezTo>
                <a:close/>
                <a:moveTo>
                  <a:pt x="338138" y="0"/>
                </a:moveTo>
                <a:cubicBezTo>
                  <a:pt x="332855" y="31552"/>
                  <a:pt x="338138" y="82823"/>
                  <a:pt x="289267" y="131465"/>
                </a:cubicBezTo>
                <a:cubicBezTo>
                  <a:pt x="285304" y="135409"/>
                  <a:pt x="281342" y="139353"/>
                  <a:pt x="276058" y="144611"/>
                </a:cubicBezTo>
                <a:cubicBezTo>
                  <a:pt x="232470" y="134094"/>
                  <a:pt x="215299" y="141982"/>
                  <a:pt x="190203" y="166960"/>
                </a:cubicBezTo>
                <a:cubicBezTo>
                  <a:pt x="202091" y="161702"/>
                  <a:pt x="236433" y="165646"/>
                  <a:pt x="245679" y="170904"/>
                </a:cubicBezTo>
                <a:cubicBezTo>
                  <a:pt x="192845" y="214288"/>
                  <a:pt x="110952" y="253727"/>
                  <a:pt x="73967" y="262930"/>
                </a:cubicBezTo>
                <a:cubicBezTo>
                  <a:pt x="73967" y="262930"/>
                  <a:pt x="73967" y="262930"/>
                  <a:pt x="31700" y="336550"/>
                </a:cubicBezTo>
                <a:cubicBezTo>
                  <a:pt x="31700" y="336550"/>
                  <a:pt x="31700" y="336550"/>
                  <a:pt x="0" y="336550"/>
                </a:cubicBezTo>
                <a:cubicBezTo>
                  <a:pt x="0" y="336550"/>
                  <a:pt x="0" y="336550"/>
                  <a:pt x="52834" y="252413"/>
                </a:cubicBezTo>
                <a:cubicBezTo>
                  <a:pt x="63401" y="206400"/>
                  <a:pt x="104348" y="92026"/>
                  <a:pt x="147936" y="49957"/>
                </a:cubicBezTo>
                <a:cubicBezTo>
                  <a:pt x="196807" y="1315"/>
                  <a:pt x="306438" y="5258"/>
                  <a:pt x="338138"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p>
        </p:txBody>
      </p:sp>
      <p:sp>
        <p:nvSpPr>
          <p:cNvPr id="13" name="椭圆 3"/>
          <p:cNvSpPr/>
          <p:nvPr/>
        </p:nvSpPr>
        <p:spPr>
          <a:xfrm>
            <a:off x="3185364" y="2259600"/>
            <a:ext cx="702522" cy="695407"/>
          </a:xfrm>
          <a:custGeom>
            <a:avLst/>
            <a:gdLst>
              <a:gd name="T0" fmla="*/ 224 w 234"/>
              <a:gd name="T1" fmla="*/ 236 h 256"/>
              <a:gd name="T2" fmla="*/ 166 w 234"/>
              <a:gd name="T3" fmla="*/ 174 h 256"/>
              <a:gd name="T4" fmla="*/ 234 w 234"/>
              <a:gd name="T5" fmla="*/ 152 h 256"/>
              <a:gd name="T6" fmla="*/ 214 w 234"/>
              <a:gd name="T7" fmla="*/ 144 h 256"/>
              <a:gd name="T8" fmla="*/ 206 w 234"/>
              <a:gd name="T9" fmla="*/ 129 h 256"/>
              <a:gd name="T10" fmla="*/ 220 w 234"/>
              <a:gd name="T11" fmla="*/ 94 h 256"/>
              <a:gd name="T12" fmla="*/ 228 w 234"/>
              <a:gd name="T13" fmla="*/ 74 h 256"/>
              <a:gd name="T14" fmla="*/ 229 w 234"/>
              <a:gd name="T15" fmla="*/ 63 h 256"/>
              <a:gd name="T16" fmla="*/ 197 w 234"/>
              <a:gd name="T17" fmla="*/ 72 h 256"/>
              <a:gd name="T18" fmla="*/ 179 w 234"/>
              <a:gd name="T19" fmla="*/ 55 h 256"/>
              <a:gd name="T20" fmla="*/ 179 w 234"/>
              <a:gd name="T21" fmla="*/ 27 h 256"/>
              <a:gd name="T22" fmla="*/ 175 w 234"/>
              <a:gd name="T23" fmla="*/ 23 h 256"/>
              <a:gd name="T24" fmla="*/ 135 w 234"/>
              <a:gd name="T25" fmla="*/ 0 h 256"/>
              <a:gd name="T26" fmla="*/ 112 w 234"/>
              <a:gd name="T27" fmla="*/ 30 h 256"/>
              <a:gd name="T28" fmla="*/ 110 w 234"/>
              <a:gd name="T29" fmla="*/ 36 h 256"/>
              <a:gd name="T30" fmla="*/ 81 w 234"/>
              <a:gd name="T31" fmla="*/ 43 h 256"/>
              <a:gd name="T32" fmla="*/ 59 w 234"/>
              <a:gd name="T33" fmla="*/ 42 h 256"/>
              <a:gd name="T34" fmla="*/ 49 w 234"/>
              <a:gd name="T35" fmla="*/ 44 h 256"/>
              <a:gd name="T36" fmla="*/ 9 w 234"/>
              <a:gd name="T37" fmla="*/ 42 h 256"/>
              <a:gd name="T38" fmla="*/ 13 w 234"/>
              <a:gd name="T39" fmla="*/ 50 h 256"/>
              <a:gd name="T40" fmla="*/ 24 w 234"/>
              <a:gd name="T41" fmla="*/ 83 h 256"/>
              <a:gd name="T42" fmla="*/ 15 w 234"/>
              <a:gd name="T43" fmla="*/ 118 h 256"/>
              <a:gd name="T44" fmla="*/ 19 w 234"/>
              <a:gd name="T45" fmla="*/ 127 h 256"/>
              <a:gd name="T46" fmla="*/ 44 w 234"/>
              <a:gd name="T47" fmla="*/ 140 h 256"/>
              <a:gd name="T48" fmla="*/ 41 w 234"/>
              <a:gd name="T49" fmla="*/ 170 h 256"/>
              <a:gd name="T50" fmla="*/ 31 w 234"/>
              <a:gd name="T51" fmla="*/ 175 h 256"/>
              <a:gd name="T52" fmla="*/ 0 w 234"/>
              <a:gd name="T53" fmla="*/ 218 h 256"/>
              <a:gd name="T54" fmla="*/ 46 w 234"/>
              <a:gd name="T55" fmla="*/ 234 h 256"/>
              <a:gd name="T56" fmla="*/ 55 w 234"/>
              <a:gd name="T57" fmla="*/ 233 h 256"/>
              <a:gd name="T58" fmla="*/ 99 w 234"/>
              <a:gd name="T59" fmla="*/ 255 h 256"/>
              <a:gd name="T60" fmla="*/ 101 w 234"/>
              <a:gd name="T61" fmla="*/ 256 h 256"/>
              <a:gd name="T62" fmla="*/ 150 w 234"/>
              <a:gd name="T63" fmla="*/ 222 h 256"/>
              <a:gd name="T64" fmla="*/ 154 w 234"/>
              <a:gd name="T65" fmla="*/ 173 h 256"/>
              <a:gd name="T66" fmla="*/ 198 w 234"/>
              <a:gd name="T67" fmla="*/ 214 h 256"/>
              <a:gd name="T68" fmla="*/ 213 w 234"/>
              <a:gd name="T69" fmla="*/ 239 h 256"/>
              <a:gd name="T70" fmla="*/ 213 w 234"/>
              <a:gd name="T71" fmla="*/ 255 h 256"/>
              <a:gd name="T72" fmla="*/ 232 w 234"/>
              <a:gd name="T73" fmla="*/ 245 h 256"/>
              <a:gd name="T74" fmla="*/ 224 w 234"/>
              <a:gd name="T75" fmla="*/ 2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4" h="256">
                <a:moveTo>
                  <a:pt x="224" y="236"/>
                </a:moveTo>
                <a:cubicBezTo>
                  <a:pt x="209" y="213"/>
                  <a:pt x="190" y="194"/>
                  <a:pt x="166" y="174"/>
                </a:cubicBezTo>
                <a:cubicBezTo>
                  <a:pt x="193" y="171"/>
                  <a:pt x="211" y="155"/>
                  <a:pt x="234" y="152"/>
                </a:cubicBezTo>
                <a:cubicBezTo>
                  <a:pt x="228" y="148"/>
                  <a:pt x="221" y="146"/>
                  <a:pt x="214" y="144"/>
                </a:cubicBezTo>
                <a:cubicBezTo>
                  <a:pt x="205" y="140"/>
                  <a:pt x="192" y="146"/>
                  <a:pt x="206" y="129"/>
                </a:cubicBezTo>
                <a:cubicBezTo>
                  <a:pt x="215" y="119"/>
                  <a:pt x="222" y="109"/>
                  <a:pt x="220" y="94"/>
                </a:cubicBezTo>
                <a:cubicBezTo>
                  <a:pt x="219" y="88"/>
                  <a:pt x="225" y="81"/>
                  <a:pt x="228" y="74"/>
                </a:cubicBezTo>
                <a:cubicBezTo>
                  <a:pt x="229" y="71"/>
                  <a:pt x="233" y="68"/>
                  <a:pt x="229" y="63"/>
                </a:cubicBezTo>
                <a:cubicBezTo>
                  <a:pt x="218" y="65"/>
                  <a:pt x="209" y="72"/>
                  <a:pt x="197" y="72"/>
                </a:cubicBezTo>
                <a:cubicBezTo>
                  <a:pt x="185" y="73"/>
                  <a:pt x="178" y="69"/>
                  <a:pt x="179" y="55"/>
                </a:cubicBezTo>
                <a:cubicBezTo>
                  <a:pt x="180" y="46"/>
                  <a:pt x="179" y="36"/>
                  <a:pt x="179" y="27"/>
                </a:cubicBezTo>
                <a:cubicBezTo>
                  <a:pt x="179" y="24"/>
                  <a:pt x="178" y="22"/>
                  <a:pt x="175" y="23"/>
                </a:cubicBezTo>
                <a:cubicBezTo>
                  <a:pt x="155" y="30"/>
                  <a:pt x="144" y="18"/>
                  <a:pt x="135" y="0"/>
                </a:cubicBezTo>
                <a:cubicBezTo>
                  <a:pt x="129" y="15"/>
                  <a:pt x="126" y="27"/>
                  <a:pt x="112" y="30"/>
                </a:cubicBezTo>
                <a:cubicBezTo>
                  <a:pt x="111" y="30"/>
                  <a:pt x="110" y="34"/>
                  <a:pt x="110" y="36"/>
                </a:cubicBezTo>
                <a:cubicBezTo>
                  <a:pt x="102" y="55"/>
                  <a:pt x="97" y="56"/>
                  <a:pt x="81" y="43"/>
                </a:cubicBezTo>
                <a:cubicBezTo>
                  <a:pt x="71" y="34"/>
                  <a:pt x="68" y="22"/>
                  <a:pt x="59" y="42"/>
                </a:cubicBezTo>
                <a:cubicBezTo>
                  <a:pt x="58" y="44"/>
                  <a:pt x="52" y="44"/>
                  <a:pt x="49" y="44"/>
                </a:cubicBezTo>
                <a:cubicBezTo>
                  <a:pt x="36" y="45"/>
                  <a:pt x="24" y="47"/>
                  <a:pt x="9" y="42"/>
                </a:cubicBezTo>
                <a:cubicBezTo>
                  <a:pt x="11" y="46"/>
                  <a:pt x="12" y="49"/>
                  <a:pt x="13" y="50"/>
                </a:cubicBezTo>
                <a:cubicBezTo>
                  <a:pt x="22" y="60"/>
                  <a:pt x="24" y="70"/>
                  <a:pt x="24" y="83"/>
                </a:cubicBezTo>
                <a:cubicBezTo>
                  <a:pt x="24" y="97"/>
                  <a:pt x="28" y="110"/>
                  <a:pt x="15" y="118"/>
                </a:cubicBezTo>
                <a:cubicBezTo>
                  <a:pt x="9" y="123"/>
                  <a:pt x="15" y="125"/>
                  <a:pt x="19" y="127"/>
                </a:cubicBezTo>
                <a:cubicBezTo>
                  <a:pt x="29" y="131"/>
                  <a:pt x="36" y="134"/>
                  <a:pt x="44" y="140"/>
                </a:cubicBezTo>
                <a:cubicBezTo>
                  <a:pt x="73" y="155"/>
                  <a:pt x="58" y="163"/>
                  <a:pt x="41" y="170"/>
                </a:cubicBezTo>
                <a:cubicBezTo>
                  <a:pt x="37" y="172"/>
                  <a:pt x="31" y="173"/>
                  <a:pt x="31" y="175"/>
                </a:cubicBezTo>
                <a:cubicBezTo>
                  <a:pt x="27" y="193"/>
                  <a:pt x="12" y="203"/>
                  <a:pt x="0" y="218"/>
                </a:cubicBezTo>
                <a:cubicBezTo>
                  <a:pt x="18" y="222"/>
                  <a:pt x="36" y="217"/>
                  <a:pt x="46" y="234"/>
                </a:cubicBezTo>
                <a:cubicBezTo>
                  <a:pt x="48" y="238"/>
                  <a:pt x="52" y="234"/>
                  <a:pt x="55" y="233"/>
                </a:cubicBezTo>
                <a:cubicBezTo>
                  <a:pt x="82" y="219"/>
                  <a:pt x="90" y="197"/>
                  <a:pt x="99" y="255"/>
                </a:cubicBezTo>
                <a:cubicBezTo>
                  <a:pt x="99" y="255"/>
                  <a:pt x="100" y="256"/>
                  <a:pt x="101" y="256"/>
                </a:cubicBezTo>
                <a:cubicBezTo>
                  <a:pt x="123" y="219"/>
                  <a:pt x="126" y="200"/>
                  <a:pt x="150" y="222"/>
                </a:cubicBezTo>
                <a:cubicBezTo>
                  <a:pt x="147" y="204"/>
                  <a:pt x="170" y="191"/>
                  <a:pt x="154" y="173"/>
                </a:cubicBezTo>
                <a:cubicBezTo>
                  <a:pt x="170" y="186"/>
                  <a:pt x="186" y="198"/>
                  <a:pt x="198" y="214"/>
                </a:cubicBezTo>
                <a:cubicBezTo>
                  <a:pt x="204" y="221"/>
                  <a:pt x="210" y="229"/>
                  <a:pt x="213" y="239"/>
                </a:cubicBezTo>
                <a:cubicBezTo>
                  <a:pt x="217" y="251"/>
                  <a:pt x="217" y="244"/>
                  <a:pt x="213" y="255"/>
                </a:cubicBezTo>
                <a:cubicBezTo>
                  <a:pt x="231" y="250"/>
                  <a:pt x="219" y="256"/>
                  <a:pt x="232" y="245"/>
                </a:cubicBezTo>
                <a:cubicBezTo>
                  <a:pt x="226" y="240"/>
                  <a:pt x="229" y="243"/>
                  <a:pt x="224" y="236"/>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p>
        </p:txBody>
      </p:sp>
      <p:sp>
        <p:nvSpPr>
          <p:cNvPr id="12" name="椭圆 4"/>
          <p:cNvSpPr/>
          <p:nvPr/>
        </p:nvSpPr>
        <p:spPr>
          <a:xfrm>
            <a:off x="5811499" y="2348660"/>
            <a:ext cx="624725" cy="698666"/>
          </a:xfrm>
          <a:custGeom>
            <a:avLst/>
            <a:gdLst>
              <a:gd name="T0" fmla="*/ 239 w 246"/>
              <a:gd name="T1" fmla="*/ 107 h 264"/>
              <a:gd name="T2" fmla="*/ 182 w 246"/>
              <a:gd name="T3" fmla="*/ 117 h 264"/>
              <a:gd name="T4" fmla="*/ 178 w 246"/>
              <a:gd name="T5" fmla="*/ 143 h 264"/>
              <a:gd name="T6" fmla="*/ 155 w 246"/>
              <a:gd name="T7" fmla="*/ 174 h 264"/>
              <a:gd name="T8" fmla="*/ 140 w 246"/>
              <a:gd name="T9" fmla="*/ 179 h 264"/>
              <a:gd name="T10" fmla="*/ 149 w 246"/>
              <a:gd name="T11" fmla="*/ 193 h 264"/>
              <a:gd name="T12" fmla="*/ 148 w 246"/>
              <a:gd name="T13" fmla="*/ 194 h 264"/>
              <a:gd name="T14" fmla="*/ 136 w 246"/>
              <a:gd name="T15" fmla="*/ 206 h 264"/>
              <a:gd name="T16" fmla="*/ 134 w 246"/>
              <a:gd name="T17" fmla="*/ 208 h 264"/>
              <a:gd name="T18" fmla="*/ 133 w 246"/>
              <a:gd name="T19" fmla="*/ 180 h 264"/>
              <a:gd name="T20" fmla="*/ 133 w 246"/>
              <a:gd name="T21" fmla="*/ 174 h 264"/>
              <a:gd name="T22" fmla="*/ 147 w 246"/>
              <a:gd name="T23" fmla="*/ 172 h 264"/>
              <a:gd name="T24" fmla="*/ 176 w 246"/>
              <a:gd name="T25" fmla="*/ 113 h 264"/>
              <a:gd name="T26" fmla="*/ 168 w 246"/>
              <a:gd name="T27" fmla="*/ 41 h 264"/>
              <a:gd name="T28" fmla="*/ 159 w 246"/>
              <a:gd name="T29" fmla="*/ 12 h 264"/>
              <a:gd name="T30" fmla="*/ 149 w 246"/>
              <a:gd name="T31" fmla="*/ 0 h 264"/>
              <a:gd name="T32" fmla="*/ 135 w 246"/>
              <a:gd name="T33" fmla="*/ 7 h 264"/>
              <a:gd name="T34" fmla="*/ 112 w 246"/>
              <a:gd name="T35" fmla="*/ 23 h 264"/>
              <a:gd name="T36" fmla="*/ 70 w 246"/>
              <a:gd name="T37" fmla="*/ 72 h 264"/>
              <a:gd name="T38" fmla="*/ 61 w 246"/>
              <a:gd name="T39" fmla="*/ 109 h 264"/>
              <a:gd name="T40" fmla="*/ 108 w 246"/>
              <a:gd name="T41" fmla="*/ 155 h 264"/>
              <a:gd name="T42" fmla="*/ 109 w 246"/>
              <a:gd name="T43" fmla="*/ 170 h 264"/>
              <a:gd name="T44" fmla="*/ 122 w 246"/>
              <a:gd name="T45" fmla="*/ 173 h 264"/>
              <a:gd name="T46" fmla="*/ 118 w 246"/>
              <a:gd name="T47" fmla="*/ 91 h 264"/>
              <a:gd name="T48" fmla="*/ 120 w 246"/>
              <a:gd name="T49" fmla="*/ 146 h 264"/>
              <a:gd name="T50" fmla="*/ 127 w 246"/>
              <a:gd name="T51" fmla="*/ 180 h 264"/>
              <a:gd name="T52" fmla="*/ 126 w 246"/>
              <a:gd name="T53" fmla="*/ 185 h 264"/>
              <a:gd name="T54" fmla="*/ 121 w 246"/>
              <a:gd name="T55" fmla="*/ 210 h 264"/>
              <a:gd name="T56" fmla="*/ 117 w 246"/>
              <a:gd name="T57" fmla="*/ 219 h 264"/>
              <a:gd name="T58" fmla="*/ 96 w 246"/>
              <a:gd name="T59" fmla="*/ 196 h 264"/>
              <a:gd name="T60" fmla="*/ 91 w 246"/>
              <a:gd name="T61" fmla="*/ 192 h 264"/>
              <a:gd name="T62" fmla="*/ 103 w 246"/>
              <a:gd name="T63" fmla="*/ 160 h 264"/>
              <a:gd name="T64" fmla="*/ 76 w 246"/>
              <a:gd name="T65" fmla="*/ 124 h 264"/>
              <a:gd name="T66" fmla="*/ 7 w 246"/>
              <a:gd name="T67" fmla="*/ 105 h 264"/>
              <a:gd name="T68" fmla="*/ 1 w 246"/>
              <a:gd name="T69" fmla="*/ 112 h 264"/>
              <a:gd name="T70" fmla="*/ 3 w 246"/>
              <a:gd name="T71" fmla="*/ 131 h 264"/>
              <a:gd name="T72" fmla="*/ 20 w 246"/>
              <a:gd name="T73" fmla="*/ 180 h 264"/>
              <a:gd name="T74" fmla="*/ 70 w 246"/>
              <a:gd name="T75" fmla="*/ 206 h 264"/>
              <a:gd name="T76" fmla="*/ 85 w 246"/>
              <a:gd name="T77" fmla="*/ 198 h 264"/>
              <a:gd name="T78" fmla="*/ 84 w 246"/>
              <a:gd name="T79" fmla="*/ 193 h 264"/>
              <a:gd name="T80" fmla="*/ 81 w 246"/>
              <a:gd name="T81" fmla="*/ 189 h 264"/>
              <a:gd name="T82" fmla="*/ 76 w 246"/>
              <a:gd name="T83" fmla="*/ 182 h 264"/>
              <a:gd name="T84" fmla="*/ 51 w 246"/>
              <a:gd name="T85" fmla="*/ 152 h 264"/>
              <a:gd name="T86" fmla="*/ 91 w 246"/>
              <a:gd name="T87" fmla="*/ 197 h 264"/>
              <a:gd name="T88" fmla="*/ 93 w 246"/>
              <a:gd name="T89" fmla="*/ 200 h 264"/>
              <a:gd name="T90" fmla="*/ 100 w 246"/>
              <a:gd name="T91" fmla="*/ 211 h 264"/>
              <a:gd name="T92" fmla="*/ 111 w 246"/>
              <a:gd name="T93" fmla="*/ 232 h 264"/>
              <a:gd name="T94" fmla="*/ 109 w 246"/>
              <a:gd name="T95" fmla="*/ 235 h 264"/>
              <a:gd name="T96" fmla="*/ 106 w 246"/>
              <a:gd name="T97" fmla="*/ 253 h 264"/>
              <a:gd name="T98" fmla="*/ 130 w 246"/>
              <a:gd name="T99" fmla="*/ 228 h 264"/>
              <a:gd name="T100" fmla="*/ 190 w 246"/>
              <a:gd name="T101" fmla="*/ 154 h 264"/>
              <a:gd name="T102" fmla="*/ 155 w 246"/>
              <a:gd name="T103" fmla="*/ 199 h 264"/>
              <a:gd name="T104" fmla="*/ 212 w 246"/>
              <a:gd name="T105" fmla="*/ 192 h 264"/>
              <a:gd name="T106" fmla="*/ 239 w 246"/>
              <a:gd name="T107" fmla="*/ 10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6" h="264">
                <a:moveTo>
                  <a:pt x="239" y="107"/>
                </a:moveTo>
                <a:cubicBezTo>
                  <a:pt x="234" y="103"/>
                  <a:pt x="207" y="106"/>
                  <a:pt x="182" y="117"/>
                </a:cubicBezTo>
                <a:cubicBezTo>
                  <a:pt x="182" y="126"/>
                  <a:pt x="180" y="134"/>
                  <a:pt x="178" y="143"/>
                </a:cubicBezTo>
                <a:cubicBezTo>
                  <a:pt x="174" y="156"/>
                  <a:pt x="167" y="168"/>
                  <a:pt x="155" y="174"/>
                </a:cubicBezTo>
                <a:cubicBezTo>
                  <a:pt x="151" y="177"/>
                  <a:pt x="145" y="179"/>
                  <a:pt x="140" y="179"/>
                </a:cubicBezTo>
                <a:cubicBezTo>
                  <a:pt x="142" y="184"/>
                  <a:pt x="145" y="189"/>
                  <a:pt x="149" y="193"/>
                </a:cubicBezTo>
                <a:cubicBezTo>
                  <a:pt x="149" y="193"/>
                  <a:pt x="148" y="194"/>
                  <a:pt x="148" y="194"/>
                </a:cubicBezTo>
                <a:cubicBezTo>
                  <a:pt x="144" y="198"/>
                  <a:pt x="140" y="202"/>
                  <a:pt x="136" y="206"/>
                </a:cubicBezTo>
                <a:cubicBezTo>
                  <a:pt x="135" y="206"/>
                  <a:pt x="134" y="207"/>
                  <a:pt x="134" y="208"/>
                </a:cubicBezTo>
                <a:cubicBezTo>
                  <a:pt x="135" y="199"/>
                  <a:pt x="134" y="189"/>
                  <a:pt x="133" y="180"/>
                </a:cubicBezTo>
                <a:cubicBezTo>
                  <a:pt x="133" y="178"/>
                  <a:pt x="133" y="176"/>
                  <a:pt x="133" y="174"/>
                </a:cubicBezTo>
                <a:cubicBezTo>
                  <a:pt x="137" y="174"/>
                  <a:pt x="142" y="173"/>
                  <a:pt x="147" y="172"/>
                </a:cubicBezTo>
                <a:cubicBezTo>
                  <a:pt x="170" y="164"/>
                  <a:pt x="175" y="135"/>
                  <a:pt x="176" y="113"/>
                </a:cubicBezTo>
                <a:cubicBezTo>
                  <a:pt x="177" y="89"/>
                  <a:pt x="173" y="64"/>
                  <a:pt x="168" y="41"/>
                </a:cubicBezTo>
                <a:cubicBezTo>
                  <a:pt x="165" y="31"/>
                  <a:pt x="163" y="21"/>
                  <a:pt x="159" y="12"/>
                </a:cubicBezTo>
                <a:cubicBezTo>
                  <a:pt x="157" y="8"/>
                  <a:pt x="154" y="0"/>
                  <a:pt x="149" y="0"/>
                </a:cubicBezTo>
                <a:cubicBezTo>
                  <a:pt x="144" y="0"/>
                  <a:pt x="139" y="4"/>
                  <a:pt x="135" y="7"/>
                </a:cubicBezTo>
                <a:cubicBezTo>
                  <a:pt x="127" y="11"/>
                  <a:pt x="119" y="17"/>
                  <a:pt x="112" y="23"/>
                </a:cubicBezTo>
                <a:cubicBezTo>
                  <a:pt x="96" y="37"/>
                  <a:pt x="80" y="53"/>
                  <a:pt x="70" y="72"/>
                </a:cubicBezTo>
                <a:cubicBezTo>
                  <a:pt x="63" y="84"/>
                  <a:pt x="60" y="97"/>
                  <a:pt x="61" y="109"/>
                </a:cubicBezTo>
                <a:cubicBezTo>
                  <a:pt x="82" y="118"/>
                  <a:pt x="102" y="132"/>
                  <a:pt x="108" y="155"/>
                </a:cubicBezTo>
                <a:cubicBezTo>
                  <a:pt x="110" y="160"/>
                  <a:pt x="110" y="165"/>
                  <a:pt x="109" y="170"/>
                </a:cubicBezTo>
                <a:cubicBezTo>
                  <a:pt x="114" y="171"/>
                  <a:pt x="118" y="172"/>
                  <a:pt x="122" y="173"/>
                </a:cubicBezTo>
                <a:cubicBezTo>
                  <a:pt x="116" y="146"/>
                  <a:pt x="114" y="119"/>
                  <a:pt x="118" y="91"/>
                </a:cubicBezTo>
                <a:cubicBezTo>
                  <a:pt x="116" y="109"/>
                  <a:pt x="117" y="128"/>
                  <a:pt x="120" y="146"/>
                </a:cubicBezTo>
                <a:cubicBezTo>
                  <a:pt x="122" y="155"/>
                  <a:pt x="127" y="166"/>
                  <a:pt x="127" y="180"/>
                </a:cubicBezTo>
                <a:cubicBezTo>
                  <a:pt x="127" y="181"/>
                  <a:pt x="126" y="183"/>
                  <a:pt x="126" y="185"/>
                </a:cubicBezTo>
                <a:cubicBezTo>
                  <a:pt x="126" y="194"/>
                  <a:pt x="124" y="202"/>
                  <a:pt x="121" y="210"/>
                </a:cubicBezTo>
                <a:cubicBezTo>
                  <a:pt x="120" y="213"/>
                  <a:pt x="119" y="216"/>
                  <a:pt x="117" y="219"/>
                </a:cubicBezTo>
                <a:cubicBezTo>
                  <a:pt x="112" y="211"/>
                  <a:pt x="104" y="203"/>
                  <a:pt x="96" y="196"/>
                </a:cubicBezTo>
                <a:cubicBezTo>
                  <a:pt x="95" y="195"/>
                  <a:pt x="93" y="193"/>
                  <a:pt x="91" y="192"/>
                </a:cubicBezTo>
                <a:cubicBezTo>
                  <a:pt x="99" y="183"/>
                  <a:pt x="105" y="172"/>
                  <a:pt x="103" y="160"/>
                </a:cubicBezTo>
                <a:cubicBezTo>
                  <a:pt x="100" y="146"/>
                  <a:pt x="89" y="132"/>
                  <a:pt x="76" y="124"/>
                </a:cubicBezTo>
                <a:cubicBezTo>
                  <a:pt x="57" y="112"/>
                  <a:pt x="30" y="105"/>
                  <a:pt x="7" y="105"/>
                </a:cubicBezTo>
                <a:cubicBezTo>
                  <a:pt x="0" y="105"/>
                  <a:pt x="1" y="107"/>
                  <a:pt x="1" y="112"/>
                </a:cubicBezTo>
                <a:cubicBezTo>
                  <a:pt x="1" y="119"/>
                  <a:pt x="2" y="125"/>
                  <a:pt x="3" y="131"/>
                </a:cubicBezTo>
                <a:cubicBezTo>
                  <a:pt x="6" y="148"/>
                  <a:pt x="11" y="165"/>
                  <a:pt x="20" y="180"/>
                </a:cubicBezTo>
                <a:cubicBezTo>
                  <a:pt x="31" y="196"/>
                  <a:pt x="50" y="212"/>
                  <a:pt x="70" y="206"/>
                </a:cubicBezTo>
                <a:cubicBezTo>
                  <a:pt x="76" y="204"/>
                  <a:pt x="80" y="201"/>
                  <a:pt x="85" y="198"/>
                </a:cubicBezTo>
                <a:cubicBezTo>
                  <a:pt x="86" y="196"/>
                  <a:pt x="85" y="195"/>
                  <a:pt x="84" y="193"/>
                </a:cubicBezTo>
                <a:cubicBezTo>
                  <a:pt x="83" y="192"/>
                  <a:pt x="82" y="191"/>
                  <a:pt x="81" y="189"/>
                </a:cubicBezTo>
                <a:cubicBezTo>
                  <a:pt x="79" y="187"/>
                  <a:pt x="78" y="185"/>
                  <a:pt x="76" y="182"/>
                </a:cubicBezTo>
                <a:cubicBezTo>
                  <a:pt x="68" y="172"/>
                  <a:pt x="60" y="162"/>
                  <a:pt x="51" y="152"/>
                </a:cubicBezTo>
                <a:cubicBezTo>
                  <a:pt x="64" y="165"/>
                  <a:pt x="90" y="196"/>
                  <a:pt x="91" y="197"/>
                </a:cubicBezTo>
                <a:cubicBezTo>
                  <a:pt x="92" y="198"/>
                  <a:pt x="92" y="199"/>
                  <a:pt x="93" y="200"/>
                </a:cubicBezTo>
                <a:cubicBezTo>
                  <a:pt x="95" y="203"/>
                  <a:pt x="98" y="207"/>
                  <a:pt x="100" y="211"/>
                </a:cubicBezTo>
                <a:cubicBezTo>
                  <a:pt x="105" y="217"/>
                  <a:pt x="109" y="224"/>
                  <a:pt x="111" y="232"/>
                </a:cubicBezTo>
                <a:cubicBezTo>
                  <a:pt x="110" y="233"/>
                  <a:pt x="109" y="234"/>
                  <a:pt x="109" y="235"/>
                </a:cubicBezTo>
                <a:cubicBezTo>
                  <a:pt x="105" y="241"/>
                  <a:pt x="100" y="247"/>
                  <a:pt x="106" y="253"/>
                </a:cubicBezTo>
                <a:cubicBezTo>
                  <a:pt x="118" y="264"/>
                  <a:pt x="126" y="240"/>
                  <a:pt x="130" y="228"/>
                </a:cubicBezTo>
                <a:cubicBezTo>
                  <a:pt x="145" y="203"/>
                  <a:pt x="176" y="167"/>
                  <a:pt x="190" y="154"/>
                </a:cubicBezTo>
                <a:cubicBezTo>
                  <a:pt x="177" y="168"/>
                  <a:pt x="165" y="183"/>
                  <a:pt x="155" y="199"/>
                </a:cubicBezTo>
                <a:cubicBezTo>
                  <a:pt x="170" y="212"/>
                  <a:pt x="189" y="215"/>
                  <a:pt x="212" y="192"/>
                </a:cubicBezTo>
                <a:cubicBezTo>
                  <a:pt x="236" y="168"/>
                  <a:pt x="246" y="113"/>
                  <a:pt x="239" y="107"/>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6" name="矩形 5"/>
          <p:cNvSpPr/>
          <p:nvPr/>
        </p:nvSpPr>
        <p:spPr>
          <a:xfrm>
            <a:off x="470869" y="3106244"/>
            <a:ext cx="1457855" cy="452753"/>
          </a:xfrm>
          <a:prstGeom prst="rect">
            <a:avLst/>
          </a:prstGeom>
        </p:spPr>
        <p:txBody>
          <a:bodyPr wrap="square">
            <a:spAutoFit/>
          </a:bodyPr>
          <a:lstStyle/>
          <a:p>
            <a:pPr algn="ctr" defTabSz="685800" eaLnBrk="1" fontAlgn="auto" hangingPunct="1">
              <a:lnSpc>
                <a:spcPct val="120000"/>
              </a:lnSpc>
              <a:spcBef>
                <a:spcPts val="0"/>
              </a:spcBef>
              <a:spcAft>
                <a:spcPts val="0"/>
              </a:spcAft>
              <a:defRPr/>
            </a:pPr>
            <a:r>
              <a:rPr lang="zh-CN" altLang="en-US" sz="2100" dirty="0">
                <a:solidFill>
                  <a:schemeClr val="bg1">
                    <a:lumMod val="65000"/>
                  </a:schemeClr>
                </a:solidFill>
                <a:latin typeface="Calibri"/>
                <a:ea typeface="微软雅黑"/>
              </a:rPr>
              <a:t>物品</a:t>
            </a:r>
          </a:p>
        </p:txBody>
      </p:sp>
      <p:sp>
        <p:nvSpPr>
          <p:cNvPr id="7" name="矩形 6"/>
          <p:cNvSpPr/>
          <p:nvPr/>
        </p:nvSpPr>
        <p:spPr>
          <a:xfrm>
            <a:off x="2671676" y="3170774"/>
            <a:ext cx="1778368" cy="452753"/>
          </a:xfrm>
          <a:prstGeom prst="rect">
            <a:avLst/>
          </a:prstGeom>
        </p:spPr>
        <p:txBody>
          <a:bodyPr wrap="square">
            <a:spAutoFit/>
          </a:bodyPr>
          <a:lstStyle/>
          <a:p>
            <a:pPr lvl="0" algn="ctr">
              <a:lnSpc>
                <a:spcPct val="120000"/>
              </a:lnSpc>
              <a:defRPr/>
            </a:pPr>
            <a:r>
              <a:rPr lang="zh-CN" altLang="en-US" sz="2100" dirty="0">
                <a:solidFill>
                  <a:schemeClr val="bg1">
                    <a:lumMod val="65000"/>
                  </a:schemeClr>
                </a:solidFill>
                <a:latin typeface="Calibri"/>
              </a:rPr>
              <a:t>劳动产品</a:t>
            </a:r>
            <a:endParaRPr lang="zh-CN" altLang="en-US" sz="2100" dirty="0">
              <a:solidFill>
                <a:schemeClr val="bg1">
                  <a:lumMod val="65000"/>
                </a:schemeClr>
              </a:solidFill>
              <a:latin typeface="Calibri"/>
              <a:ea typeface="微软雅黑"/>
            </a:endParaRPr>
          </a:p>
        </p:txBody>
      </p:sp>
      <p:sp>
        <p:nvSpPr>
          <p:cNvPr id="8" name="矩形 7"/>
          <p:cNvSpPr/>
          <p:nvPr/>
        </p:nvSpPr>
        <p:spPr>
          <a:xfrm>
            <a:off x="5547664" y="3170774"/>
            <a:ext cx="1152397" cy="452753"/>
          </a:xfrm>
          <a:prstGeom prst="rect">
            <a:avLst/>
          </a:prstGeom>
        </p:spPr>
        <p:txBody>
          <a:bodyPr wrap="square">
            <a:spAutoFit/>
          </a:bodyPr>
          <a:lstStyle/>
          <a:p>
            <a:pPr algn="ctr" defTabSz="685800" eaLnBrk="1" fontAlgn="auto" hangingPunct="1">
              <a:lnSpc>
                <a:spcPct val="120000"/>
              </a:lnSpc>
              <a:spcBef>
                <a:spcPts val="0"/>
              </a:spcBef>
              <a:spcAft>
                <a:spcPts val="0"/>
              </a:spcAft>
              <a:defRPr/>
            </a:pPr>
            <a:r>
              <a:rPr lang="zh-CN" altLang="en-US" sz="2100" dirty="0">
                <a:solidFill>
                  <a:schemeClr val="bg1">
                    <a:lumMod val="65000"/>
                  </a:schemeClr>
                </a:solidFill>
                <a:latin typeface="Calibri"/>
                <a:ea typeface="微软雅黑"/>
              </a:rPr>
              <a:t>商品</a:t>
            </a:r>
          </a:p>
        </p:txBody>
      </p:sp>
      <p:sp>
        <p:nvSpPr>
          <p:cNvPr id="10" name="文本框 9">
            <a:extLst>
              <a:ext uri="{FF2B5EF4-FFF2-40B4-BE49-F238E27FC236}">
                <a16:creationId xmlns:a16="http://schemas.microsoft.com/office/drawing/2014/main" id="{27627B88-1E98-4848-B346-2189F24E67D4}"/>
              </a:ext>
            </a:extLst>
          </p:cNvPr>
          <p:cNvSpPr txBox="1"/>
          <p:nvPr/>
        </p:nvSpPr>
        <p:spPr>
          <a:xfrm>
            <a:off x="-51133" y="1271006"/>
            <a:ext cx="5478518" cy="400110"/>
          </a:xfrm>
          <a:prstGeom prst="rect">
            <a:avLst/>
          </a:prstGeom>
          <a:noFill/>
        </p:spPr>
        <p:txBody>
          <a:bodyPr wrap="square" rtlCol="0">
            <a:spAutoFit/>
          </a:bodyPr>
          <a:lstStyle/>
          <a:p>
            <a:r>
              <a:rPr lang="en-US" altLang="zh-CN" sz="2000" dirty="0">
                <a:latin typeface="+mn-ea"/>
                <a:ea typeface="+mn-ea"/>
              </a:rPr>
              <a:t> </a:t>
            </a:r>
            <a:r>
              <a:rPr lang="zh-CN" altLang="en-US" sz="2000" dirty="0">
                <a:latin typeface="+mn-ea"/>
                <a:ea typeface="+mn-ea"/>
              </a:rPr>
              <a:t>商品相关概念的联系和差别</a:t>
            </a:r>
          </a:p>
        </p:txBody>
      </p:sp>
      <p:cxnSp>
        <p:nvCxnSpPr>
          <p:cNvPr id="3" name="直接箭头连接符 2">
            <a:extLst>
              <a:ext uri="{FF2B5EF4-FFF2-40B4-BE49-F238E27FC236}">
                <a16:creationId xmlns:a16="http://schemas.microsoft.com/office/drawing/2014/main" id="{779E17C1-C453-4855-BA57-516BEECA1EE1}"/>
              </a:ext>
            </a:extLst>
          </p:cNvPr>
          <p:cNvCxnSpPr/>
          <p:nvPr/>
        </p:nvCxnSpPr>
        <p:spPr>
          <a:xfrm>
            <a:off x="1590822" y="3371826"/>
            <a:ext cx="1318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3C08111-3372-44C3-AFF8-60CB7F8AE452}"/>
              </a:ext>
            </a:extLst>
          </p:cNvPr>
          <p:cNvCxnSpPr/>
          <p:nvPr/>
        </p:nvCxnSpPr>
        <p:spPr>
          <a:xfrm>
            <a:off x="4228818" y="3371826"/>
            <a:ext cx="1318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7F8C564-A4EA-4433-B43B-02381ED203AD}"/>
              </a:ext>
            </a:extLst>
          </p:cNvPr>
          <p:cNvSpPr txBox="1"/>
          <p:nvPr/>
        </p:nvSpPr>
        <p:spPr>
          <a:xfrm>
            <a:off x="1698407" y="3057724"/>
            <a:ext cx="1098118" cy="369332"/>
          </a:xfrm>
          <a:prstGeom prst="rect">
            <a:avLst/>
          </a:prstGeom>
          <a:noFill/>
        </p:spPr>
        <p:txBody>
          <a:bodyPr wrap="square" rtlCol="0">
            <a:spAutoFit/>
          </a:bodyPr>
          <a:lstStyle/>
          <a:p>
            <a:r>
              <a:rPr lang="zh-CN" altLang="en-US" dirty="0">
                <a:solidFill>
                  <a:srgbClr val="FF0000"/>
                </a:solidFill>
              </a:rPr>
              <a:t>劳动生产</a:t>
            </a:r>
          </a:p>
        </p:txBody>
      </p:sp>
      <p:sp>
        <p:nvSpPr>
          <p:cNvPr id="17" name="文本框 16">
            <a:extLst>
              <a:ext uri="{FF2B5EF4-FFF2-40B4-BE49-F238E27FC236}">
                <a16:creationId xmlns:a16="http://schemas.microsoft.com/office/drawing/2014/main" id="{52182B29-8BF5-4F70-B03D-25267501868D}"/>
              </a:ext>
            </a:extLst>
          </p:cNvPr>
          <p:cNvSpPr txBox="1"/>
          <p:nvPr/>
        </p:nvSpPr>
        <p:spPr>
          <a:xfrm>
            <a:off x="4342999" y="3068553"/>
            <a:ext cx="1152396" cy="369332"/>
          </a:xfrm>
          <a:prstGeom prst="rect">
            <a:avLst/>
          </a:prstGeom>
          <a:noFill/>
        </p:spPr>
        <p:txBody>
          <a:bodyPr wrap="square" rtlCol="0">
            <a:spAutoFit/>
          </a:bodyPr>
          <a:lstStyle/>
          <a:p>
            <a:r>
              <a:rPr lang="zh-CN" altLang="en-US" dirty="0">
                <a:solidFill>
                  <a:srgbClr val="FF0000"/>
                </a:solidFill>
              </a:rPr>
              <a:t>用于交换</a:t>
            </a:r>
          </a:p>
        </p:txBody>
      </p:sp>
      <p:cxnSp>
        <p:nvCxnSpPr>
          <p:cNvPr id="16" name="直接箭头连接符 15">
            <a:extLst>
              <a:ext uri="{FF2B5EF4-FFF2-40B4-BE49-F238E27FC236}">
                <a16:creationId xmlns:a16="http://schemas.microsoft.com/office/drawing/2014/main" id="{58ABC860-52A9-4833-BFBB-B4C9F4435A05}"/>
              </a:ext>
            </a:extLst>
          </p:cNvPr>
          <p:cNvCxnSpPr/>
          <p:nvPr/>
        </p:nvCxnSpPr>
        <p:spPr>
          <a:xfrm>
            <a:off x="1450144" y="3618026"/>
            <a:ext cx="1336431" cy="70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6D8C4A4-F993-4BBE-975C-8F7E92ED1470}"/>
              </a:ext>
            </a:extLst>
          </p:cNvPr>
          <p:cNvSpPr/>
          <p:nvPr/>
        </p:nvSpPr>
        <p:spPr>
          <a:xfrm>
            <a:off x="2647442" y="4137910"/>
            <a:ext cx="1778368" cy="452753"/>
          </a:xfrm>
          <a:prstGeom prst="rect">
            <a:avLst/>
          </a:prstGeom>
        </p:spPr>
        <p:txBody>
          <a:bodyPr wrap="square">
            <a:spAutoFit/>
          </a:bodyPr>
          <a:lstStyle/>
          <a:p>
            <a:pPr algn="ctr" defTabSz="685800" eaLnBrk="1" fontAlgn="auto" hangingPunct="1">
              <a:lnSpc>
                <a:spcPct val="120000"/>
              </a:lnSpc>
              <a:spcBef>
                <a:spcPts val="0"/>
              </a:spcBef>
              <a:spcAft>
                <a:spcPts val="0"/>
              </a:spcAft>
              <a:defRPr/>
            </a:pPr>
            <a:r>
              <a:rPr lang="zh-CN" altLang="en-US" sz="2100" dirty="0">
                <a:solidFill>
                  <a:schemeClr val="bg1">
                    <a:lumMod val="65000"/>
                  </a:schemeClr>
                </a:solidFill>
                <a:latin typeface="Calibri"/>
                <a:ea typeface="微软雅黑"/>
              </a:rPr>
              <a:t>自然物品</a:t>
            </a:r>
          </a:p>
        </p:txBody>
      </p:sp>
      <p:sp>
        <p:nvSpPr>
          <p:cNvPr id="23" name="文本框 22">
            <a:extLst>
              <a:ext uri="{FF2B5EF4-FFF2-40B4-BE49-F238E27FC236}">
                <a16:creationId xmlns:a16="http://schemas.microsoft.com/office/drawing/2014/main" id="{D1118AD5-40F2-43F8-8898-1AC230C53F1A}"/>
              </a:ext>
            </a:extLst>
          </p:cNvPr>
          <p:cNvSpPr txBox="1"/>
          <p:nvPr/>
        </p:nvSpPr>
        <p:spPr>
          <a:xfrm rot="1791640">
            <a:off x="1447723" y="3785045"/>
            <a:ext cx="860126" cy="646331"/>
          </a:xfrm>
          <a:prstGeom prst="rect">
            <a:avLst/>
          </a:prstGeom>
          <a:noFill/>
        </p:spPr>
        <p:txBody>
          <a:bodyPr wrap="square" rtlCol="0">
            <a:spAutoFit/>
          </a:bodyPr>
          <a:lstStyle/>
          <a:p>
            <a:r>
              <a:rPr lang="zh-CN" altLang="en-US" dirty="0"/>
              <a:t>自然形成</a:t>
            </a:r>
          </a:p>
        </p:txBody>
      </p:sp>
      <p:cxnSp>
        <p:nvCxnSpPr>
          <p:cNvPr id="19" name="直接箭头连接符 18">
            <a:extLst>
              <a:ext uri="{FF2B5EF4-FFF2-40B4-BE49-F238E27FC236}">
                <a16:creationId xmlns:a16="http://schemas.microsoft.com/office/drawing/2014/main" id="{0B63D3B8-1CE9-4A65-9D16-1B863DC395B2}"/>
              </a:ext>
            </a:extLst>
          </p:cNvPr>
          <p:cNvCxnSpPr>
            <a:cxnSpLocks/>
          </p:cNvCxnSpPr>
          <p:nvPr/>
        </p:nvCxnSpPr>
        <p:spPr>
          <a:xfrm>
            <a:off x="4140591" y="3600460"/>
            <a:ext cx="1286794" cy="720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E4C5196C-444F-406A-8D5B-CAA49E084A85}"/>
              </a:ext>
            </a:extLst>
          </p:cNvPr>
          <p:cNvSpPr/>
          <p:nvPr/>
        </p:nvSpPr>
        <p:spPr>
          <a:xfrm>
            <a:off x="5134297" y="4104703"/>
            <a:ext cx="1778368" cy="452753"/>
          </a:xfrm>
          <a:prstGeom prst="rect">
            <a:avLst/>
          </a:prstGeom>
        </p:spPr>
        <p:txBody>
          <a:bodyPr wrap="square">
            <a:spAutoFit/>
          </a:bodyPr>
          <a:lstStyle/>
          <a:p>
            <a:pPr algn="ctr" defTabSz="685800" eaLnBrk="1" fontAlgn="auto" hangingPunct="1">
              <a:lnSpc>
                <a:spcPct val="120000"/>
              </a:lnSpc>
              <a:spcBef>
                <a:spcPts val="0"/>
              </a:spcBef>
              <a:spcAft>
                <a:spcPts val="0"/>
              </a:spcAft>
              <a:defRPr/>
            </a:pPr>
            <a:r>
              <a:rPr lang="zh-CN" altLang="en-US" sz="2100" dirty="0">
                <a:solidFill>
                  <a:schemeClr val="bg1">
                    <a:lumMod val="65000"/>
                  </a:schemeClr>
                </a:solidFill>
                <a:latin typeface="Calibri"/>
                <a:ea typeface="微软雅黑"/>
              </a:rPr>
              <a:t>    非交换产品</a:t>
            </a:r>
          </a:p>
        </p:txBody>
      </p:sp>
      <p:sp>
        <p:nvSpPr>
          <p:cNvPr id="29" name="文本框 28">
            <a:extLst>
              <a:ext uri="{FF2B5EF4-FFF2-40B4-BE49-F238E27FC236}">
                <a16:creationId xmlns:a16="http://schemas.microsoft.com/office/drawing/2014/main" id="{FB47DAFD-DF73-489E-903F-B4EC115F1954}"/>
              </a:ext>
            </a:extLst>
          </p:cNvPr>
          <p:cNvSpPr txBox="1"/>
          <p:nvPr/>
        </p:nvSpPr>
        <p:spPr>
          <a:xfrm rot="1791640">
            <a:off x="4303017" y="3697123"/>
            <a:ext cx="1031970" cy="646331"/>
          </a:xfrm>
          <a:prstGeom prst="rect">
            <a:avLst/>
          </a:prstGeom>
          <a:noFill/>
        </p:spPr>
        <p:txBody>
          <a:bodyPr wrap="square" rtlCol="0">
            <a:spAutoFit/>
          </a:bodyPr>
          <a:lstStyle/>
          <a:p>
            <a:r>
              <a:rPr lang="zh-CN" altLang="en-US" dirty="0"/>
              <a:t>不用于交换</a:t>
            </a:r>
          </a:p>
        </p:txBody>
      </p:sp>
      <p:sp>
        <p:nvSpPr>
          <p:cNvPr id="24" name="箭头: 下 23">
            <a:extLst>
              <a:ext uri="{FF2B5EF4-FFF2-40B4-BE49-F238E27FC236}">
                <a16:creationId xmlns:a16="http://schemas.microsoft.com/office/drawing/2014/main" id="{CAD6E715-A5C9-483F-B8D1-4D1A0145BC57}"/>
              </a:ext>
            </a:extLst>
          </p:cNvPr>
          <p:cNvSpPr/>
          <p:nvPr/>
        </p:nvSpPr>
        <p:spPr>
          <a:xfrm>
            <a:off x="2038801" y="2373916"/>
            <a:ext cx="201353" cy="6954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43AA9416-40CF-4A2B-8C17-62AF5AF32429}"/>
              </a:ext>
            </a:extLst>
          </p:cNvPr>
          <p:cNvSpPr/>
          <p:nvPr/>
        </p:nvSpPr>
        <p:spPr>
          <a:xfrm>
            <a:off x="4732420" y="2390782"/>
            <a:ext cx="201353" cy="6954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DB870A1-0632-4391-8CCA-5154D63F0675}"/>
              </a:ext>
            </a:extLst>
          </p:cNvPr>
          <p:cNvSpPr/>
          <p:nvPr/>
        </p:nvSpPr>
        <p:spPr>
          <a:xfrm>
            <a:off x="6290616" y="3182183"/>
            <a:ext cx="2457144" cy="840551"/>
          </a:xfrm>
          <a:prstGeom prst="rect">
            <a:avLst/>
          </a:prstGeom>
        </p:spPr>
        <p:txBody>
          <a:bodyPr wrap="square">
            <a:spAutoFit/>
          </a:bodyPr>
          <a:lstStyle/>
          <a:p>
            <a:pPr algn="ctr" defTabSz="685800" eaLnBrk="1" fontAlgn="auto" hangingPunct="1">
              <a:lnSpc>
                <a:spcPct val="120000"/>
              </a:lnSpc>
              <a:spcBef>
                <a:spcPts val="0"/>
              </a:spcBef>
              <a:spcAft>
                <a:spcPts val="0"/>
              </a:spcAft>
              <a:defRPr/>
            </a:pPr>
            <a:r>
              <a:rPr lang="zh-CN" altLang="en-US" sz="2100" dirty="0">
                <a:solidFill>
                  <a:schemeClr val="bg1">
                    <a:lumMod val="65000"/>
                  </a:schemeClr>
                </a:solidFill>
                <a:latin typeface="Calibri"/>
                <a:ea typeface="微软雅黑"/>
              </a:rPr>
              <a:t>：</a:t>
            </a:r>
            <a:r>
              <a:rPr lang="zh-CN" altLang="en-US" sz="2100" dirty="0">
                <a:solidFill>
                  <a:srgbClr val="FF0000"/>
                </a:solidFill>
                <a:latin typeface="Calibri"/>
                <a:ea typeface="微软雅黑"/>
              </a:rPr>
              <a:t>为交换而生产的劳动产品</a:t>
            </a:r>
          </a:p>
        </p:txBody>
      </p:sp>
      <p:sp>
        <p:nvSpPr>
          <p:cNvPr id="26" name="文本框 25">
            <a:extLst>
              <a:ext uri="{FF2B5EF4-FFF2-40B4-BE49-F238E27FC236}">
                <a16:creationId xmlns:a16="http://schemas.microsoft.com/office/drawing/2014/main" id="{5B77E5B2-5628-41CC-A2DB-A76AB060B2FB}"/>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一、商品经济的形成和发展</a:t>
            </a:r>
          </a:p>
        </p:txBody>
      </p:sp>
    </p:spTree>
    <p:extLst>
      <p:ext uri="{BB962C8B-B14F-4D97-AF65-F5344CB8AC3E}">
        <p14:creationId xmlns:p14="http://schemas.microsoft.com/office/powerpoint/2010/main" val="4257659661"/>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fill="hold"/>
                                        <p:tgtEl>
                                          <p:spTgt spid="29"/>
                                        </p:tgtEl>
                                        <p:attrNameLst>
                                          <p:attrName>ppt_x</p:attrName>
                                        </p:attrNameLst>
                                      </p:cBhvr>
                                      <p:tavLst>
                                        <p:tav tm="0">
                                          <p:val>
                                            <p:strVal val="#ppt_x"/>
                                          </p:val>
                                        </p:tav>
                                        <p:tav tm="100000">
                                          <p:val>
                                            <p:strVal val="#ppt_x"/>
                                          </p:val>
                                        </p:tav>
                                      </p:tavLst>
                                    </p:anim>
                                    <p:anim calcmode="lin" valueType="num">
                                      <p:cBhvr additive="base">
                                        <p:cTn id="67" dur="500" fill="hold"/>
                                        <p:tgtEl>
                                          <p:spTgt spid="29"/>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ppt_x"/>
                                          </p:val>
                                        </p:tav>
                                        <p:tav tm="100000">
                                          <p:val>
                                            <p:strVal val="#ppt_x"/>
                                          </p:val>
                                        </p:tav>
                                      </p:tavLst>
                                    </p:anim>
                                    <p:anim calcmode="lin" valueType="num">
                                      <p:cBhvr additive="base">
                                        <p:cTn id="7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1000"/>
                                        <p:tgtEl>
                                          <p:spTgt spid="28"/>
                                        </p:tgtEl>
                                      </p:cBhvr>
                                    </p:animEffect>
                                    <p:anim calcmode="lin" valueType="num">
                                      <p:cBhvr>
                                        <p:cTn id="77" dur="1000" fill="hold"/>
                                        <p:tgtEl>
                                          <p:spTgt spid="28"/>
                                        </p:tgtEl>
                                        <p:attrNameLst>
                                          <p:attrName>ppt_x</p:attrName>
                                        </p:attrNameLst>
                                      </p:cBhvr>
                                      <p:tavLst>
                                        <p:tav tm="0">
                                          <p:val>
                                            <p:strVal val="#ppt_x"/>
                                          </p:val>
                                        </p:tav>
                                        <p:tav tm="100000">
                                          <p:val>
                                            <p:strVal val="#ppt_x"/>
                                          </p:val>
                                        </p:tav>
                                      </p:tavLst>
                                    </p:anim>
                                    <p:anim calcmode="lin" valueType="num">
                                      <p:cBhvr>
                                        <p:cTn id="7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barn(inVertical)">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barn(inVertical)">
                                      <p:cBhvr>
                                        <p:cTn id="9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4" grpId="0"/>
      <p:bldP spid="17" grpId="0"/>
      <p:bldP spid="22" grpId="0"/>
      <p:bldP spid="23" grpId="0"/>
      <p:bldP spid="28" grpId="0"/>
      <p:bldP spid="29" grpId="0"/>
      <p:bldP spid="24" grpId="0" animBg="1"/>
      <p:bldP spid="30" grpId="0" animBg="1"/>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Text Box 3">
            <a:extLst>
              <a:ext uri="{FF2B5EF4-FFF2-40B4-BE49-F238E27FC236}">
                <a16:creationId xmlns:a16="http://schemas.microsoft.com/office/drawing/2014/main" id="{9540383F-FEE6-4243-86C3-67F6CA10B976}"/>
              </a:ext>
            </a:extLst>
          </p:cNvPr>
          <p:cNvSpPr txBox="1">
            <a:spLocks noChangeArrowheads="1"/>
          </p:cNvSpPr>
          <p:nvPr/>
        </p:nvSpPr>
        <p:spPr bwMode="auto">
          <a:xfrm>
            <a:off x="1619250" y="2149475"/>
            <a:ext cx="1655763" cy="463550"/>
          </a:xfrm>
          <a:prstGeom prst="rect">
            <a:avLst/>
          </a:prstGeom>
          <a:solidFill>
            <a:srgbClr val="FFC000"/>
          </a:solidFill>
          <a:ln w="9525">
            <a:no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zh-CN" sz="2400" b="1" dirty="0">
                <a:solidFill>
                  <a:schemeClr val="bg1"/>
                </a:solidFill>
                <a:latin typeface="+mj-ea"/>
                <a:ea typeface="+mj-ea"/>
                <a:sym typeface="+mn-ea"/>
              </a:rPr>
              <a:t>食品工业</a:t>
            </a:r>
          </a:p>
        </p:txBody>
      </p:sp>
      <p:sp>
        <p:nvSpPr>
          <p:cNvPr id="50182" name="Text Box 4">
            <a:extLst>
              <a:ext uri="{FF2B5EF4-FFF2-40B4-BE49-F238E27FC236}">
                <a16:creationId xmlns:a16="http://schemas.microsoft.com/office/drawing/2014/main" id="{625C80FE-60AC-483D-9B30-7D0234A0871E}"/>
              </a:ext>
            </a:extLst>
          </p:cNvPr>
          <p:cNvSpPr txBox="1">
            <a:spLocks noChangeArrowheads="1"/>
          </p:cNvSpPr>
          <p:nvPr/>
        </p:nvSpPr>
        <p:spPr bwMode="auto">
          <a:xfrm>
            <a:off x="5795963" y="2149475"/>
            <a:ext cx="1584325" cy="463550"/>
          </a:xfrm>
          <a:prstGeom prst="rect">
            <a:avLst/>
          </a:prstGeom>
          <a:solidFill>
            <a:srgbClr val="FFC000"/>
          </a:solidFill>
          <a:ln w="9525">
            <a:no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zh-CN" sz="2400" b="1">
                <a:solidFill>
                  <a:schemeClr val="bg1"/>
                </a:solidFill>
                <a:latin typeface="+mj-ea"/>
                <a:ea typeface="+mj-ea"/>
                <a:sym typeface="Arial" panose="020B0604020202020204" pitchFamily="34" charset="0"/>
              </a:rPr>
              <a:t>机械工业</a:t>
            </a:r>
          </a:p>
        </p:txBody>
      </p:sp>
      <p:sp>
        <p:nvSpPr>
          <p:cNvPr id="43014" name="Text Box 5">
            <a:extLst>
              <a:ext uri="{FF2B5EF4-FFF2-40B4-BE49-F238E27FC236}">
                <a16:creationId xmlns:a16="http://schemas.microsoft.com/office/drawing/2014/main" id="{D540D4F0-A367-4563-9A15-84E4C9F100D4}"/>
              </a:ext>
            </a:extLst>
          </p:cNvPr>
          <p:cNvSpPr txBox="1">
            <a:spLocks noChangeArrowheads="1"/>
          </p:cNvSpPr>
          <p:nvPr/>
        </p:nvSpPr>
        <p:spPr bwMode="auto">
          <a:xfrm>
            <a:off x="1619250" y="2795588"/>
            <a:ext cx="1655763" cy="644525"/>
          </a:xfrm>
          <a:prstGeom prst="rect">
            <a:avLst/>
          </a:prstGeom>
          <a:solidFill>
            <a:schemeClr val="accent6">
              <a:lumMod val="40000"/>
              <a:lumOff val="60000"/>
              <a:alpha val="63921"/>
            </a:schemeClr>
          </a:solidFill>
          <a:ln>
            <a:noFill/>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a:latin typeface="+mj-ea"/>
                <a:ea typeface="+mj-ea"/>
                <a:sym typeface="+mn-ea"/>
              </a:rPr>
              <a:t>C:V 低</a:t>
            </a:r>
            <a:br>
              <a:rPr lang="zh-CN" altLang="en-US">
                <a:latin typeface="+mj-ea"/>
                <a:ea typeface="+mj-ea"/>
              </a:rPr>
            </a:br>
            <a:r>
              <a:rPr lang="zh-CN" altLang="en-US">
                <a:latin typeface="+mj-ea"/>
                <a:ea typeface="+mj-ea"/>
                <a:sym typeface="+mn-ea"/>
              </a:rPr>
              <a:t>利润率高</a:t>
            </a:r>
          </a:p>
        </p:txBody>
      </p:sp>
      <p:sp>
        <p:nvSpPr>
          <p:cNvPr id="43015" name="Text Box 6">
            <a:extLst>
              <a:ext uri="{FF2B5EF4-FFF2-40B4-BE49-F238E27FC236}">
                <a16:creationId xmlns:a16="http://schemas.microsoft.com/office/drawing/2014/main" id="{CA428FF2-F6A5-476C-B2EF-C4707326493F}"/>
              </a:ext>
            </a:extLst>
          </p:cNvPr>
          <p:cNvSpPr txBox="1">
            <a:spLocks noChangeArrowheads="1"/>
          </p:cNvSpPr>
          <p:nvPr/>
        </p:nvSpPr>
        <p:spPr bwMode="auto">
          <a:xfrm>
            <a:off x="5795963" y="2795588"/>
            <a:ext cx="1584325" cy="644525"/>
          </a:xfrm>
          <a:prstGeom prst="rect">
            <a:avLst/>
          </a:prstGeom>
          <a:solidFill>
            <a:schemeClr val="accent5">
              <a:lumMod val="40000"/>
              <a:lumOff val="60000"/>
            </a:schemeClr>
          </a:solidFill>
          <a:ln w="12700" cmpd="sng">
            <a:noFill/>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dirty="0">
                <a:latin typeface="+mj-ea"/>
                <a:ea typeface="+mj-ea"/>
                <a:sym typeface="+mn-ea"/>
              </a:rPr>
              <a:t>C:V 高</a:t>
            </a:r>
            <a:br>
              <a:rPr lang="zh-CN" altLang="en-US" dirty="0">
                <a:latin typeface="+mj-ea"/>
                <a:ea typeface="+mj-ea"/>
              </a:rPr>
            </a:br>
            <a:r>
              <a:rPr lang="zh-CN" altLang="en-US" dirty="0">
                <a:latin typeface="+mj-ea"/>
                <a:ea typeface="+mj-ea"/>
                <a:sym typeface="+mn-ea"/>
              </a:rPr>
              <a:t>利润率低</a:t>
            </a:r>
          </a:p>
        </p:txBody>
      </p:sp>
      <p:sp>
        <p:nvSpPr>
          <p:cNvPr id="43016" name="Text Box 7">
            <a:extLst>
              <a:ext uri="{FF2B5EF4-FFF2-40B4-BE49-F238E27FC236}">
                <a16:creationId xmlns:a16="http://schemas.microsoft.com/office/drawing/2014/main" id="{81AE8F79-0A8C-40A3-83FE-B5487E9B8DF9}"/>
              </a:ext>
            </a:extLst>
          </p:cNvPr>
          <p:cNvSpPr txBox="1">
            <a:spLocks noChangeArrowheads="1"/>
          </p:cNvSpPr>
          <p:nvPr/>
        </p:nvSpPr>
        <p:spPr bwMode="auto">
          <a:xfrm>
            <a:off x="3741738" y="3263900"/>
            <a:ext cx="1905000" cy="36830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zh-CN" dirty="0">
                <a:solidFill>
                  <a:srgbClr val="1B9451"/>
                </a:solidFill>
                <a:latin typeface="+mj-ea"/>
                <a:ea typeface="+mj-ea"/>
                <a:sym typeface="+mn-ea"/>
              </a:rPr>
              <a:t>资本流入</a:t>
            </a:r>
          </a:p>
        </p:txBody>
      </p:sp>
      <p:sp>
        <p:nvSpPr>
          <p:cNvPr id="43017" name="Text Box 8">
            <a:extLst>
              <a:ext uri="{FF2B5EF4-FFF2-40B4-BE49-F238E27FC236}">
                <a16:creationId xmlns:a16="http://schemas.microsoft.com/office/drawing/2014/main" id="{5A3245A1-F0EE-41E2-BD93-4658AF6CBFC9}"/>
              </a:ext>
            </a:extLst>
          </p:cNvPr>
          <p:cNvSpPr txBox="1">
            <a:spLocks noChangeArrowheads="1"/>
          </p:cNvSpPr>
          <p:nvPr/>
        </p:nvSpPr>
        <p:spPr bwMode="auto">
          <a:xfrm>
            <a:off x="1619250" y="4019550"/>
            <a:ext cx="1655763" cy="371475"/>
          </a:xfrm>
          <a:prstGeom prst="rect">
            <a:avLst/>
          </a:prstGeom>
          <a:solidFill>
            <a:schemeClr val="accent6">
              <a:lumMod val="40000"/>
              <a:lumOff val="60000"/>
              <a:alpha val="63921"/>
            </a:schemeClr>
          </a:solidFill>
          <a:ln>
            <a:noFill/>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zh-CN">
                <a:latin typeface="+mj-ea"/>
                <a:ea typeface="+mj-ea"/>
                <a:sym typeface="Arial" panose="020B0604020202020204" pitchFamily="34" charset="0"/>
              </a:rPr>
              <a:t>生产增加</a:t>
            </a:r>
          </a:p>
        </p:txBody>
      </p:sp>
      <p:sp>
        <p:nvSpPr>
          <p:cNvPr id="43018" name="Text Box 9">
            <a:extLst>
              <a:ext uri="{FF2B5EF4-FFF2-40B4-BE49-F238E27FC236}">
                <a16:creationId xmlns:a16="http://schemas.microsoft.com/office/drawing/2014/main" id="{BD893DE5-DB82-412E-BCC3-697C62C389C4}"/>
              </a:ext>
            </a:extLst>
          </p:cNvPr>
          <p:cNvSpPr txBox="1">
            <a:spLocks noChangeArrowheads="1"/>
          </p:cNvSpPr>
          <p:nvPr/>
        </p:nvSpPr>
        <p:spPr bwMode="auto">
          <a:xfrm>
            <a:off x="1619250" y="4883150"/>
            <a:ext cx="1655763" cy="371475"/>
          </a:xfrm>
          <a:prstGeom prst="rect">
            <a:avLst/>
          </a:prstGeom>
          <a:solidFill>
            <a:schemeClr val="accent6">
              <a:lumMod val="40000"/>
              <a:lumOff val="60000"/>
              <a:alpha val="63921"/>
            </a:schemeClr>
          </a:solidFill>
          <a:ln>
            <a:noFill/>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zh-CN">
                <a:latin typeface="+mj-ea"/>
                <a:ea typeface="+mj-ea"/>
                <a:sym typeface="Arial" panose="020B0604020202020204" pitchFamily="34" charset="0"/>
              </a:rPr>
              <a:t>供过于求</a:t>
            </a:r>
          </a:p>
        </p:txBody>
      </p:sp>
      <p:sp>
        <p:nvSpPr>
          <p:cNvPr id="43019" name="Text Box 10">
            <a:extLst>
              <a:ext uri="{FF2B5EF4-FFF2-40B4-BE49-F238E27FC236}">
                <a16:creationId xmlns:a16="http://schemas.microsoft.com/office/drawing/2014/main" id="{4AA9FB63-A4E3-4E4B-AC21-F97580EA4B77}"/>
              </a:ext>
            </a:extLst>
          </p:cNvPr>
          <p:cNvSpPr txBox="1">
            <a:spLocks noChangeArrowheads="1"/>
          </p:cNvSpPr>
          <p:nvPr/>
        </p:nvSpPr>
        <p:spPr bwMode="auto">
          <a:xfrm>
            <a:off x="1619250" y="5748338"/>
            <a:ext cx="1655763" cy="371475"/>
          </a:xfrm>
          <a:prstGeom prst="rect">
            <a:avLst/>
          </a:prstGeom>
          <a:solidFill>
            <a:schemeClr val="accent6">
              <a:lumMod val="40000"/>
              <a:lumOff val="60000"/>
              <a:alpha val="63921"/>
            </a:schemeClr>
          </a:solidFill>
          <a:ln>
            <a:noFill/>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zh-CN">
                <a:latin typeface="+mj-ea"/>
                <a:ea typeface="+mj-ea"/>
                <a:sym typeface="Arial" panose="020B0604020202020204" pitchFamily="34" charset="0"/>
              </a:rPr>
              <a:t>利润率下降</a:t>
            </a:r>
          </a:p>
        </p:txBody>
      </p:sp>
      <p:sp>
        <p:nvSpPr>
          <p:cNvPr id="50186" name="AutoShape 11">
            <a:extLst>
              <a:ext uri="{FF2B5EF4-FFF2-40B4-BE49-F238E27FC236}">
                <a16:creationId xmlns:a16="http://schemas.microsoft.com/office/drawing/2014/main" id="{9862BA81-814B-4707-A484-C833FBEF8DCD}"/>
              </a:ext>
            </a:extLst>
          </p:cNvPr>
          <p:cNvSpPr>
            <a:spLocks noChangeArrowheads="1"/>
          </p:cNvSpPr>
          <p:nvPr/>
        </p:nvSpPr>
        <p:spPr bwMode="auto">
          <a:xfrm rot="5400000">
            <a:off x="2339181" y="3583782"/>
            <a:ext cx="309563"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latin typeface="微软雅黑" panose="020B0503020204020204" pitchFamily="34" charset="-122"/>
            </a:endParaRPr>
          </a:p>
        </p:txBody>
      </p:sp>
      <p:sp>
        <p:nvSpPr>
          <p:cNvPr id="50187" name="AutoShape 12">
            <a:extLst>
              <a:ext uri="{FF2B5EF4-FFF2-40B4-BE49-F238E27FC236}">
                <a16:creationId xmlns:a16="http://schemas.microsoft.com/office/drawing/2014/main" id="{44954B1A-A644-4864-ACAE-244AF7BA262C}"/>
              </a:ext>
            </a:extLst>
          </p:cNvPr>
          <p:cNvSpPr>
            <a:spLocks noChangeArrowheads="1"/>
          </p:cNvSpPr>
          <p:nvPr/>
        </p:nvSpPr>
        <p:spPr bwMode="auto">
          <a:xfrm rot="5400000">
            <a:off x="2338388" y="4491038"/>
            <a:ext cx="311150"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latin typeface="微软雅黑" panose="020B0503020204020204" pitchFamily="34" charset="-122"/>
            </a:endParaRPr>
          </a:p>
        </p:txBody>
      </p:sp>
      <p:sp>
        <p:nvSpPr>
          <p:cNvPr id="50188" name="AutoShape 13">
            <a:extLst>
              <a:ext uri="{FF2B5EF4-FFF2-40B4-BE49-F238E27FC236}">
                <a16:creationId xmlns:a16="http://schemas.microsoft.com/office/drawing/2014/main" id="{F3B5B200-BBAE-43F7-BD4A-38505A99CEA8}"/>
              </a:ext>
            </a:extLst>
          </p:cNvPr>
          <p:cNvSpPr>
            <a:spLocks noChangeArrowheads="1"/>
          </p:cNvSpPr>
          <p:nvPr/>
        </p:nvSpPr>
        <p:spPr bwMode="auto">
          <a:xfrm rot="5400000">
            <a:off x="2338388" y="5313363"/>
            <a:ext cx="311150"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latin typeface="微软雅黑" panose="020B0503020204020204" pitchFamily="34" charset="-122"/>
            </a:endParaRPr>
          </a:p>
        </p:txBody>
      </p:sp>
      <p:sp>
        <p:nvSpPr>
          <p:cNvPr id="43023" name="AutoShape 14">
            <a:extLst>
              <a:ext uri="{FF2B5EF4-FFF2-40B4-BE49-F238E27FC236}">
                <a16:creationId xmlns:a16="http://schemas.microsoft.com/office/drawing/2014/main" id="{BA6DF2C8-266E-4932-AE9F-52DB1D12462B}"/>
              </a:ext>
            </a:extLst>
          </p:cNvPr>
          <p:cNvSpPr>
            <a:spLocks noChangeArrowheads="1"/>
          </p:cNvSpPr>
          <p:nvPr/>
        </p:nvSpPr>
        <p:spPr bwMode="auto">
          <a:xfrm>
            <a:off x="3562350" y="2940050"/>
            <a:ext cx="1935163" cy="360363"/>
          </a:xfrm>
          <a:prstGeom prst="leftArrow">
            <a:avLst>
              <a:gd name="adj1" fmla="val 50000"/>
              <a:gd name="adj2" fmla="val 134176"/>
            </a:avLst>
          </a:prstGeom>
          <a:solidFill>
            <a:srgbClr val="7F7F7F"/>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a:latin typeface="+mj-ea"/>
              <a:ea typeface="+mj-ea"/>
            </a:endParaRPr>
          </a:p>
        </p:txBody>
      </p:sp>
      <p:sp>
        <p:nvSpPr>
          <p:cNvPr id="43024" name="Text Box 15">
            <a:extLst>
              <a:ext uri="{FF2B5EF4-FFF2-40B4-BE49-F238E27FC236}">
                <a16:creationId xmlns:a16="http://schemas.microsoft.com/office/drawing/2014/main" id="{E6E0BA56-2EE1-48E2-92D3-2FA9C60E1799}"/>
              </a:ext>
            </a:extLst>
          </p:cNvPr>
          <p:cNvSpPr txBox="1">
            <a:spLocks noChangeArrowheads="1"/>
          </p:cNvSpPr>
          <p:nvPr/>
        </p:nvSpPr>
        <p:spPr bwMode="auto">
          <a:xfrm>
            <a:off x="5795963" y="4019550"/>
            <a:ext cx="1584325" cy="371475"/>
          </a:xfrm>
          <a:prstGeom prst="rect">
            <a:avLst/>
          </a:prstGeom>
          <a:solidFill>
            <a:schemeClr val="accent5">
              <a:lumMod val="40000"/>
              <a:lumOff val="60000"/>
            </a:schemeClr>
          </a:solidFill>
          <a:ln w="12700" cmpd="sng">
            <a:noFill/>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zh-CN">
                <a:latin typeface="+mj-ea"/>
                <a:ea typeface="+mj-ea"/>
                <a:sym typeface="Arial" panose="020B0604020202020204" pitchFamily="34" charset="0"/>
              </a:rPr>
              <a:t>生产减少</a:t>
            </a:r>
          </a:p>
        </p:txBody>
      </p:sp>
      <p:sp>
        <p:nvSpPr>
          <p:cNvPr id="43025" name="Text Box 16">
            <a:extLst>
              <a:ext uri="{FF2B5EF4-FFF2-40B4-BE49-F238E27FC236}">
                <a16:creationId xmlns:a16="http://schemas.microsoft.com/office/drawing/2014/main" id="{CFFD17BE-D471-4129-A257-A0B11D057FA1}"/>
              </a:ext>
            </a:extLst>
          </p:cNvPr>
          <p:cNvSpPr txBox="1">
            <a:spLocks noChangeArrowheads="1"/>
          </p:cNvSpPr>
          <p:nvPr/>
        </p:nvSpPr>
        <p:spPr bwMode="auto">
          <a:xfrm>
            <a:off x="5795963" y="4883150"/>
            <a:ext cx="1584325" cy="371475"/>
          </a:xfrm>
          <a:prstGeom prst="rect">
            <a:avLst/>
          </a:prstGeom>
          <a:solidFill>
            <a:schemeClr val="accent5">
              <a:lumMod val="40000"/>
              <a:lumOff val="60000"/>
            </a:schemeClr>
          </a:solidFill>
          <a:ln w="12700" cmpd="sng">
            <a:noFill/>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zh-CN">
                <a:latin typeface="+mj-ea"/>
                <a:ea typeface="+mj-ea"/>
                <a:sym typeface="Arial" panose="020B0604020202020204" pitchFamily="34" charset="0"/>
              </a:rPr>
              <a:t>供不应求</a:t>
            </a:r>
          </a:p>
        </p:txBody>
      </p:sp>
      <p:sp>
        <p:nvSpPr>
          <p:cNvPr id="43026" name="Text Box 17">
            <a:extLst>
              <a:ext uri="{FF2B5EF4-FFF2-40B4-BE49-F238E27FC236}">
                <a16:creationId xmlns:a16="http://schemas.microsoft.com/office/drawing/2014/main" id="{CEA2C469-8096-4054-BC2F-185DC4268A3A}"/>
              </a:ext>
            </a:extLst>
          </p:cNvPr>
          <p:cNvSpPr txBox="1">
            <a:spLocks noChangeArrowheads="1"/>
          </p:cNvSpPr>
          <p:nvPr/>
        </p:nvSpPr>
        <p:spPr bwMode="auto">
          <a:xfrm>
            <a:off x="5724525" y="5748338"/>
            <a:ext cx="1727200" cy="371475"/>
          </a:xfrm>
          <a:prstGeom prst="rect">
            <a:avLst/>
          </a:prstGeom>
          <a:solidFill>
            <a:schemeClr val="accent5">
              <a:lumMod val="40000"/>
              <a:lumOff val="60000"/>
            </a:schemeClr>
          </a:solidFill>
          <a:ln w="12700" cmpd="sng">
            <a:noFill/>
            <a:miter lim="800000"/>
          </a:ln>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zh-CN">
                <a:latin typeface="+mj-ea"/>
                <a:ea typeface="+mj-ea"/>
                <a:sym typeface="Arial" panose="020B0604020202020204" pitchFamily="34" charset="0"/>
              </a:rPr>
              <a:t>利润率提高</a:t>
            </a:r>
          </a:p>
        </p:txBody>
      </p:sp>
      <p:sp>
        <p:nvSpPr>
          <p:cNvPr id="50193" name="AutoShape 18">
            <a:extLst>
              <a:ext uri="{FF2B5EF4-FFF2-40B4-BE49-F238E27FC236}">
                <a16:creationId xmlns:a16="http://schemas.microsoft.com/office/drawing/2014/main" id="{2CD317CF-BE9F-432F-8FB6-D532B2ED1AF4}"/>
              </a:ext>
            </a:extLst>
          </p:cNvPr>
          <p:cNvSpPr>
            <a:spLocks noChangeArrowheads="1"/>
          </p:cNvSpPr>
          <p:nvPr/>
        </p:nvSpPr>
        <p:spPr bwMode="auto">
          <a:xfrm rot="5400000">
            <a:off x="6444456" y="3583782"/>
            <a:ext cx="309563"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latin typeface="微软雅黑" panose="020B0503020204020204" pitchFamily="34" charset="-122"/>
            </a:endParaRPr>
          </a:p>
        </p:txBody>
      </p:sp>
      <p:sp>
        <p:nvSpPr>
          <p:cNvPr id="50194" name="AutoShape 19">
            <a:extLst>
              <a:ext uri="{FF2B5EF4-FFF2-40B4-BE49-F238E27FC236}">
                <a16:creationId xmlns:a16="http://schemas.microsoft.com/office/drawing/2014/main" id="{F87E871B-9C2D-4677-8D9D-CD03E5B5FA9C}"/>
              </a:ext>
            </a:extLst>
          </p:cNvPr>
          <p:cNvSpPr>
            <a:spLocks noChangeArrowheads="1"/>
          </p:cNvSpPr>
          <p:nvPr/>
        </p:nvSpPr>
        <p:spPr bwMode="auto">
          <a:xfrm rot="5400000">
            <a:off x="6445250" y="4449763"/>
            <a:ext cx="311150"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latin typeface="微软雅黑" panose="020B0503020204020204" pitchFamily="34" charset="-122"/>
            </a:endParaRPr>
          </a:p>
        </p:txBody>
      </p:sp>
      <p:sp>
        <p:nvSpPr>
          <p:cNvPr id="50195" name="AutoShape 20">
            <a:extLst>
              <a:ext uri="{FF2B5EF4-FFF2-40B4-BE49-F238E27FC236}">
                <a16:creationId xmlns:a16="http://schemas.microsoft.com/office/drawing/2014/main" id="{0A3DFDB5-0164-466F-9369-1F1C1A5050B3}"/>
              </a:ext>
            </a:extLst>
          </p:cNvPr>
          <p:cNvSpPr>
            <a:spLocks noChangeArrowheads="1"/>
          </p:cNvSpPr>
          <p:nvPr/>
        </p:nvSpPr>
        <p:spPr bwMode="auto">
          <a:xfrm rot="5400000">
            <a:off x="6443663" y="5313363"/>
            <a:ext cx="311150" cy="457200"/>
          </a:xfrm>
          <a:prstGeom prst="notchedRightArrow">
            <a:avLst>
              <a:gd name="adj1" fmla="val 50000"/>
              <a:gd name="adj2" fmla="val 25000"/>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latin typeface="微软雅黑" panose="020B0503020204020204" pitchFamily="34" charset="-122"/>
            </a:endParaRPr>
          </a:p>
        </p:txBody>
      </p:sp>
      <p:sp>
        <p:nvSpPr>
          <p:cNvPr id="50196" name="AutoShape 21">
            <a:extLst>
              <a:ext uri="{FF2B5EF4-FFF2-40B4-BE49-F238E27FC236}">
                <a16:creationId xmlns:a16="http://schemas.microsoft.com/office/drawing/2014/main" id="{A4DC3202-7C92-4C5F-A5B5-8C2A068B8C8B}"/>
              </a:ext>
            </a:extLst>
          </p:cNvPr>
          <p:cNvSpPr>
            <a:spLocks noChangeArrowheads="1"/>
          </p:cNvSpPr>
          <p:nvPr/>
        </p:nvSpPr>
        <p:spPr bwMode="auto">
          <a:xfrm rot="10800000">
            <a:off x="3706813" y="5819775"/>
            <a:ext cx="1935162" cy="392113"/>
          </a:xfrm>
          <a:prstGeom prst="leftArrow">
            <a:avLst>
              <a:gd name="adj1" fmla="val 50000"/>
              <a:gd name="adj2" fmla="val 123266"/>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latin typeface="微软雅黑" panose="020B0503020204020204" pitchFamily="34" charset="-122"/>
            </a:endParaRPr>
          </a:p>
        </p:txBody>
      </p:sp>
      <p:sp>
        <p:nvSpPr>
          <p:cNvPr id="43031" name="Text Box 22">
            <a:extLst>
              <a:ext uri="{FF2B5EF4-FFF2-40B4-BE49-F238E27FC236}">
                <a16:creationId xmlns:a16="http://schemas.microsoft.com/office/drawing/2014/main" id="{5B81EB30-EEFE-4B45-A200-B8E8F651CD1D}"/>
              </a:ext>
            </a:extLst>
          </p:cNvPr>
          <p:cNvSpPr txBox="1">
            <a:spLocks noChangeArrowheads="1"/>
          </p:cNvSpPr>
          <p:nvPr/>
        </p:nvSpPr>
        <p:spPr bwMode="auto">
          <a:xfrm>
            <a:off x="3635375" y="5541963"/>
            <a:ext cx="1905000" cy="36830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zh-CN">
                <a:solidFill>
                  <a:srgbClr val="1B9451"/>
                </a:solidFill>
                <a:latin typeface="+mj-ea"/>
                <a:ea typeface="+mj-ea"/>
                <a:sym typeface="Arial" panose="020B0604020202020204" pitchFamily="34" charset="0"/>
              </a:rPr>
              <a:t>资本流入</a:t>
            </a:r>
          </a:p>
        </p:txBody>
      </p:sp>
      <p:sp>
        <p:nvSpPr>
          <p:cNvPr id="43032" name="Oval 23">
            <a:extLst>
              <a:ext uri="{FF2B5EF4-FFF2-40B4-BE49-F238E27FC236}">
                <a16:creationId xmlns:a16="http://schemas.microsoft.com/office/drawing/2014/main" id="{D7DDC637-2D5A-4C27-9287-078879AA6EAC}"/>
              </a:ext>
            </a:extLst>
          </p:cNvPr>
          <p:cNvSpPr>
            <a:spLocks noChangeArrowheads="1"/>
          </p:cNvSpPr>
          <p:nvPr/>
        </p:nvSpPr>
        <p:spPr bwMode="auto">
          <a:xfrm>
            <a:off x="3830638" y="2082800"/>
            <a:ext cx="1514475" cy="647700"/>
          </a:xfrm>
          <a:prstGeom prst="ellipse">
            <a:avLst/>
          </a:prstGeom>
          <a:solidFill>
            <a:schemeClr val="accent2">
              <a:lumMod val="60000"/>
              <a:lumOff val="40000"/>
              <a:alpha val="50195"/>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a:spcBef>
                <a:spcPct val="50000"/>
              </a:spcBef>
              <a:defRPr/>
            </a:pPr>
            <a:r>
              <a:rPr lang="zh-CN" altLang="zh-CN" sz="2000" b="1">
                <a:solidFill>
                  <a:prstClr val="black"/>
                </a:solidFill>
                <a:latin typeface="微软雅黑"/>
                <a:ea typeface="微软雅黑"/>
                <a:sym typeface="+mn-ea"/>
              </a:rPr>
              <a:t>竞争</a:t>
            </a:r>
            <a:endParaRPr lang="zh-CN" altLang="zh-CN" sz="2000" b="1" dirty="0">
              <a:solidFill>
                <a:prstClr val="black"/>
              </a:solidFill>
              <a:latin typeface="微软雅黑"/>
              <a:ea typeface="微软雅黑"/>
              <a:sym typeface="+mn-ea"/>
            </a:endParaRPr>
          </a:p>
        </p:txBody>
      </p:sp>
      <p:sp>
        <p:nvSpPr>
          <p:cNvPr id="43033" name="Oval 24">
            <a:extLst>
              <a:ext uri="{FF2B5EF4-FFF2-40B4-BE49-F238E27FC236}">
                <a16:creationId xmlns:a16="http://schemas.microsoft.com/office/drawing/2014/main" id="{D5E980AB-BE91-4353-98ED-BA3B9DC8EFCC}"/>
              </a:ext>
            </a:extLst>
          </p:cNvPr>
          <p:cNvSpPr>
            <a:spLocks noChangeArrowheads="1"/>
          </p:cNvSpPr>
          <p:nvPr/>
        </p:nvSpPr>
        <p:spPr bwMode="auto">
          <a:xfrm>
            <a:off x="4140200" y="3660775"/>
            <a:ext cx="790575" cy="1800225"/>
          </a:xfrm>
          <a:prstGeom prst="ellipse">
            <a:avLst/>
          </a:prstGeom>
          <a:solidFill>
            <a:schemeClr val="accent4">
              <a:lumMod val="75000"/>
            </a:schemeClr>
          </a:solid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a:spcBef>
                <a:spcPct val="50000"/>
              </a:spcBef>
              <a:defRPr/>
            </a:pPr>
            <a:r>
              <a:rPr lang="zh-CN" altLang="zh-CN" sz="2800" b="1" i="1">
                <a:solidFill>
                  <a:prstClr val="white"/>
                </a:solidFill>
                <a:latin typeface="微软雅黑"/>
                <a:ea typeface="微软雅黑"/>
                <a:sym typeface="+mn-ea"/>
              </a:rPr>
              <a:t>平均利润</a:t>
            </a:r>
            <a:endParaRPr lang="zh-CN" altLang="zh-CN" sz="2800" b="1" i="1" dirty="0">
              <a:solidFill>
                <a:prstClr val="white"/>
              </a:solidFill>
              <a:latin typeface="微软雅黑"/>
              <a:ea typeface="微软雅黑"/>
              <a:sym typeface="+mn-ea"/>
            </a:endParaRPr>
          </a:p>
        </p:txBody>
      </p:sp>
      <p:sp>
        <p:nvSpPr>
          <p:cNvPr id="27" name="文本框 26">
            <a:extLst>
              <a:ext uri="{FF2B5EF4-FFF2-40B4-BE49-F238E27FC236}">
                <a16:creationId xmlns:a16="http://schemas.microsoft.com/office/drawing/2014/main" id="{1640225F-77F9-47A4-9ADE-FE9C5BE69483}"/>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
        <p:nvSpPr>
          <p:cNvPr id="29" name="圆角矩形 15">
            <a:extLst>
              <a:ext uri="{FF2B5EF4-FFF2-40B4-BE49-F238E27FC236}">
                <a16:creationId xmlns:a16="http://schemas.microsoft.com/office/drawing/2014/main" id="{84FD49EA-57F3-4D10-B714-A305AD23D115}"/>
              </a:ext>
            </a:extLst>
          </p:cNvPr>
          <p:cNvSpPr/>
          <p:nvPr/>
        </p:nvSpPr>
        <p:spPr bwMode="auto">
          <a:xfrm>
            <a:off x="93663" y="1222375"/>
            <a:ext cx="89566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不同部门之间的竞争，资本自由转移的结果使利润趋于平均化</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4"/>
                                        </p:tgtEl>
                                        <p:attrNameLst>
                                          <p:attrName>style.visibility</p:attrName>
                                        </p:attrNameLst>
                                      </p:cBhvr>
                                      <p:to>
                                        <p:strVal val="visible"/>
                                      </p:to>
                                    </p:set>
                                    <p:animEffect transition="in" filter="wipe(left)">
                                      <p:cBhvr>
                                        <p:cTn id="7" dur="500"/>
                                        <p:tgtEl>
                                          <p:spTgt spid="430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5"/>
                                        </p:tgtEl>
                                        <p:attrNameLst>
                                          <p:attrName>style.visibility</p:attrName>
                                        </p:attrNameLst>
                                      </p:cBhvr>
                                      <p:to>
                                        <p:strVal val="visible"/>
                                      </p:to>
                                    </p:set>
                                    <p:animEffect transition="in" filter="wipe(left)">
                                      <p:cBhvr>
                                        <p:cTn id="12" dur="500"/>
                                        <p:tgtEl>
                                          <p:spTgt spid="430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2" fill="hold" grpId="0" nodeType="clickEffect">
                                  <p:stCondLst>
                                    <p:cond delay="0"/>
                                  </p:stCondLst>
                                  <p:childTnLst>
                                    <p:set>
                                      <p:cBhvr>
                                        <p:cTn id="16" dur="1" fill="hold">
                                          <p:stCondLst>
                                            <p:cond delay="0"/>
                                          </p:stCondLst>
                                        </p:cTn>
                                        <p:tgtEl>
                                          <p:spTgt spid="43023"/>
                                        </p:tgtEl>
                                        <p:attrNameLst>
                                          <p:attrName>style.visibility</p:attrName>
                                        </p:attrNameLst>
                                      </p:cBhvr>
                                      <p:to>
                                        <p:strVal val="visible"/>
                                      </p:to>
                                    </p:set>
                                    <p:anim calcmode="lin" valueType="num">
                                      <p:cBhvr>
                                        <p:cTn id="17" dur="500" fill="hold"/>
                                        <p:tgtEl>
                                          <p:spTgt spid="43023"/>
                                        </p:tgtEl>
                                        <p:attrNameLst>
                                          <p:attrName>ppt_x</p:attrName>
                                        </p:attrNameLst>
                                      </p:cBhvr>
                                      <p:tavLst>
                                        <p:tav tm="0">
                                          <p:val>
                                            <p:strVal val="#ppt_x+#ppt_w/2"/>
                                          </p:val>
                                        </p:tav>
                                        <p:tav tm="100000">
                                          <p:val>
                                            <p:strVal val="#ppt_x"/>
                                          </p:val>
                                        </p:tav>
                                      </p:tavLst>
                                    </p:anim>
                                    <p:anim calcmode="lin" valueType="num">
                                      <p:cBhvr>
                                        <p:cTn id="18" dur="500" fill="hold"/>
                                        <p:tgtEl>
                                          <p:spTgt spid="43023"/>
                                        </p:tgtEl>
                                        <p:attrNameLst>
                                          <p:attrName>ppt_y</p:attrName>
                                        </p:attrNameLst>
                                      </p:cBhvr>
                                      <p:tavLst>
                                        <p:tav tm="0">
                                          <p:val>
                                            <p:strVal val="#ppt_y"/>
                                          </p:val>
                                        </p:tav>
                                        <p:tav tm="100000">
                                          <p:val>
                                            <p:strVal val="#ppt_y"/>
                                          </p:val>
                                        </p:tav>
                                      </p:tavLst>
                                    </p:anim>
                                    <p:anim calcmode="lin" valueType="num">
                                      <p:cBhvr>
                                        <p:cTn id="19" dur="500" fill="hold"/>
                                        <p:tgtEl>
                                          <p:spTgt spid="43023"/>
                                        </p:tgtEl>
                                        <p:attrNameLst>
                                          <p:attrName>ppt_w</p:attrName>
                                        </p:attrNameLst>
                                      </p:cBhvr>
                                      <p:tavLst>
                                        <p:tav tm="0">
                                          <p:val>
                                            <p:fltVal val="0"/>
                                          </p:val>
                                        </p:tav>
                                        <p:tav tm="100000">
                                          <p:val>
                                            <p:strVal val="#ppt_w"/>
                                          </p:val>
                                        </p:tav>
                                      </p:tavLst>
                                    </p:anim>
                                    <p:anim calcmode="lin" valueType="num">
                                      <p:cBhvr>
                                        <p:cTn id="20" dur="500" fill="hold"/>
                                        <p:tgtEl>
                                          <p:spTgt spid="43023"/>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3016"/>
                                        </p:tgtEl>
                                        <p:attrNameLst>
                                          <p:attrName>style.visibility</p:attrName>
                                        </p:attrNameLst>
                                      </p:cBhvr>
                                      <p:to>
                                        <p:strVal val="visible"/>
                                      </p:to>
                                    </p:set>
                                    <p:animEffect transition="in" filter="wipe(left)">
                                      <p:cBhvr>
                                        <p:cTn id="24" dur="500"/>
                                        <p:tgtEl>
                                          <p:spTgt spid="4301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 fill="hold" grpId="0" nodeType="clickEffect">
                                  <p:stCondLst>
                                    <p:cond delay="0"/>
                                  </p:stCondLst>
                                  <p:childTnLst>
                                    <p:set>
                                      <p:cBhvr>
                                        <p:cTn id="28" dur="1" fill="hold">
                                          <p:stCondLst>
                                            <p:cond delay="0"/>
                                          </p:stCondLst>
                                        </p:cTn>
                                        <p:tgtEl>
                                          <p:spTgt spid="50186"/>
                                        </p:tgtEl>
                                        <p:attrNameLst>
                                          <p:attrName>style.visibility</p:attrName>
                                        </p:attrNameLst>
                                      </p:cBhvr>
                                      <p:to>
                                        <p:strVal val="visible"/>
                                      </p:to>
                                    </p:set>
                                    <p:anim calcmode="lin" valueType="num">
                                      <p:cBhvr>
                                        <p:cTn id="29" dur="500" fill="hold"/>
                                        <p:tgtEl>
                                          <p:spTgt spid="50186"/>
                                        </p:tgtEl>
                                        <p:attrNameLst>
                                          <p:attrName>ppt_x</p:attrName>
                                        </p:attrNameLst>
                                      </p:cBhvr>
                                      <p:tavLst>
                                        <p:tav tm="0">
                                          <p:val>
                                            <p:strVal val="#ppt_x"/>
                                          </p:val>
                                        </p:tav>
                                        <p:tav tm="100000">
                                          <p:val>
                                            <p:strVal val="#ppt_x"/>
                                          </p:val>
                                        </p:tav>
                                      </p:tavLst>
                                    </p:anim>
                                    <p:anim calcmode="lin" valueType="num">
                                      <p:cBhvr>
                                        <p:cTn id="30" dur="500" fill="hold"/>
                                        <p:tgtEl>
                                          <p:spTgt spid="50186"/>
                                        </p:tgtEl>
                                        <p:attrNameLst>
                                          <p:attrName>ppt_y</p:attrName>
                                        </p:attrNameLst>
                                      </p:cBhvr>
                                      <p:tavLst>
                                        <p:tav tm="0">
                                          <p:val>
                                            <p:strVal val="#ppt_y-#ppt_h/2"/>
                                          </p:val>
                                        </p:tav>
                                        <p:tav tm="100000">
                                          <p:val>
                                            <p:strVal val="#ppt_y"/>
                                          </p:val>
                                        </p:tav>
                                      </p:tavLst>
                                    </p:anim>
                                    <p:anim calcmode="lin" valueType="num">
                                      <p:cBhvr>
                                        <p:cTn id="31" dur="500" fill="hold"/>
                                        <p:tgtEl>
                                          <p:spTgt spid="50186"/>
                                        </p:tgtEl>
                                        <p:attrNameLst>
                                          <p:attrName>ppt_w</p:attrName>
                                        </p:attrNameLst>
                                      </p:cBhvr>
                                      <p:tavLst>
                                        <p:tav tm="0">
                                          <p:val>
                                            <p:strVal val="#ppt_w"/>
                                          </p:val>
                                        </p:tav>
                                        <p:tav tm="100000">
                                          <p:val>
                                            <p:strVal val="#ppt_w"/>
                                          </p:val>
                                        </p:tav>
                                      </p:tavLst>
                                    </p:anim>
                                    <p:anim calcmode="lin" valueType="num">
                                      <p:cBhvr>
                                        <p:cTn id="32" dur="500" fill="hold"/>
                                        <p:tgtEl>
                                          <p:spTgt spid="50186"/>
                                        </p:tgtEl>
                                        <p:attrNameLst>
                                          <p:attrName>ppt_h</p:attrName>
                                        </p:attrNameLst>
                                      </p:cBhvr>
                                      <p:tavLst>
                                        <p:tav tm="0">
                                          <p:val>
                                            <p:fltVal val="0"/>
                                          </p:val>
                                        </p:tav>
                                        <p:tav tm="100000">
                                          <p:val>
                                            <p:strVal val="#ppt_h"/>
                                          </p:val>
                                        </p:tav>
                                      </p:tavLst>
                                    </p:anim>
                                  </p:childTnLst>
                                </p:cTn>
                              </p:par>
                            </p:childTnLst>
                          </p:cTn>
                        </p:par>
                        <p:par>
                          <p:cTn id="33" fill="hold" nodeType="after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43017"/>
                                        </p:tgtEl>
                                        <p:attrNameLst>
                                          <p:attrName>style.visibility</p:attrName>
                                        </p:attrNameLst>
                                      </p:cBhvr>
                                      <p:to>
                                        <p:strVal val="visible"/>
                                      </p:to>
                                    </p:set>
                                    <p:animEffect transition="in" filter="wipe(left)">
                                      <p:cBhvr>
                                        <p:cTn id="36" dur="500"/>
                                        <p:tgtEl>
                                          <p:spTgt spid="4301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 fill="hold" grpId="0" nodeType="clickEffect">
                                  <p:stCondLst>
                                    <p:cond delay="0"/>
                                  </p:stCondLst>
                                  <p:childTnLst>
                                    <p:set>
                                      <p:cBhvr>
                                        <p:cTn id="40" dur="1" fill="hold">
                                          <p:stCondLst>
                                            <p:cond delay="0"/>
                                          </p:stCondLst>
                                        </p:cTn>
                                        <p:tgtEl>
                                          <p:spTgt spid="50187"/>
                                        </p:tgtEl>
                                        <p:attrNameLst>
                                          <p:attrName>style.visibility</p:attrName>
                                        </p:attrNameLst>
                                      </p:cBhvr>
                                      <p:to>
                                        <p:strVal val="visible"/>
                                      </p:to>
                                    </p:set>
                                    <p:anim calcmode="lin" valueType="num">
                                      <p:cBhvr>
                                        <p:cTn id="41" dur="500" fill="hold"/>
                                        <p:tgtEl>
                                          <p:spTgt spid="50187"/>
                                        </p:tgtEl>
                                        <p:attrNameLst>
                                          <p:attrName>ppt_x</p:attrName>
                                        </p:attrNameLst>
                                      </p:cBhvr>
                                      <p:tavLst>
                                        <p:tav tm="0">
                                          <p:val>
                                            <p:strVal val="#ppt_x"/>
                                          </p:val>
                                        </p:tav>
                                        <p:tav tm="100000">
                                          <p:val>
                                            <p:strVal val="#ppt_x"/>
                                          </p:val>
                                        </p:tav>
                                      </p:tavLst>
                                    </p:anim>
                                    <p:anim calcmode="lin" valueType="num">
                                      <p:cBhvr>
                                        <p:cTn id="42" dur="500" fill="hold"/>
                                        <p:tgtEl>
                                          <p:spTgt spid="50187"/>
                                        </p:tgtEl>
                                        <p:attrNameLst>
                                          <p:attrName>ppt_y</p:attrName>
                                        </p:attrNameLst>
                                      </p:cBhvr>
                                      <p:tavLst>
                                        <p:tav tm="0">
                                          <p:val>
                                            <p:strVal val="#ppt_y-#ppt_h/2"/>
                                          </p:val>
                                        </p:tav>
                                        <p:tav tm="100000">
                                          <p:val>
                                            <p:strVal val="#ppt_y"/>
                                          </p:val>
                                        </p:tav>
                                      </p:tavLst>
                                    </p:anim>
                                    <p:anim calcmode="lin" valueType="num">
                                      <p:cBhvr>
                                        <p:cTn id="43" dur="500" fill="hold"/>
                                        <p:tgtEl>
                                          <p:spTgt spid="50187"/>
                                        </p:tgtEl>
                                        <p:attrNameLst>
                                          <p:attrName>ppt_w</p:attrName>
                                        </p:attrNameLst>
                                      </p:cBhvr>
                                      <p:tavLst>
                                        <p:tav tm="0">
                                          <p:val>
                                            <p:strVal val="#ppt_w"/>
                                          </p:val>
                                        </p:tav>
                                        <p:tav tm="100000">
                                          <p:val>
                                            <p:strVal val="#ppt_w"/>
                                          </p:val>
                                        </p:tav>
                                      </p:tavLst>
                                    </p:anim>
                                    <p:anim calcmode="lin" valueType="num">
                                      <p:cBhvr>
                                        <p:cTn id="44" dur="500" fill="hold"/>
                                        <p:tgtEl>
                                          <p:spTgt spid="50187"/>
                                        </p:tgtEl>
                                        <p:attrNameLst>
                                          <p:attrName>ppt_h</p:attrName>
                                        </p:attrNameLst>
                                      </p:cBhvr>
                                      <p:tavLst>
                                        <p:tav tm="0">
                                          <p:val>
                                            <p:fltVal val="0"/>
                                          </p:val>
                                        </p:tav>
                                        <p:tav tm="100000">
                                          <p:val>
                                            <p:strVal val="#ppt_h"/>
                                          </p:val>
                                        </p:tav>
                                      </p:tavLst>
                                    </p:anim>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43018"/>
                                        </p:tgtEl>
                                        <p:attrNameLst>
                                          <p:attrName>style.visibility</p:attrName>
                                        </p:attrNameLst>
                                      </p:cBhvr>
                                      <p:to>
                                        <p:strVal val="visible"/>
                                      </p:to>
                                    </p:set>
                                    <p:animEffect transition="in" filter="wipe(left)">
                                      <p:cBhvr>
                                        <p:cTn id="48" dur="500"/>
                                        <p:tgtEl>
                                          <p:spTgt spid="4301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 fill="hold" grpId="0" nodeType="clickEffect">
                                  <p:stCondLst>
                                    <p:cond delay="0"/>
                                  </p:stCondLst>
                                  <p:childTnLst>
                                    <p:set>
                                      <p:cBhvr>
                                        <p:cTn id="52" dur="1" fill="hold">
                                          <p:stCondLst>
                                            <p:cond delay="0"/>
                                          </p:stCondLst>
                                        </p:cTn>
                                        <p:tgtEl>
                                          <p:spTgt spid="50188"/>
                                        </p:tgtEl>
                                        <p:attrNameLst>
                                          <p:attrName>style.visibility</p:attrName>
                                        </p:attrNameLst>
                                      </p:cBhvr>
                                      <p:to>
                                        <p:strVal val="visible"/>
                                      </p:to>
                                    </p:set>
                                    <p:anim calcmode="lin" valueType="num">
                                      <p:cBhvr>
                                        <p:cTn id="53" dur="500" fill="hold"/>
                                        <p:tgtEl>
                                          <p:spTgt spid="50188"/>
                                        </p:tgtEl>
                                        <p:attrNameLst>
                                          <p:attrName>ppt_x</p:attrName>
                                        </p:attrNameLst>
                                      </p:cBhvr>
                                      <p:tavLst>
                                        <p:tav tm="0">
                                          <p:val>
                                            <p:strVal val="#ppt_x"/>
                                          </p:val>
                                        </p:tav>
                                        <p:tav tm="100000">
                                          <p:val>
                                            <p:strVal val="#ppt_x"/>
                                          </p:val>
                                        </p:tav>
                                      </p:tavLst>
                                    </p:anim>
                                    <p:anim calcmode="lin" valueType="num">
                                      <p:cBhvr>
                                        <p:cTn id="54" dur="500" fill="hold"/>
                                        <p:tgtEl>
                                          <p:spTgt spid="50188"/>
                                        </p:tgtEl>
                                        <p:attrNameLst>
                                          <p:attrName>ppt_y</p:attrName>
                                        </p:attrNameLst>
                                      </p:cBhvr>
                                      <p:tavLst>
                                        <p:tav tm="0">
                                          <p:val>
                                            <p:strVal val="#ppt_y-#ppt_h/2"/>
                                          </p:val>
                                        </p:tav>
                                        <p:tav tm="100000">
                                          <p:val>
                                            <p:strVal val="#ppt_y"/>
                                          </p:val>
                                        </p:tav>
                                      </p:tavLst>
                                    </p:anim>
                                    <p:anim calcmode="lin" valueType="num">
                                      <p:cBhvr>
                                        <p:cTn id="55" dur="500" fill="hold"/>
                                        <p:tgtEl>
                                          <p:spTgt spid="50188"/>
                                        </p:tgtEl>
                                        <p:attrNameLst>
                                          <p:attrName>ppt_w</p:attrName>
                                        </p:attrNameLst>
                                      </p:cBhvr>
                                      <p:tavLst>
                                        <p:tav tm="0">
                                          <p:val>
                                            <p:strVal val="#ppt_w"/>
                                          </p:val>
                                        </p:tav>
                                        <p:tav tm="100000">
                                          <p:val>
                                            <p:strVal val="#ppt_w"/>
                                          </p:val>
                                        </p:tav>
                                      </p:tavLst>
                                    </p:anim>
                                    <p:anim calcmode="lin" valueType="num">
                                      <p:cBhvr>
                                        <p:cTn id="56" dur="500" fill="hold"/>
                                        <p:tgtEl>
                                          <p:spTgt spid="50188"/>
                                        </p:tgtEl>
                                        <p:attrNameLst>
                                          <p:attrName>ppt_h</p:attrName>
                                        </p:attrNameLst>
                                      </p:cBhvr>
                                      <p:tavLst>
                                        <p:tav tm="0">
                                          <p:val>
                                            <p:fltVal val="0"/>
                                          </p:val>
                                        </p:tav>
                                        <p:tav tm="100000">
                                          <p:val>
                                            <p:strVal val="#ppt_h"/>
                                          </p:val>
                                        </p:tav>
                                      </p:tavLst>
                                    </p:anim>
                                  </p:childTnLst>
                                </p:cTn>
                              </p:par>
                            </p:childTnLst>
                          </p:cTn>
                        </p:par>
                        <p:par>
                          <p:cTn id="57" fill="hold" nodeType="afterGroup">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43019"/>
                                        </p:tgtEl>
                                        <p:attrNameLst>
                                          <p:attrName>style.visibility</p:attrName>
                                        </p:attrNameLst>
                                      </p:cBhvr>
                                      <p:to>
                                        <p:strVal val="visible"/>
                                      </p:to>
                                    </p:set>
                                    <p:animEffect transition="in" filter="wipe(left)">
                                      <p:cBhvr>
                                        <p:cTn id="60" dur="500"/>
                                        <p:tgtEl>
                                          <p:spTgt spid="4301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1" fill="hold" grpId="0" nodeType="clickEffect">
                                  <p:stCondLst>
                                    <p:cond delay="0"/>
                                  </p:stCondLst>
                                  <p:childTnLst>
                                    <p:set>
                                      <p:cBhvr>
                                        <p:cTn id="64" dur="1" fill="hold">
                                          <p:stCondLst>
                                            <p:cond delay="0"/>
                                          </p:stCondLst>
                                        </p:cTn>
                                        <p:tgtEl>
                                          <p:spTgt spid="50193"/>
                                        </p:tgtEl>
                                        <p:attrNameLst>
                                          <p:attrName>style.visibility</p:attrName>
                                        </p:attrNameLst>
                                      </p:cBhvr>
                                      <p:to>
                                        <p:strVal val="visible"/>
                                      </p:to>
                                    </p:set>
                                    <p:anim calcmode="lin" valueType="num">
                                      <p:cBhvr>
                                        <p:cTn id="65" dur="500" fill="hold"/>
                                        <p:tgtEl>
                                          <p:spTgt spid="50193"/>
                                        </p:tgtEl>
                                        <p:attrNameLst>
                                          <p:attrName>ppt_x</p:attrName>
                                        </p:attrNameLst>
                                      </p:cBhvr>
                                      <p:tavLst>
                                        <p:tav tm="0">
                                          <p:val>
                                            <p:strVal val="#ppt_x"/>
                                          </p:val>
                                        </p:tav>
                                        <p:tav tm="100000">
                                          <p:val>
                                            <p:strVal val="#ppt_x"/>
                                          </p:val>
                                        </p:tav>
                                      </p:tavLst>
                                    </p:anim>
                                    <p:anim calcmode="lin" valueType="num">
                                      <p:cBhvr>
                                        <p:cTn id="66" dur="500" fill="hold"/>
                                        <p:tgtEl>
                                          <p:spTgt spid="50193"/>
                                        </p:tgtEl>
                                        <p:attrNameLst>
                                          <p:attrName>ppt_y</p:attrName>
                                        </p:attrNameLst>
                                      </p:cBhvr>
                                      <p:tavLst>
                                        <p:tav tm="0">
                                          <p:val>
                                            <p:strVal val="#ppt_y-#ppt_h/2"/>
                                          </p:val>
                                        </p:tav>
                                        <p:tav tm="100000">
                                          <p:val>
                                            <p:strVal val="#ppt_y"/>
                                          </p:val>
                                        </p:tav>
                                      </p:tavLst>
                                    </p:anim>
                                    <p:anim calcmode="lin" valueType="num">
                                      <p:cBhvr>
                                        <p:cTn id="67" dur="500" fill="hold"/>
                                        <p:tgtEl>
                                          <p:spTgt spid="50193"/>
                                        </p:tgtEl>
                                        <p:attrNameLst>
                                          <p:attrName>ppt_w</p:attrName>
                                        </p:attrNameLst>
                                      </p:cBhvr>
                                      <p:tavLst>
                                        <p:tav tm="0">
                                          <p:val>
                                            <p:strVal val="#ppt_w"/>
                                          </p:val>
                                        </p:tav>
                                        <p:tav tm="100000">
                                          <p:val>
                                            <p:strVal val="#ppt_w"/>
                                          </p:val>
                                        </p:tav>
                                      </p:tavLst>
                                    </p:anim>
                                    <p:anim calcmode="lin" valueType="num">
                                      <p:cBhvr>
                                        <p:cTn id="68" dur="500" fill="hold"/>
                                        <p:tgtEl>
                                          <p:spTgt spid="50193"/>
                                        </p:tgtEl>
                                        <p:attrNameLst>
                                          <p:attrName>ppt_h</p:attrName>
                                        </p:attrNameLst>
                                      </p:cBhvr>
                                      <p:tavLst>
                                        <p:tav tm="0">
                                          <p:val>
                                            <p:fltVal val="0"/>
                                          </p:val>
                                        </p:tav>
                                        <p:tav tm="100000">
                                          <p:val>
                                            <p:strVal val="#ppt_h"/>
                                          </p:val>
                                        </p:tav>
                                      </p:tavLst>
                                    </p:anim>
                                  </p:childTnLst>
                                </p:cTn>
                              </p:par>
                            </p:childTnLst>
                          </p:cTn>
                        </p:par>
                        <p:par>
                          <p:cTn id="69" fill="hold" nodeType="afterGroup">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43024"/>
                                        </p:tgtEl>
                                        <p:attrNameLst>
                                          <p:attrName>style.visibility</p:attrName>
                                        </p:attrNameLst>
                                      </p:cBhvr>
                                      <p:to>
                                        <p:strVal val="visible"/>
                                      </p:to>
                                    </p:set>
                                    <p:animEffect transition="in" filter="wipe(left)">
                                      <p:cBhvr>
                                        <p:cTn id="72" dur="500"/>
                                        <p:tgtEl>
                                          <p:spTgt spid="430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grpId="0" nodeType="clickEffect">
                                  <p:stCondLst>
                                    <p:cond delay="0"/>
                                  </p:stCondLst>
                                  <p:childTnLst>
                                    <p:set>
                                      <p:cBhvr>
                                        <p:cTn id="76" dur="1" fill="hold">
                                          <p:stCondLst>
                                            <p:cond delay="0"/>
                                          </p:stCondLst>
                                        </p:cTn>
                                        <p:tgtEl>
                                          <p:spTgt spid="50194"/>
                                        </p:tgtEl>
                                        <p:attrNameLst>
                                          <p:attrName>style.visibility</p:attrName>
                                        </p:attrNameLst>
                                      </p:cBhvr>
                                      <p:to>
                                        <p:strVal val="visible"/>
                                      </p:to>
                                    </p:set>
                                    <p:anim calcmode="lin" valueType="num">
                                      <p:cBhvr>
                                        <p:cTn id="77" dur="500" fill="hold"/>
                                        <p:tgtEl>
                                          <p:spTgt spid="50194"/>
                                        </p:tgtEl>
                                        <p:attrNameLst>
                                          <p:attrName>ppt_x</p:attrName>
                                        </p:attrNameLst>
                                      </p:cBhvr>
                                      <p:tavLst>
                                        <p:tav tm="0">
                                          <p:val>
                                            <p:strVal val="#ppt_x"/>
                                          </p:val>
                                        </p:tav>
                                        <p:tav tm="100000">
                                          <p:val>
                                            <p:strVal val="#ppt_x"/>
                                          </p:val>
                                        </p:tav>
                                      </p:tavLst>
                                    </p:anim>
                                    <p:anim calcmode="lin" valueType="num">
                                      <p:cBhvr>
                                        <p:cTn id="78" dur="500" fill="hold"/>
                                        <p:tgtEl>
                                          <p:spTgt spid="50194"/>
                                        </p:tgtEl>
                                        <p:attrNameLst>
                                          <p:attrName>ppt_y</p:attrName>
                                        </p:attrNameLst>
                                      </p:cBhvr>
                                      <p:tavLst>
                                        <p:tav tm="0">
                                          <p:val>
                                            <p:strVal val="#ppt_y-#ppt_h/2"/>
                                          </p:val>
                                        </p:tav>
                                        <p:tav tm="100000">
                                          <p:val>
                                            <p:strVal val="#ppt_y"/>
                                          </p:val>
                                        </p:tav>
                                      </p:tavLst>
                                    </p:anim>
                                    <p:anim calcmode="lin" valueType="num">
                                      <p:cBhvr>
                                        <p:cTn id="79" dur="500" fill="hold"/>
                                        <p:tgtEl>
                                          <p:spTgt spid="50194"/>
                                        </p:tgtEl>
                                        <p:attrNameLst>
                                          <p:attrName>ppt_w</p:attrName>
                                        </p:attrNameLst>
                                      </p:cBhvr>
                                      <p:tavLst>
                                        <p:tav tm="0">
                                          <p:val>
                                            <p:strVal val="#ppt_w"/>
                                          </p:val>
                                        </p:tav>
                                        <p:tav tm="100000">
                                          <p:val>
                                            <p:strVal val="#ppt_w"/>
                                          </p:val>
                                        </p:tav>
                                      </p:tavLst>
                                    </p:anim>
                                    <p:anim calcmode="lin" valueType="num">
                                      <p:cBhvr>
                                        <p:cTn id="80" dur="500" fill="hold"/>
                                        <p:tgtEl>
                                          <p:spTgt spid="50194"/>
                                        </p:tgtEl>
                                        <p:attrNameLst>
                                          <p:attrName>ppt_h</p:attrName>
                                        </p:attrNameLst>
                                      </p:cBhvr>
                                      <p:tavLst>
                                        <p:tav tm="0">
                                          <p:val>
                                            <p:fltVal val="0"/>
                                          </p:val>
                                        </p:tav>
                                        <p:tav tm="100000">
                                          <p:val>
                                            <p:strVal val="#ppt_h"/>
                                          </p:val>
                                        </p:tav>
                                      </p:tavLst>
                                    </p:anim>
                                  </p:childTnLst>
                                </p:cTn>
                              </p:par>
                            </p:childTnLst>
                          </p:cTn>
                        </p:par>
                        <p:par>
                          <p:cTn id="81" fill="hold" nodeType="afterGroup">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43025"/>
                                        </p:tgtEl>
                                        <p:attrNameLst>
                                          <p:attrName>style.visibility</p:attrName>
                                        </p:attrNameLst>
                                      </p:cBhvr>
                                      <p:to>
                                        <p:strVal val="visible"/>
                                      </p:to>
                                    </p:set>
                                    <p:animEffect transition="in" filter="wipe(left)">
                                      <p:cBhvr>
                                        <p:cTn id="84" dur="500"/>
                                        <p:tgtEl>
                                          <p:spTgt spid="43025"/>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1" fill="hold" grpId="0" nodeType="clickEffect">
                                  <p:stCondLst>
                                    <p:cond delay="0"/>
                                  </p:stCondLst>
                                  <p:childTnLst>
                                    <p:set>
                                      <p:cBhvr>
                                        <p:cTn id="88" dur="1" fill="hold">
                                          <p:stCondLst>
                                            <p:cond delay="0"/>
                                          </p:stCondLst>
                                        </p:cTn>
                                        <p:tgtEl>
                                          <p:spTgt spid="50195"/>
                                        </p:tgtEl>
                                        <p:attrNameLst>
                                          <p:attrName>style.visibility</p:attrName>
                                        </p:attrNameLst>
                                      </p:cBhvr>
                                      <p:to>
                                        <p:strVal val="visible"/>
                                      </p:to>
                                    </p:set>
                                    <p:anim calcmode="lin" valueType="num">
                                      <p:cBhvr>
                                        <p:cTn id="89" dur="500" fill="hold"/>
                                        <p:tgtEl>
                                          <p:spTgt spid="50195"/>
                                        </p:tgtEl>
                                        <p:attrNameLst>
                                          <p:attrName>ppt_x</p:attrName>
                                        </p:attrNameLst>
                                      </p:cBhvr>
                                      <p:tavLst>
                                        <p:tav tm="0">
                                          <p:val>
                                            <p:strVal val="#ppt_x"/>
                                          </p:val>
                                        </p:tav>
                                        <p:tav tm="100000">
                                          <p:val>
                                            <p:strVal val="#ppt_x"/>
                                          </p:val>
                                        </p:tav>
                                      </p:tavLst>
                                    </p:anim>
                                    <p:anim calcmode="lin" valueType="num">
                                      <p:cBhvr>
                                        <p:cTn id="90" dur="500" fill="hold"/>
                                        <p:tgtEl>
                                          <p:spTgt spid="50195"/>
                                        </p:tgtEl>
                                        <p:attrNameLst>
                                          <p:attrName>ppt_y</p:attrName>
                                        </p:attrNameLst>
                                      </p:cBhvr>
                                      <p:tavLst>
                                        <p:tav tm="0">
                                          <p:val>
                                            <p:strVal val="#ppt_y-#ppt_h/2"/>
                                          </p:val>
                                        </p:tav>
                                        <p:tav tm="100000">
                                          <p:val>
                                            <p:strVal val="#ppt_y"/>
                                          </p:val>
                                        </p:tav>
                                      </p:tavLst>
                                    </p:anim>
                                    <p:anim calcmode="lin" valueType="num">
                                      <p:cBhvr>
                                        <p:cTn id="91" dur="500" fill="hold"/>
                                        <p:tgtEl>
                                          <p:spTgt spid="50195"/>
                                        </p:tgtEl>
                                        <p:attrNameLst>
                                          <p:attrName>ppt_w</p:attrName>
                                        </p:attrNameLst>
                                      </p:cBhvr>
                                      <p:tavLst>
                                        <p:tav tm="0">
                                          <p:val>
                                            <p:strVal val="#ppt_w"/>
                                          </p:val>
                                        </p:tav>
                                        <p:tav tm="100000">
                                          <p:val>
                                            <p:strVal val="#ppt_w"/>
                                          </p:val>
                                        </p:tav>
                                      </p:tavLst>
                                    </p:anim>
                                    <p:anim calcmode="lin" valueType="num">
                                      <p:cBhvr>
                                        <p:cTn id="92" dur="500" fill="hold"/>
                                        <p:tgtEl>
                                          <p:spTgt spid="50195"/>
                                        </p:tgtEl>
                                        <p:attrNameLst>
                                          <p:attrName>ppt_h</p:attrName>
                                        </p:attrNameLst>
                                      </p:cBhvr>
                                      <p:tavLst>
                                        <p:tav tm="0">
                                          <p:val>
                                            <p:fltVal val="0"/>
                                          </p:val>
                                        </p:tav>
                                        <p:tav tm="100000">
                                          <p:val>
                                            <p:strVal val="#ppt_h"/>
                                          </p:val>
                                        </p:tav>
                                      </p:tavLst>
                                    </p:anim>
                                  </p:childTnLst>
                                </p:cTn>
                              </p:par>
                            </p:childTnLst>
                          </p:cTn>
                        </p:par>
                        <p:par>
                          <p:cTn id="93" fill="hold" nodeType="afterGroup">
                            <p:stCondLst>
                              <p:cond delay="500"/>
                            </p:stCondLst>
                            <p:childTnLst>
                              <p:par>
                                <p:cTn id="94" presetID="22" presetClass="entr" presetSubtype="8" fill="hold" grpId="0" nodeType="afterEffect">
                                  <p:stCondLst>
                                    <p:cond delay="0"/>
                                  </p:stCondLst>
                                  <p:childTnLst>
                                    <p:set>
                                      <p:cBhvr>
                                        <p:cTn id="95" dur="1" fill="hold">
                                          <p:stCondLst>
                                            <p:cond delay="0"/>
                                          </p:stCondLst>
                                        </p:cTn>
                                        <p:tgtEl>
                                          <p:spTgt spid="43026"/>
                                        </p:tgtEl>
                                        <p:attrNameLst>
                                          <p:attrName>style.visibility</p:attrName>
                                        </p:attrNameLst>
                                      </p:cBhvr>
                                      <p:to>
                                        <p:strVal val="visible"/>
                                      </p:to>
                                    </p:set>
                                    <p:animEffect transition="in" filter="wipe(left)">
                                      <p:cBhvr>
                                        <p:cTn id="96" dur="500"/>
                                        <p:tgtEl>
                                          <p:spTgt spid="4302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8" fill="hold" grpId="0" nodeType="clickEffect">
                                  <p:stCondLst>
                                    <p:cond delay="0"/>
                                  </p:stCondLst>
                                  <p:childTnLst>
                                    <p:set>
                                      <p:cBhvr>
                                        <p:cTn id="100" dur="1" fill="hold">
                                          <p:stCondLst>
                                            <p:cond delay="0"/>
                                          </p:stCondLst>
                                        </p:cTn>
                                        <p:tgtEl>
                                          <p:spTgt spid="50196"/>
                                        </p:tgtEl>
                                        <p:attrNameLst>
                                          <p:attrName>style.visibility</p:attrName>
                                        </p:attrNameLst>
                                      </p:cBhvr>
                                      <p:to>
                                        <p:strVal val="visible"/>
                                      </p:to>
                                    </p:set>
                                    <p:anim calcmode="lin" valueType="num">
                                      <p:cBhvr>
                                        <p:cTn id="101" dur="500" fill="hold"/>
                                        <p:tgtEl>
                                          <p:spTgt spid="50196"/>
                                        </p:tgtEl>
                                        <p:attrNameLst>
                                          <p:attrName>ppt_x</p:attrName>
                                        </p:attrNameLst>
                                      </p:cBhvr>
                                      <p:tavLst>
                                        <p:tav tm="0">
                                          <p:val>
                                            <p:strVal val="#ppt_x-#ppt_w/2"/>
                                          </p:val>
                                        </p:tav>
                                        <p:tav tm="100000">
                                          <p:val>
                                            <p:strVal val="#ppt_x"/>
                                          </p:val>
                                        </p:tav>
                                      </p:tavLst>
                                    </p:anim>
                                    <p:anim calcmode="lin" valueType="num">
                                      <p:cBhvr>
                                        <p:cTn id="102" dur="500" fill="hold"/>
                                        <p:tgtEl>
                                          <p:spTgt spid="50196"/>
                                        </p:tgtEl>
                                        <p:attrNameLst>
                                          <p:attrName>ppt_y</p:attrName>
                                        </p:attrNameLst>
                                      </p:cBhvr>
                                      <p:tavLst>
                                        <p:tav tm="0">
                                          <p:val>
                                            <p:strVal val="#ppt_y"/>
                                          </p:val>
                                        </p:tav>
                                        <p:tav tm="100000">
                                          <p:val>
                                            <p:strVal val="#ppt_y"/>
                                          </p:val>
                                        </p:tav>
                                      </p:tavLst>
                                    </p:anim>
                                    <p:anim calcmode="lin" valueType="num">
                                      <p:cBhvr>
                                        <p:cTn id="103" dur="500" fill="hold"/>
                                        <p:tgtEl>
                                          <p:spTgt spid="50196"/>
                                        </p:tgtEl>
                                        <p:attrNameLst>
                                          <p:attrName>ppt_w</p:attrName>
                                        </p:attrNameLst>
                                      </p:cBhvr>
                                      <p:tavLst>
                                        <p:tav tm="0">
                                          <p:val>
                                            <p:fltVal val="0"/>
                                          </p:val>
                                        </p:tav>
                                        <p:tav tm="100000">
                                          <p:val>
                                            <p:strVal val="#ppt_w"/>
                                          </p:val>
                                        </p:tav>
                                      </p:tavLst>
                                    </p:anim>
                                    <p:anim calcmode="lin" valueType="num">
                                      <p:cBhvr>
                                        <p:cTn id="104" dur="500" fill="hold"/>
                                        <p:tgtEl>
                                          <p:spTgt spid="50196"/>
                                        </p:tgtEl>
                                        <p:attrNameLst>
                                          <p:attrName>ppt_h</p:attrName>
                                        </p:attrNameLst>
                                      </p:cBhvr>
                                      <p:tavLst>
                                        <p:tav tm="0">
                                          <p:val>
                                            <p:strVal val="#ppt_h"/>
                                          </p:val>
                                        </p:tav>
                                        <p:tav tm="100000">
                                          <p:val>
                                            <p:strVal val="#ppt_h"/>
                                          </p:val>
                                        </p:tav>
                                      </p:tavLst>
                                    </p:anim>
                                  </p:childTnLst>
                                </p:cTn>
                              </p:par>
                            </p:childTnLst>
                          </p:cTn>
                        </p:par>
                        <p:par>
                          <p:cTn id="105" fill="hold" nodeType="afterGroup">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43031"/>
                                        </p:tgtEl>
                                        <p:attrNameLst>
                                          <p:attrName>style.visibility</p:attrName>
                                        </p:attrNameLst>
                                      </p:cBhvr>
                                      <p:to>
                                        <p:strVal val="visible"/>
                                      </p:to>
                                    </p:set>
                                    <p:animEffect transition="in" filter="wipe(left)">
                                      <p:cBhvr>
                                        <p:cTn id="108" dur="500"/>
                                        <p:tgtEl>
                                          <p:spTgt spid="43031"/>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2" fill="hold" grpId="0" nodeType="clickEffect">
                                  <p:stCondLst>
                                    <p:cond delay="0"/>
                                  </p:stCondLst>
                                  <p:childTnLst>
                                    <p:set>
                                      <p:cBhvr>
                                        <p:cTn id="112" dur="1" fill="hold">
                                          <p:stCondLst>
                                            <p:cond delay="0"/>
                                          </p:stCondLst>
                                        </p:cTn>
                                        <p:tgtEl>
                                          <p:spTgt spid="43032"/>
                                        </p:tgtEl>
                                        <p:attrNameLst>
                                          <p:attrName>style.visibility</p:attrName>
                                        </p:attrNameLst>
                                      </p:cBhvr>
                                      <p:to>
                                        <p:strVal val="visible"/>
                                      </p:to>
                                    </p:set>
                                    <p:anim calcmode="lin" valueType="num">
                                      <p:cBhvr additive="base">
                                        <p:cTn id="113" dur="500" fill="hold"/>
                                        <p:tgtEl>
                                          <p:spTgt spid="43032"/>
                                        </p:tgtEl>
                                        <p:attrNameLst>
                                          <p:attrName>ppt_x</p:attrName>
                                        </p:attrNameLst>
                                      </p:cBhvr>
                                      <p:tavLst>
                                        <p:tav tm="0">
                                          <p:val>
                                            <p:strVal val="1+#ppt_w/2"/>
                                          </p:val>
                                        </p:tav>
                                        <p:tav tm="100000">
                                          <p:val>
                                            <p:strVal val="#ppt_x"/>
                                          </p:val>
                                        </p:tav>
                                      </p:tavLst>
                                    </p:anim>
                                    <p:anim calcmode="lin" valueType="num">
                                      <p:cBhvr additive="base">
                                        <p:cTn id="114" dur="500" fill="hold"/>
                                        <p:tgtEl>
                                          <p:spTgt spid="43032"/>
                                        </p:tgtEl>
                                        <p:attrNameLst>
                                          <p:attrName>ppt_y</p:attrName>
                                        </p:attrNameLst>
                                      </p:cBhvr>
                                      <p:tavLst>
                                        <p:tav tm="0">
                                          <p:val>
                                            <p:strVal val="#ppt_y"/>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2" fill="hold" grpId="0" nodeType="clickEffect">
                                  <p:stCondLst>
                                    <p:cond delay="0"/>
                                  </p:stCondLst>
                                  <p:childTnLst>
                                    <p:set>
                                      <p:cBhvr>
                                        <p:cTn id="118" dur="1" fill="hold">
                                          <p:stCondLst>
                                            <p:cond delay="0"/>
                                          </p:stCondLst>
                                        </p:cTn>
                                        <p:tgtEl>
                                          <p:spTgt spid="43033"/>
                                        </p:tgtEl>
                                        <p:attrNameLst>
                                          <p:attrName>style.visibility</p:attrName>
                                        </p:attrNameLst>
                                      </p:cBhvr>
                                      <p:to>
                                        <p:strVal val="visible"/>
                                      </p:to>
                                    </p:set>
                                    <p:anim calcmode="lin" valueType="num">
                                      <p:cBhvr additive="base">
                                        <p:cTn id="119" dur="500" fill="hold"/>
                                        <p:tgtEl>
                                          <p:spTgt spid="43033"/>
                                        </p:tgtEl>
                                        <p:attrNameLst>
                                          <p:attrName>ppt_x</p:attrName>
                                        </p:attrNameLst>
                                      </p:cBhvr>
                                      <p:tavLst>
                                        <p:tav tm="0">
                                          <p:val>
                                            <p:strVal val="1+#ppt_w/2"/>
                                          </p:val>
                                        </p:tav>
                                        <p:tav tm="100000">
                                          <p:val>
                                            <p:strVal val="#ppt_x"/>
                                          </p:val>
                                        </p:tav>
                                      </p:tavLst>
                                    </p:anim>
                                    <p:anim calcmode="lin" valueType="num">
                                      <p:cBhvr additive="base">
                                        <p:cTn id="120" dur="500" fill="hold"/>
                                        <p:tgtEl>
                                          <p:spTgt spid="430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4" grpId="0" bldLvl="0" animBg="1"/>
      <p:bldP spid="43015" grpId="0" bldLvl="0" animBg="1"/>
      <p:bldP spid="43016" grpId="0"/>
      <p:bldP spid="43017" grpId="0" bldLvl="0" animBg="1"/>
      <p:bldP spid="43018" grpId="0" bldLvl="0" animBg="1"/>
      <p:bldP spid="43019" grpId="0" bldLvl="0" animBg="1"/>
      <p:bldP spid="50186" grpId="0" animBg="1"/>
      <p:bldP spid="50187" grpId="0" animBg="1"/>
      <p:bldP spid="50188" grpId="0" animBg="1"/>
      <p:bldP spid="43023" grpId="0" animBg="1"/>
      <p:bldP spid="43024" grpId="0" bldLvl="0" animBg="1"/>
      <p:bldP spid="43025" grpId="0" bldLvl="0" animBg="1"/>
      <p:bldP spid="43026" grpId="0" bldLvl="0" animBg="1"/>
      <p:bldP spid="50193" grpId="0" animBg="1"/>
      <p:bldP spid="50194" grpId="0" animBg="1"/>
      <p:bldP spid="50195" grpId="0" animBg="1"/>
      <p:bldP spid="50196" grpId="0" animBg="1"/>
      <p:bldP spid="43031" grpId="0"/>
      <p:bldP spid="43032" grpId="0" bldLvl="0" animBg="1"/>
      <p:bldP spid="43033"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a:extLst>
              <a:ext uri="{FF2B5EF4-FFF2-40B4-BE49-F238E27FC236}">
                <a16:creationId xmlns:a16="http://schemas.microsoft.com/office/drawing/2014/main" id="{212E6B20-6048-4C86-9D16-7E809813825A}"/>
              </a:ext>
            </a:extLst>
          </p:cNvPr>
          <p:cNvSpPr/>
          <p:nvPr/>
        </p:nvSpPr>
        <p:spPr bwMode="auto">
          <a:xfrm>
            <a:off x="614363" y="1109663"/>
            <a:ext cx="27384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平均利润理论</a:t>
            </a:r>
          </a:p>
        </p:txBody>
      </p:sp>
      <p:sp>
        <p:nvSpPr>
          <p:cNvPr id="12" name="文本框 11">
            <a:extLst>
              <a:ext uri="{FF2B5EF4-FFF2-40B4-BE49-F238E27FC236}">
                <a16:creationId xmlns:a16="http://schemas.microsoft.com/office/drawing/2014/main" id="{4346355C-5655-42E1-94FC-20F6C125EB3E}"/>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
        <p:nvSpPr>
          <p:cNvPr id="52229" name="文本框 1">
            <a:extLst>
              <a:ext uri="{FF2B5EF4-FFF2-40B4-BE49-F238E27FC236}">
                <a16:creationId xmlns:a16="http://schemas.microsoft.com/office/drawing/2014/main" id="{BE7C7BDE-4522-4E1E-B4D0-ABDF3E631DAB}"/>
              </a:ext>
            </a:extLst>
          </p:cNvPr>
          <p:cNvSpPr txBox="1">
            <a:spLocks noChangeArrowheads="1"/>
          </p:cNvSpPr>
          <p:nvPr/>
        </p:nvSpPr>
        <p:spPr bwMode="auto">
          <a:xfrm>
            <a:off x="1030288" y="4429125"/>
            <a:ext cx="34607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等量资本获取等量利润</a:t>
            </a:r>
            <a:r>
              <a:rPr lang="zh-CN" altLang="en-US" sz="2400" b="1" dirty="0">
                <a:solidFill>
                  <a:srgbClr val="FF0000"/>
                </a:solidFill>
              </a:rPr>
              <a:t>进一步掩盖</a:t>
            </a:r>
            <a:r>
              <a:rPr lang="zh-CN" altLang="en-US" sz="2400" dirty="0"/>
              <a:t>了利润的本质及其来源。</a:t>
            </a:r>
          </a:p>
        </p:txBody>
      </p:sp>
      <p:grpSp>
        <p:nvGrpSpPr>
          <p:cNvPr id="52230" name="组合 3">
            <a:extLst>
              <a:ext uri="{FF2B5EF4-FFF2-40B4-BE49-F238E27FC236}">
                <a16:creationId xmlns:a16="http://schemas.microsoft.com/office/drawing/2014/main" id="{137ACE63-C1C0-4CDA-A82E-6421B02510BD}"/>
              </a:ext>
            </a:extLst>
          </p:cNvPr>
          <p:cNvGrpSpPr>
            <a:grpSpLocks/>
          </p:cNvGrpSpPr>
          <p:nvPr/>
        </p:nvGrpSpPr>
        <p:grpSpPr bwMode="auto">
          <a:xfrm>
            <a:off x="1355725" y="1931988"/>
            <a:ext cx="6432550" cy="1985962"/>
            <a:chOff x="1205722" y="1877416"/>
            <a:chExt cx="6432207" cy="1986372"/>
          </a:xfrm>
        </p:grpSpPr>
        <p:grpSp>
          <p:nvGrpSpPr>
            <p:cNvPr id="52231" name="组合 2">
              <a:extLst>
                <a:ext uri="{FF2B5EF4-FFF2-40B4-BE49-F238E27FC236}">
                  <a16:creationId xmlns:a16="http://schemas.microsoft.com/office/drawing/2014/main" id="{5B7C9D4D-B580-437D-9B56-66A2ECD2BEE6}"/>
                </a:ext>
              </a:extLst>
            </p:cNvPr>
            <p:cNvGrpSpPr>
              <a:grpSpLocks/>
            </p:cNvGrpSpPr>
            <p:nvPr/>
          </p:nvGrpSpPr>
          <p:grpSpPr bwMode="auto">
            <a:xfrm>
              <a:off x="1757207" y="1987519"/>
              <a:ext cx="5329237" cy="1766166"/>
              <a:chOff x="1331913" y="1920676"/>
              <a:chExt cx="5329237" cy="1766166"/>
            </a:xfrm>
          </p:grpSpPr>
          <p:sp>
            <p:nvSpPr>
              <p:cNvPr id="44037" name="Text Box 4">
                <a:extLst>
                  <a:ext uri="{FF2B5EF4-FFF2-40B4-BE49-F238E27FC236}">
                    <a16:creationId xmlns:a16="http://schemas.microsoft.com/office/drawing/2014/main" id="{BC5BB985-B170-419B-B7A2-212B08B6F7E1}"/>
                  </a:ext>
                </a:extLst>
              </p:cNvPr>
              <p:cNvSpPr txBox="1">
                <a:spLocks noChangeArrowheads="1"/>
              </p:cNvSpPr>
              <p:nvPr/>
            </p:nvSpPr>
            <p:spPr bwMode="auto">
              <a:xfrm>
                <a:off x="1331262" y="2237699"/>
                <a:ext cx="2204919" cy="462058"/>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dirty="0">
                    <a:latin typeface="+mj-ea"/>
                    <a:ea typeface="+mj-ea"/>
                    <a:sym typeface="+mn-ea"/>
                  </a:rPr>
                  <a:t>平均利润率 =</a:t>
                </a:r>
              </a:p>
            </p:txBody>
          </p:sp>
          <p:sp>
            <p:nvSpPr>
              <p:cNvPr id="52234" name="Line 5">
                <a:extLst>
                  <a:ext uri="{FF2B5EF4-FFF2-40B4-BE49-F238E27FC236}">
                    <a16:creationId xmlns:a16="http://schemas.microsoft.com/office/drawing/2014/main" id="{D3D3A64C-26C0-4843-BCBD-7B85A74C9FC6}"/>
                  </a:ext>
                </a:extLst>
              </p:cNvPr>
              <p:cNvSpPr>
                <a:spLocks noChangeShapeType="1"/>
              </p:cNvSpPr>
              <p:nvPr/>
            </p:nvSpPr>
            <p:spPr bwMode="auto">
              <a:xfrm>
                <a:off x="3352800" y="2482603"/>
                <a:ext cx="2667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39" name="Text Box 6">
                <a:extLst>
                  <a:ext uri="{FF2B5EF4-FFF2-40B4-BE49-F238E27FC236}">
                    <a16:creationId xmlns:a16="http://schemas.microsoft.com/office/drawing/2014/main" id="{3A1E93D8-DE28-43F4-B7CD-77EEEAD1B91C}"/>
                  </a:ext>
                </a:extLst>
              </p:cNvPr>
              <p:cNvSpPr txBox="1">
                <a:spLocks noChangeArrowheads="1"/>
              </p:cNvSpPr>
              <p:nvPr/>
            </p:nvSpPr>
            <p:spPr bwMode="auto">
              <a:xfrm>
                <a:off x="3664763" y="1920133"/>
                <a:ext cx="2300164" cy="462058"/>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ct val="50000"/>
                  </a:spcBef>
                  <a:defRPr/>
                </a:pPr>
                <a:r>
                  <a:rPr lang="zh-CN" altLang="zh-CN" sz="2400" dirty="0">
                    <a:latin typeface="+mj-ea"/>
                    <a:ea typeface="+mj-ea"/>
                    <a:sym typeface="+mn-ea"/>
                  </a:rPr>
                  <a:t>剩余价值总量</a:t>
                </a:r>
              </a:p>
            </p:txBody>
          </p:sp>
          <p:sp>
            <p:nvSpPr>
              <p:cNvPr id="44040" name="Text Box 7">
                <a:extLst>
                  <a:ext uri="{FF2B5EF4-FFF2-40B4-BE49-F238E27FC236}">
                    <a16:creationId xmlns:a16="http://schemas.microsoft.com/office/drawing/2014/main" id="{30362BE1-1CE8-4093-AC3A-D0082B27ED9E}"/>
                  </a:ext>
                </a:extLst>
              </p:cNvPr>
              <p:cNvSpPr txBox="1">
                <a:spLocks noChangeArrowheads="1"/>
              </p:cNvSpPr>
              <p:nvPr/>
            </p:nvSpPr>
            <p:spPr bwMode="auto">
              <a:xfrm>
                <a:off x="3664763" y="2560028"/>
                <a:ext cx="1989031" cy="462057"/>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zh-CN" sz="2400" dirty="0">
                    <a:latin typeface="+mj-ea"/>
                    <a:ea typeface="+mj-ea"/>
                    <a:sym typeface="Arial" panose="020B0604020202020204" pitchFamily="34" charset="0"/>
                  </a:rPr>
                  <a:t>社会总资本</a:t>
                </a:r>
              </a:p>
            </p:txBody>
          </p:sp>
          <p:sp>
            <p:nvSpPr>
              <p:cNvPr id="44041" name="Text Box 8">
                <a:extLst>
                  <a:ext uri="{FF2B5EF4-FFF2-40B4-BE49-F238E27FC236}">
                    <a16:creationId xmlns:a16="http://schemas.microsoft.com/office/drawing/2014/main" id="{063DC257-87FD-4D28-87AB-B5FA83D2FC51}"/>
                  </a:ext>
                </a:extLst>
              </p:cNvPr>
              <p:cNvSpPr txBox="1">
                <a:spLocks noChangeArrowheads="1"/>
              </p:cNvSpPr>
              <p:nvPr/>
            </p:nvSpPr>
            <p:spPr bwMode="auto">
              <a:xfrm>
                <a:off x="1331262" y="3225328"/>
                <a:ext cx="5330541" cy="462058"/>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a:latin typeface="+mj-ea"/>
                    <a:ea typeface="+mj-ea"/>
                    <a:sym typeface="Arial" panose="020B0604020202020204" pitchFamily="34" charset="0"/>
                  </a:rPr>
                  <a:t>平均利润 = 预付资本 × 平均利润率</a:t>
                </a:r>
              </a:p>
            </p:txBody>
          </p:sp>
        </p:grpSp>
        <p:sp>
          <p:nvSpPr>
            <p:cNvPr id="16" name="圆角矩形 4">
              <a:extLst>
                <a:ext uri="{FF2B5EF4-FFF2-40B4-BE49-F238E27FC236}">
                  <a16:creationId xmlns:a16="http://schemas.microsoft.com/office/drawing/2014/main" id="{A9938857-8865-4135-913B-A58257568D29}"/>
                </a:ext>
              </a:extLst>
            </p:cNvPr>
            <p:cNvSpPr/>
            <p:nvPr/>
          </p:nvSpPr>
          <p:spPr bwMode="auto">
            <a:xfrm>
              <a:off x="1205722" y="1877416"/>
              <a:ext cx="6432207" cy="1986372"/>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
        <p:nvSpPr>
          <p:cNvPr id="2" name="矩形 1"/>
          <p:cNvSpPr/>
          <p:nvPr/>
        </p:nvSpPr>
        <p:spPr>
          <a:xfrm>
            <a:off x="5390356" y="4557712"/>
            <a:ext cx="2875820" cy="400110"/>
          </a:xfrm>
          <a:prstGeom prst="rect">
            <a:avLst/>
          </a:prstGeom>
        </p:spPr>
        <p:txBody>
          <a:bodyPr wrap="square">
            <a:spAutoFit/>
          </a:bodyPr>
          <a:lstStyle/>
          <a:p>
            <a:r>
              <a:rPr lang="zh-CN" altLang="en-US" b="1" dirty="0">
                <a:latin typeface="+mj-ea"/>
                <a:sym typeface="+mn-ea"/>
              </a:rPr>
              <a:t>商品价值 W </a:t>
            </a:r>
            <a:r>
              <a:rPr lang="zh-CN" altLang="en-US" sz="2000" b="1" dirty="0">
                <a:latin typeface="+mj-ea"/>
                <a:sym typeface="+mn-ea"/>
              </a:rPr>
              <a:t>= </a:t>
            </a:r>
            <a:r>
              <a:rPr lang="en-US" altLang="zh-CN" sz="2000" b="1" dirty="0" err="1">
                <a:latin typeface="+mj-ea"/>
                <a:sym typeface="+mn-ea"/>
              </a:rPr>
              <a:t>c+v</a:t>
            </a:r>
            <a:r>
              <a:rPr lang="zh-CN" altLang="en-US" sz="2000" b="1" dirty="0">
                <a:latin typeface="+mj-ea"/>
                <a:sym typeface="+mn-ea"/>
              </a:rPr>
              <a:t>+</a:t>
            </a:r>
            <a:r>
              <a:rPr lang="en-US" altLang="zh-CN" sz="2000" b="1" dirty="0">
                <a:latin typeface="+mj-ea"/>
                <a:sym typeface="+mn-ea"/>
              </a:rPr>
              <a:t>m</a:t>
            </a:r>
            <a:r>
              <a:rPr lang="zh-CN" altLang="en-US" sz="2000" b="1" dirty="0">
                <a:latin typeface="+mj-ea"/>
                <a:sym typeface="+mn-ea"/>
              </a:rPr>
              <a:t> </a:t>
            </a:r>
            <a:endParaRPr lang="zh-CN" altLang="en-US" sz="2000" dirty="0"/>
          </a:p>
        </p:txBody>
      </p:sp>
      <p:sp>
        <p:nvSpPr>
          <p:cNvPr id="4" name="矩形 3"/>
          <p:cNvSpPr/>
          <p:nvPr/>
        </p:nvSpPr>
        <p:spPr>
          <a:xfrm>
            <a:off x="6976872" y="4557712"/>
            <a:ext cx="594360" cy="4001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下箭头 4"/>
          <p:cNvSpPr/>
          <p:nvPr/>
        </p:nvSpPr>
        <p:spPr>
          <a:xfrm>
            <a:off x="7180294" y="4979221"/>
            <a:ext cx="187515" cy="37313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文本框 5"/>
          <p:cNvSpPr txBox="1"/>
          <p:nvPr/>
        </p:nvSpPr>
        <p:spPr bwMode="auto">
          <a:xfrm>
            <a:off x="7148227" y="5373750"/>
            <a:ext cx="390937" cy="394210"/>
          </a:xfrm>
          <a:prstGeom prst="rect">
            <a:avLst/>
          </a:prstGeom>
          <a:noFill/>
          <a:ln>
            <a:noFill/>
          </a:ln>
        </p:spPr>
        <p:txBody>
          <a:bodyPr wrap="square" rtlCol="0">
            <a:spAutoFit/>
          </a:bodyPr>
          <a:lstStyle/>
          <a:p>
            <a:pPr algn="just">
              <a:lnSpc>
                <a:spcPct val="120000"/>
              </a:lnSpc>
              <a:spcBef>
                <a:spcPts val="1400"/>
              </a:spcBef>
            </a:pPr>
            <a:r>
              <a:rPr lang="en-US" altLang="zh-CN" dirty="0"/>
              <a:t>K</a:t>
            </a:r>
            <a:endParaRPr lang="zh-CN" altLang="en-US" dirty="0"/>
          </a:p>
        </p:txBody>
      </p:sp>
      <p:sp>
        <p:nvSpPr>
          <p:cNvPr id="19" name="下箭头 18"/>
          <p:cNvSpPr/>
          <p:nvPr/>
        </p:nvSpPr>
        <p:spPr>
          <a:xfrm>
            <a:off x="7788275" y="4979221"/>
            <a:ext cx="187515" cy="37313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bwMode="auto">
              <a:xfrm>
                <a:off x="7686563" y="5373750"/>
                <a:ext cx="390937" cy="424732"/>
              </a:xfrm>
              <a:prstGeom prst="rect">
                <a:avLst/>
              </a:prstGeom>
              <a:noFill/>
              <a:ln>
                <a:noFill/>
              </a:ln>
            </p:spPr>
            <p:txBody>
              <a:bodyPr wrap="square" rtlCol="0">
                <a:spAutoFit/>
              </a:bodyPr>
              <a:lstStyle/>
              <a:p>
                <a:pPr algn="just">
                  <a:lnSpc>
                    <a:spcPct val="120000"/>
                  </a:lnSpc>
                  <a:spcBef>
                    <a:spcPts val="1400"/>
                  </a:spcBef>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m:rPr>
                              <m:sty m:val="p"/>
                            </m:rPr>
                            <a:rPr lang="en-US" altLang="zh-CN" i="1">
                              <a:latin typeface="Cambria Math" panose="02040503050406030204" pitchFamily="18" charset="0"/>
                            </a:rPr>
                            <m:t>P</m:t>
                          </m:r>
                        </m:e>
                      </m:acc>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bwMode="auto">
              <a:xfrm>
                <a:off x="7686563" y="5373750"/>
                <a:ext cx="390937" cy="424732"/>
              </a:xfrm>
              <a:prstGeom prst="rect">
                <a:avLst/>
              </a:prstGeom>
              <a:blipFill rotWithShape="0">
                <a:blip r:embed="rId2"/>
                <a:stretch>
                  <a:fillRect/>
                </a:stretch>
              </a:blipFill>
              <a:ln>
                <a:noFill/>
              </a:ln>
            </p:spPr>
            <p:txBody>
              <a:bodyPr/>
              <a:lstStyle/>
              <a:p>
                <a:r>
                  <a:rPr lang="zh-CN" altLang="en-US">
                    <a:noFill/>
                  </a:rPr>
                  <a:t> </a:t>
                </a:r>
              </a:p>
            </p:txBody>
          </p:sp>
        </mc:Fallback>
      </mc:AlternateContent>
      <p:sp>
        <p:nvSpPr>
          <p:cNvPr id="21" name="文本框 20"/>
          <p:cNvSpPr txBox="1"/>
          <p:nvPr/>
        </p:nvSpPr>
        <p:spPr bwMode="auto">
          <a:xfrm>
            <a:off x="5657840" y="5404944"/>
            <a:ext cx="1282366" cy="362343"/>
          </a:xfrm>
          <a:prstGeom prst="rect">
            <a:avLst/>
          </a:prstGeom>
          <a:noFill/>
          <a:ln>
            <a:noFill/>
          </a:ln>
        </p:spPr>
        <p:txBody>
          <a:bodyPr wrap="square" rtlCol="0">
            <a:spAutoFit/>
          </a:bodyPr>
          <a:lstStyle/>
          <a:p>
            <a:pPr algn="just">
              <a:lnSpc>
                <a:spcPct val="120000"/>
              </a:lnSpc>
              <a:spcBef>
                <a:spcPts val="1400"/>
              </a:spcBef>
            </a:pPr>
            <a:r>
              <a:rPr lang="zh-CN" altLang="en-US" sz="1600" dirty="0"/>
              <a:t>生产价格</a:t>
            </a:r>
          </a:p>
        </p:txBody>
      </p:sp>
      <p:sp>
        <p:nvSpPr>
          <p:cNvPr id="22" name="下箭头 21"/>
          <p:cNvSpPr/>
          <p:nvPr/>
        </p:nvSpPr>
        <p:spPr>
          <a:xfrm>
            <a:off x="6205266" y="4979221"/>
            <a:ext cx="187515" cy="37313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文本框 6"/>
          <p:cNvSpPr txBox="1"/>
          <p:nvPr/>
        </p:nvSpPr>
        <p:spPr bwMode="auto">
          <a:xfrm>
            <a:off x="6706013" y="5323479"/>
            <a:ext cx="463963" cy="494751"/>
          </a:xfrm>
          <a:prstGeom prst="rect">
            <a:avLst/>
          </a:prstGeom>
          <a:noFill/>
          <a:ln>
            <a:noFill/>
          </a:ln>
        </p:spPr>
        <p:txBody>
          <a:bodyPr wrap="square" rtlCol="0">
            <a:spAutoFit/>
          </a:bodyPr>
          <a:lstStyle/>
          <a:p>
            <a:pPr algn="just">
              <a:lnSpc>
                <a:spcPct val="120000"/>
              </a:lnSpc>
              <a:spcBef>
                <a:spcPts val="1400"/>
              </a:spcBef>
            </a:pPr>
            <a:r>
              <a:rPr lang="en-US" altLang="zh-CN" sz="2400" dirty="0"/>
              <a:t>=</a:t>
            </a:r>
            <a:endParaRPr lang="zh-CN" altLang="en-US" sz="2400" dirty="0"/>
          </a:p>
        </p:txBody>
      </p:sp>
      <p:sp>
        <p:nvSpPr>
          <p:cNvPr id="25" name="文本框 24"/>
          <p:cNvSpPr txBox="1"/>
          <p:nvPr/>
        </p:nvSpPr>
        <p:spPr bwMode="auto">
          <a:xfrm>
            <a:off x="7411178" y="5318674"/>
            <a:ext cx="463963" cy="494751"/>
          </a:xfrm>
          <a:prstGeom prst="rect">
            <a:avLst/>
          </a:prstGeom>
          <a:noFill/>
          <a:ln>
            <a:noFill/>
          </a:ln>
        </p:spPr>
        <p:txBody>
          <a:bodyPr wrap="square" rtlCol="0">
            <a:spAutoFit/>
          </a:bodyPr>
          <a:lstStyle/>
          <a:p>
            <a:pPr algn="just">
              <a:lnSpc>
                <a:spcPct val="120000"/>
              </a:lnSpc>
              <a:spcBef>
                <a:spcPts val="1400"/>
              </a:spcBef>
            </a:pPr>
            <a:r>
              <a:rPr lang="en-US" altLang="zh-CN" sz="2400" dirty="0"/>
              <a:t>+</a:t>
            </a:r>
            <a:endParaRPr lang="zh-CN" altLang="en-US" sz="2400" dirty="0"/>
          </a:p>
        </p:txBody>
      </p:sp>
      <p:sp>
        <p:nvSpPr>
          <p:cNvPr id="26" name="文本框 25"/>
          <p:cNvSpPr txBox="1"/>
          <p:nvPr/>
        </p:nvSpPr>
        <p:spPr bwMode="auto">
          <a:xfrm>
            <a:off x="8318668" y="4606957"/>
            <a:ext cx="825332" cy="350865"/>
          </a:xfrm>
          <a:prstGeom prst="rect">
            <a:avLst/>
          </a:prstGeom>
          <a:noFill/>
          <a:ln>
            <a:noFill/>
          </a:ln>
        </p:spPr>
        <p:txBody>
          <a:bodyPr wrap="square" rtlCol="0">
            <a:spAutoFit/>
          </a:bodyPr>
          <a:lstStyle/>
          <a:p>
            <a:pPr algn="just">
              <a:lnSpc>
                <a:spcPct val="120000"/>
              </a:lnSpc>
              <a:spcBef>
                <a:spcPts val="1400"/>
              </a:spcBef>
            </a:pPr>
            <a:r>
              <a:rPr lang="zh-CN" altLang="en-US" sz="1400" dirty="0"/>
              <a:t>本质层</a:t>
            </a:r>
          </a:p>
        </p:txBody>
      </p:sp>
      <p:sp>
        <p:nvSpPr>
          <p:cNvPr id="27" name="文本框 26"/>
          <p:cNvSpPr txBox="1"/>
          <p:nvPr/>
        </p:nvSpPr>
        <p:spPr bwMode="auto">
          <a:xfrm>
            <a:off x="8318668" y="5404944"/>
            <a:ext cx="825332" cy="350865"/>
          </a:xfrm>
          <a:prstGeom prst="rect">
            <a:avLst/>
          </a:prstGeom>
          <a:noFill/>
          <a:ln>
            <a:noFill/>
          </a:ln>
        </p:spPr>
        <p:txBody>
          <a:bodyPr wrap="square" rtlCol="0">
            <a:spAutoFit/>
          </a:bodyPr>
          <a:lstStyle/>
          <a:p>
            <a:pPr algn="just">
              <a:lnSpc>
                <a:spcPct val="120000"/>
              </a:lnSpc>
              <a:spcBef>
                <a:spcPts val="1400"/>
              </a:spcBef>
            </a:pPr>
            <a:r>
              <a:rPr lang="zh-CN" altLang="en-US" sz="1400" dirty="0"/>
              <a:t>现象层</a:t>
            </a:r>
          </a:p>
        </p:txBody>
      </p:sp>
    </p:spTree>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8">
            <a:extLst>
              <a:ext uri="{FF2B5EF4-FFF2-40B4-BE49-F238E27FC236}">
                <a16:creationId xmlns:a16="http://schemas.microsoft.com/office/drawing/2014/main" id="{82F5F37D-6854-4A57-A951-C1EE1F64B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275" y="2339975"/>
            <a:ext cx="2527300"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15">
            <a:extLst>
              <a:ext uri="{FF2B5EF4-FFF2-40B4-BE49-F238E27FC236}">
                <a16:creationId xmlns:a16="http://schemas.microsoft.com/office/drawing/2014/main" id="{D6737596-F21B-43B0-95C5-8D003B207C08}"/>
              </a:ext>
            </a:extLst>
          </p:cNvPr>
          <p:cNvSpPr/>
          <p:nvPr/>
        </p:nvSpPr>
        <p:spPr bwMode="auto">
          <a:xfrm>
            <a:off x="614363" y="1309688"/>
            <a:ext cx="32496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剩余价值理论的意义</a:t>
            </a:r>
          </a:p>
        </p:txBody>
      </p:sp>
      <p:sp>
        <p:nvSpPr>
          <p:cNvPr id="7" name="文本框 6">
            <a:extLst>
              <a:ext uri="{FF2B5EF4-FFF2-40B4-BE49-F238E27FC236}">
                <a16:creationId xmlns:a16="http://schemas.microsoft.com/office/drawing/2014/main" id="{5E609C2E-3891-4175-A57D-95CDDAC90646}"/>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四、生产剩余价值是资本主义生产方式的绝对规律</a:t>
            </a:r>
          </a:p>
        </p:txBody>
      </p:sp>
      <p:sp>
        <p:nvSpPr>
          <p:cNvPr id="53253" name="文本框 1">
            <a:extLst>
              <a:ext uri="{FF2B5EF4-FFF2-40B4-BE49-F238E27FC236}">
                <a16:creationId xmlns:a16="http://schemas.microsoft.com/office/drawing/2014/main" id="{0F74FF5A-2E9E-467A-9A86-A780E2B95DE2}"/>
              </a:ext>
            </a:extLst>
          </p:cNvPr>
          <p:cNvSpPr txBox="1">
            <a:spLocks noChangeArrowheads="1"/>
          </p:cNvSpPr>
          <p:nvPr/>
        </p:nvSpPr>
        <p:spPr bwMode="auto">
          <a:xfrm>
            <a:off x="1730375" y="2339975"/>
            <a:ext cx="5091113"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是马克思主义经济理论的基石；是无产阶级反对资产阶级的锐利武器；</a:t>
            </a:r>
          </a:p>
          <a:p>
            <a:pPr algn="just">
              <a:lnSpc>
                <a:spcPct val="120000"/>
              </a:lnSpc>
              <a:spcBef>
                <a:spcPts val="1400"/>
              </a:spcBef>
              <a:buFont typeface="Arial" panose="020B0604020202020204" pitchFamily="34" charset="0"/>
              <a:buNone/>
            </a:pPr>
            <a:r>
              <a:rPr lang="zh-CN" altLang="en-US" sz="2400" dirty="0"/>
              <a:t>由于唯物史观和剩余价值的发现，社会主义由空想变为科学；</a:t>
            </a:r>
          </a:p>
          <a:p>
            <a:pPr algn="just">
              <a:lnSpc>
                <a:spcPct val="120000"/>
              </a:lnSpc>
              <a:spcBef>
                <a:spcPts val="1400"/>
              </a:spcBef>
              <a:buFont typeface="Arial" panose="020B0604020202020204" pitchFamily="34" charset="0"/>
              <a:buNone/>
            </a:pPr>
            <a:r>
              <a:rPr lang="zh-CN" altLang="en-US" sz="2400" dirty="0"/>
              <a:t>它也揭示了商品经济和社会化生产的一般规律，对发展社会主义市场经济具有重大指导意义。</a:t>
            </a:r>
          </a:p>
        </p:txBody>
      </p:sp>
      <p:sp>
        <p:nvSpPr>
          <p:cNvPr id="9" name="圆角矩形 5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id="{7A3A1146-486B-4CBF-B5E2-65BD3DB8411C}"/>
              </a:ext>
            </a:extLst>
          </p:cNvPr>
          <p:cNvSpPr/>
          <p:nvPr/>
        </p:nvSpPr>
        <p:spPr>
          <a:xfrm>
            <a:off x="225425" y="2339975"/>
            <a:ext cx="1377950" cy="1255713"/>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014D23"/>
                </a:solidFill>
                <a:sym typeface="+mn-ea"/>
              </a:rPr>
              <a:t>剩余</a:t>
            </a:r>
            <a:endParaRPr lang="en-US" altLang="zh-CN" sz="2400" b="1" dirty="0">
              <a:solidFill>
                <a:srgbClr val="014D23"/>
              </a:solidFill>
              <a:sym typeface="+mn-ea"/>
            </a:endParaRPr>
          </a:p>
          <a:p>
            <a:pPr algn="ctr">
              <a:defRPr/>
            </a:pPr>
            <a:r>
              <a:rPr lang="zh-CN" altLang="en-US" sz="2400" b="1" dirty="0">
                <a:solidFill>
                  <a:srgbClr val="014D23"/>
                </a:solidFill>
                <a:sym typeface="+mn-ea"/>
              </a:rPr>
              <a:t>价值论</a:t>
            </a:r>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ísḷïḍé">
            <a:extLst>
              <a:ext uri="{FF2B5EF4-FFF2-40B4-BE49-F238E27FC236}">
                <a16:creationId xmlns:a16="http://schemas.microsoft.com/office/drawing/2014/main" id="{3AA9AA39-B058-4961-98F9-B08389FA66C2}"/>
              </a:ext>
            </a:extLst>
          </p:cNvPr>
          <p:cNvSpPr/>
          <p:nvPr/>
        </p:nvSpPr>
        <p:spPr bwMode="auto">
          <a:xfrm>
            <a:off x="714375" y="2951163"/>
            <a:ext cx="7715250" cy="2679700"/>
          </a:xfrm>
          <a:prstGeom prst="roundRect">
            <a:avLst>
              <a:gd name="adj" fmla="val 2415"/>
            </a:avLst>
          </a:prstGeom>
          <a:gradFill flip="none" rotWithShape="1">
            <a:gsLst>
              <a:gs pos="0">
                <a:schemeClr val="accent6">
                  <a:lumMod val="75000"/>
                  <a:alpha val="30000"/>
                </a:schemeClr>
              </a:gs>
              <a:gs pos="100000">
                <a:srgbClr val="014D23">
                  <a:alpha val="0"/>
                </a:srgbClr>
              </a:gs>
            </a:gsLst>
            <a:lin ang="5400000" scaled="1"/>
            <a:tileRect/>
          </a:gradFill>
          <a:ln w="3175" cap="flat" cmpd="sng" algn="ctr">
            <a:solidFill>
              <a:srgbClr val="FFFFFF">
                <a:lumMod val="85000"/>
              </a:srgbClr>
            </a:solidFill>
            <a:prstDash val="solid"/>
            <a:miter lim="800000"/>
          </a:ln>
          <a:effectLst/>
        </p:spPr>
        <p:txBody>
          <a:bodyPr lIns="0" tIns="0" rIns="0" bIns="0" anchor="ctr" anchorCtr="1">
            <a:normAutofit/>
          </a:bodyPr>
          <a:lstStyle/>
          <a:p>
            <a:pPr>
              <a:lnSpc>
                <a:spcPct val="130000"/>
              </a:lnSpc>
              <a:defRPr/>
            </a:pPr>
            <a:endParaRPr lang="zh-CN" altLang="en-US" sz="900" kern="0" dirty="0">
              <a:solidFill>
                <a:srgbClr val="000000">
                  <a:lumMod val="75000"/>
                  <a:lumOff val="25000"/>
                </a:srgbClr>
              </a:solidFill>
              <a:latin typeface="Arial" panose="020B0604020202020204"/>
            </a:endParaRPr>
          </a:p>
        </p:txBody>
      </p:sp>
      <p:sp>
        <p:nvSpPr>
          <p:cNvPr id="8" name="圆角矩形 15">
            <a:extLst>
              <a:ext uri="{FF2B5EF4-FFF2-40B4-BE49-F238E27FC236}">
                <a16:creationId xmlns:a16="http://schemas.microsoft.com/office/drawing/2014/main" id="{A86E775D-212E-4788-BCB4-02113DDCF381}"/>
              </a:ext>
            </a:extLst>
          </p:cNvPr>
          <p:cNvSpPr/>
          <p:nvPr/>
        </p:nvSpPr>
        <p:spPr bwMode="auto">
          <a:xfrm>
            <a:off x="297839" y="1375568"/>
            <a:ext cx="39576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（一）资本主义基本矛盾</a:t>
            </a:r>
          </a:p>
        </p:txBody>
      </p:sp>
      <p:sp>
        <p:nvSpPr>
          <p:cNvPr id="54277" name="文本框 1">
            <a:extLst>
              <a:ext uri="{FF2B5EF4-FFF2-40B4-BE49-F238E27FC236}">
                <a16:creationId xmlns:a16="http://schemas.microsoft.com/office/drawing/2014/main" id="{74FD31DE-6563-483D-BC2B-1F705E6DE6FB}"/>
              </a:ext>
            </a:extLst>
          </p:cNvPr>
          <p:cNvSpPr txBox="1">
            <a:spLocks noChangeArrowheads="1"/>
          </p:cNvSpPr>
          <p:nvPr/>
        </p:nvSpPr>
        <p:spPr bwMode="auto">
          <a:xfrm>
            <a:off x="1258888" y="3346450"/>
            <a:ext cx="3394075"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solidFill>
                  <a:srgbClr val="FF0000"/>
                </a:solidFill>
              </a:rPr>
              <a:t>生产社会化</a:t>
            </a:r>
            <a:r>
              <a:rPr lang="zh-CN" altLang="en-US" sz="2400" dirty="0"/>
              <a:t>和</a:t>
            </a:r>
            <a:r>
              <a:rPr lang="zh-CN" altLang="en-US" sz="2400" dirty="0">
                <a:solidFill>
                  <a:srgbClr val="FF0000"/>
                </a:solidFill>
              </a:rPr>
              <a:t>生产资料资本主义私人占有</a:t>
            </a:r>
            <a:r>
              <a:rPr lang="zh-CN" altLang="en-US" sz="2400" dirty="0"/>
              <a:t>之间的矛盾，是资本主义的基本矛盾。（</a:t>
            </a:r>
            <a:r>
              <a:rPr lang="en-US" altLang="zh-CN" sz="2400" dirty="0"/>
              <a:t>pp207</a:t>
            </a:r>
            <a:r>
              <a:rPr lang="zh-CN" altLang="en-US" sz="2400" dirty="0"/>
              <a:t>）</a:t>
            </a:r>
          </a:p>
        </p:txBody>
      </p:sp>
      <p:pic>
        <p:nvPicPr>
          <p:cNvPr id="10" name="图片 9">
            <a:extLst>
              <a:ext uri="{FF2B5EF4-FFF2-40B4-BE49-F238E27FC236}">
                <a16:creationId xmlns:a16="http://schemas.microsoft.com/office/drawing/2014/main" id="{371F6646-A8BC-458F-A502-EED869CC287F}"/>
              </a:ext>
            </a:extLst>
          </p:cNvPr>
          <p:cNvPicPr>
            <a:picLocks noChangeAspect="1"/>
          </p:cNvPicPr>
          <p:nvPr/>
        </p:nvPicPr>
        <p:blipFill>
          <a:blip r:embed="rId2"/>
          <a:stretch>
            <a:fillRect/>
          </a:stretch>
        </p:blipFill>
        <p:spPr>
          <a:xfrm>
            <a:off x="4843463" y="3221038"/>
            <a:ext cx="3041650" cy="2189162"/>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88B172EE-778D-413E-AA1F-4A2AFAB5B58F}"/>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五、资本主义的基本矛盾与经济危机</a:t>
            </a:r>
          </a:p>
        </p:txBody>
      </p:sp>
    </p:spTree>
    <p:extLst>
      <p:ext uri="{BB962C8B-B14F-4D97-AF65-F5344CB8AC3E}">
        <p14:creationId xmlns:p14="http://schemas.microsoft.com/office/powerpoint/2010/main" val="2358216608"/>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A86E775D-212E-4788-BCB4-02113DDCF381}"/>
              </a:ext>
            </a:extLst>
          </p:cNvPr>
          <p:cNvSpPr/>
          <p:nvPr/>
        </p:nvSpPr>
        <p:spPr bwMode="auto">
          <a:xfrm>
            <a:off x="297839" y="1375568"/>
            <a:ext cx="39576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（一）资本主义基本矛盾</a:t>
            </a:r>
          </a:p>
        </p:txBody>
      </p:sp>
      <p:sp>
        <p:nvSpPr>
          <p:cNvPr id="6" name="文本框 5">
            <a:extLst>
              <a:ext uri="{FF2B5EF4-FFF2-40B4-BE49-F238E27FC236}">
                <a16:creationId xmlns:a16="http://schemas.microsoft.com/office/drawing/2014/main" id="{88B172EE-778D-413E-AA1F-4A2AFAB5B58F}"/>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五、资本主义的基本矛盾与经济危机</a:t>
            </a:r>
          </a:p>
        </p:txBody>
      </p:sp>
      <p:sp>
        <p:nvSpPr>
          <p:cNvPr id="2" name="矩形 1">
            <a:extLst>
              <a:ext uri="{FF2B5EF4-FFF2-40B4-BE49-F238E27FC236}">
                <a16:creationId xmlns:a16="http://schemas.microsoft.com/office/drawing/2014/main" id="{A62996E8-362C-44A0-B8D2-6B24377330D5}"/>
              </a:ext>
            </a:extLst>
          </p:cNvPr>
          <p:cNvSpPr/>
          <p:nvPr/>
        </p:nvSpPr>
        <p:spPr>
          <a:xfrm>
            <a:off x="297839" y="2605086"/>
            <a:ext cx="8656320" cy="2585323"/>
          </a:xfrm>
          <a:prstGeom prst="rect">
            <a:avLst/>
          </a:prstGeom>
        </p:spPr>
        <p:txBody>
          <a:bodyPr wrap="square">
            <a:spAutoFit/>
          </a:bodyPr>
          <a:lstStyle/>
          <a:p>
            <a:r>
              <a:rPr lang="zh-CN" altLang="zh-CN" kern="100" dirty="0">
                <a:latin typeface="楷体" panose="02010609060101010101" pitchFamily="49" charset="-122"/>
                <a:ea typeface="楷体" panose="02010609060101010101" pitchFamily="49" charset="-122"/>
                <a:cs typeface="Times New Roman" panose="02020603050405020304" pitchFamily="18" charset="0"/>
              </a:rPr>
              <a:t>在资本主义条件下，随着科学技术的进步和社会生产力的不断发展，资本主义生产不断社会化。但是，在资本家私人占有生产资料和剥削雇佣劳动者的生产关系中，社会化的生产力却变成资本的生产力，变成资本高效能地榨取剩余劳动、占有剩余价值、实现价值增殖的能力。这样，已经社会化的、由劳动者共同使用的生产资料，</a:t>
            </a:r>
            <a:r>
              <a:rPr lang="zh-CN" altLang="zh-CN"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本应该</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由劳动者共同所有，</a:t>
            </a:r>
            <a:r>
              <a:rPr lang="zh-CN" altLang="zh-CN"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却</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被少数资本家私人占有；已经在社会范围内实行严密分工、协作而社会化了的生产过程，</a:t>
            </a:r>
            <a:r>
              <a:rPr lang="zh-CN" altLang="zh-CN"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本应</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按照社会需要进行管理、调节和控制，</a:t>
            </a:r>
            <a:r>
              <a:rPr lang="zh-CN" altLang="zh-CN"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却</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分别由各自追求最大限度利润和私人利益的少数资本家进行管理；共同劳动生产的社会化产品，</a:t>
            </a:r>
            <a:r>
              <a:rPr lang="zh-CN" altLang="zh-CN"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本应</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由劳动者共同占有，用于满足社会需要，</a:t>
            </a:r>
            <a:r>
              <a:rPr lang="zh-CN" altLang="zh-CN"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却</a:t>
            </a:r>
            <a:r>
              <a:rPr lang="zh-CN" altLang="zh-CN" kern="100" dirty="0">
                <a:latin typeface="楷体" panose="02010609060101010101" pitchFamily="49" charset="-122"/>
                <a:ea typeface="楷体" panose="02010609060101010101" pitchFamily="49" charset="-122"/>
                <a:cs typeface="Times New Roman" panose="02020603050405020304" pitchFamily="18" charset="0"/>
              </a:rPr>
              <a:t>被少数资本家私人占有、私人支配，成为他们的私有财产。</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pp207</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74491292"/>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C039019E-3EBF-427A-B786-A290C18E9BDE}"/>
              </a:ext>
            </a:extLst>
          </p:cNvPr>
          <p:cNvSpPr/>
          <p:nvPr/>
        </p:nvSpPr>
        <p:spPr bwMode="auto">
          <a:xfrm>
            <a:off x="449262" y="1203325"/>
            <a:ext cx="4003866"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（二）经济危机及其周期性</a:t>
            </a:r>
          </a:p>
        </p:txBody>
      </p:sp>
      <p:sp>
        <p:nvSpPr>
          <p:cNvPr id="8" name="文本框 7">
            <a:extLst>
              <a:ext uri="{FF2B5EF4-FFF2-40B4-BE49-F238E27FC236}">
                <a16:creationId xmlns:a16="http://schemas.microsoft.com/office/drawing/2014/main" id="{88B172EE-778D-413E-AA1F-4A2AFAB5B58F}"/>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五、资本主义的基本矛盾与经济危机</a:t>
            </a:r>
          </a:p>
        </p:txBody>
      </p:sp>
      <p:sp>
        <p:nvSpPr>
          <p:cNvPr id="54279" name="AutoShape 32">
            <a:extLst>
              <a:ext uri="{FF2B5EF4-FFF2-40B4-BE49-F238E27FC236}">
                <a16:creationId xmlns:a16="http://schemas.microsoft.com/office/drawing/2014/main" id="{75838742-1563-4896-BE32-4270778334E0}"/>
              </a:ext>
            </a:extLst>
          </p:cNvPr>
          <p:cNvSpPr>
            <a:spLocks noChangeArrowheads="1"/>
          </p:cNvSpPr>
          <p:nvPr/>
        </p:nvSpPr>
        <p:spPr bwMode="auto">
          <a:xfrm>
            <a:off x="5338763" y="4216400"/>
            <a:ext cx="3162300" cy="1341438"/>
          </a:xfrm>
          <a:prstGeom prst="cloudCallout">
            <a:avLst>
              <a:gd name="adj1" fmla="val -43389"/>
              <a:gd name="adj2" fmla="val 70000"/>
            </a:avLst>
          </a:prstGeom>
          <a:solidFill>
            <a:schemeClr val="accent4">
              <a:lumMod val="40000"/>
              <a:lumOff val="60000"/>
              <a:alpha val="65881"/>
            </a:scheme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ctr">
              <a:defRPr/>
            </a:pPr>
            <a:r>
              <a:rPr lang="zh-CN" altLang="en-US" sz="2400">
                <a:solidFill>
                  <a:prstClr val="black"/>
                </a:solidFill>
                <a:latin typeface="微软雅黑"/>
                <a:ea typeface="微软雅黑"/>
                <a:sym typeface="+mn-ea"/>
              </a:rPr>
              <a:t>美国次贷危机</a:t>
            </a:r>
            <a:endParaRPr lang="zh-CN" altLang="en-US" sz="2400" dirty="0">
              <a:solidFill>
                <a:prstClr val="black"/>
              </a:solidFill>
              <a:latin typeface="微软雅黑"/>
              <a:ea typeface="微软雅黑"/>
              <a:sym typeface="+mn-ea"/>
            </a:endParaRPr>
          </a:p>
        </p:txBody>
      </p:sp>
      <p:pic>
        <p:nvPicPr>
          <p:cNvPr id="55301" name="Picture 34" descr="http://img5.blog.eastmoney.com/nb/nbzdlgm/200907/20090722170610159.jpg">
            <a:extLst>
              <a:ext uri="{FF2B5EF4-FFF2-40B4-BE49-F238E27FC236}">
                <a16:creationId xmlns:a16="http://schemas.microsoft.com/office/drawing/2014/main" id="{9E46D0AE-DE23-4D29-8108-7AD9C636C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0" y="3822700"/>
            <a:ext cx="453707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文本框 1">
            <a:extLst>
              <a:ext uri="{FF2B5EF4-FFF2-40B4-BE49-F238E27FC236}">
                <a16:creationId xmlns:a16="http://schemas.microsoft.com/office/drawing/2014/main" id="{6A532411-1A24-4229-AB3F-B97C7449F6A0}"/>
              </a:ext>
            </a:extLst>
          </p:cNvPr>
          <p:cNvSpPr txBox="1">
            <a:spLocks noChangeArrowheads="1"/>
          </p:cNvSpPr>
          <p:nvPr/>
        </p:nvSpPr>
        <p:spPr bwMode="auto">
          <a:xfrm>
            <a:off x="3694175" y="2380704"/>
            <a:ext cx="5264023" cy="125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en-US" altLang="zh-CN" sz="1600" dirty="0"/>
              <a:t>1.</a:t>
            </a:r>
            <a:r>
              <a:rPr lang="zh-CN" altLang="en-US" sz="1600" dirty="0"/>
              <a:t>生产无限扩大的趋势同劳动人民有支付能力的需求相对缩小的矛盾</a:t>
            </a:r>
            <a:r>
              <a:rPr lang="en-US" altLang="zh-CN" sz="1600" b="1" dirty="0">
                <a:solidFill>
                  <a:srgbClr val="014D23"/>
                </a:solidFill>
              </a:rPr>
              <a:t>——</a:t>
            </a:r>
            <a:r>
              <a:rPr lang="zh-CN" altLang="en-US" sz="1600" b="1" dirty="0">
                <a:solidFill>
                  <a:srgbClr val="014D23"/>
                </a:solidFill>
              </a:rPr>
              <a:t>商品积压过剩</a:t>
            </a:r>
            <a:r>
              <a:rPr lang="zh-CN" altLang="en-US" sz="1600" dirty="0"/>
              <a:t>。</a:t>
            </a:r>
          </a:p>
          <a:p>
            <a:pPr algn="just">
              <a:spcBef>
                <a:spcPts val="1400"/>
              </a:spcBef>
              <a:buFont typeface="Arial" panose="020B0604020202020204" pitchFamily="34" charset="0"/>
              <a:buNone/>
            </a:pPr>
            <a:r>
              <a:rPr lang="en-US" altLang="zh-CN" sz="1600" dirty="0"/>
              <a:t>2.</a:t>
            </a:r>
            <a:r>
              <a:rPr lang="zh-CN" altLang="en-US" sz="1600" dirty="0"/>
              <a:t>个别企业内部生产的有组织性和整个社会生产无政府状态之间的矛盾</a:t>
            </a:r>
            <a:r>
              <a:rPr lang="en-US" altLang="zh-CN" sz="1600" b="1" dirty="0">
                <a:solidFill>
                  <a:srgbClr val="014D23"/>
                </a:solidFill>
              </a:rPr>
              <a:t>——</a:t>
            </a:r>
            <a:r>
              <a:rPr lang="zh-CN" altLang="en-US" sz="1600" b="1" dirty="0">
                <a:solidFill>
                  <a:srgbClr val="014D23"/>
                </a:solidFill>
              </a:rPr>
              <a:t>比例关系破坏</a:t>
            </a:r>
            <a:r>
              <a:rPr lang="zh-CN" altLang="en-US" sz="1600" dirty="0"/>
              <a:t>。</a:t>
            </a:r>
          </a:p>
        </p:txBody>
      </p:sp>
      <p:sp>
        <p:nvSpPr>
          <p:cNvPr id="2" name="矩形 1"/>
          <p:cNvSpPr/>
          <p:nvPr/>
        </p:nvSpPr>
        <p:spPr>
          <a:xfrm>
            <a:off x="449262" y="2380704"/>
            <a:ext cx="2806002" cy="76944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4400" b="1" cap="none" spc="0" dirty="0">
                <a:ln/>
                <a:solidFill>
                  <a:schemeClr val="accent3"/>
                </a:solidFill>
                <a:effectLst/>
              </a:rPr>
              <a:t>生产过剩</a:t>
            </a:r>
          </a:p>
        </p:txBody>
      </p:sp>
      <p:sp>
        <p:nvSpPr>
          <p:cNvPr id="3" name="文本框 2"/>
          <p:cNvSpPr txBox="1"/>
          <p:nvPr/>
        </p:nvSpPr>
        <p:spPr bwMode="auto">
          <a:xfrm>
            <a:off x="3584447" y="1984570"/>
            <a:ext cx="4715447" cy="396134"/>
          </a:xfrm>
          <a:prstGeom prst="rect">
            <a:avLst/>
          </a:prstGeom>
          <a:noFill/>
          <a:ln>
            <a:noFill/>
          </a:ln>
        </p:spPr>
        <p:txBody>
          <a:bodyPr wrap="square" rtlCol="0">
            <a:spAutoFit/>
          </a:bodyPr>
          <a:lstStyle/>
          <a:p>
            <a:pPr algn="just">
              <a:lnSpc>
                <a:spcPct val="120000"/>
              </a:lnSpc>
              <a:spcBef>
                <a:spcPts val="1400"/>
              </a:spcBef>
            </a:pPr>
            <a:r>
              <a:rPr lang="zh-CN" altLang="en-US" dirty="0"/>
              <a:t>基本矛盾具体表现的两个方面：</a:t>
            </a:r>
          </a:p>
        </p:txBody>
      </p:sp>
    </p:spTree>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5">
            <a:extLst>
              <a:ext uri="{FF2B5EF4-FFF2-40B4-BE49-F238E27FC236}">
                <a16:creationId xmlns:a16="http://schemas.microsoft.com/office/drawing/2014/main" id="{C039019E-3EBF-427A-B786-A290C18E9BDE}"/>
              </a:ext>
            </a:extLst>
          </p:cNvPr>
          <p:cNvSpPr/>
          <p:nvPr/>
        </p:nvSpPr>
        <p:spPr bwMode="auto">
          <a:xfrm>
            <a:off x="449262" y="1203325"/>
            <a:ext cx="488169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案例</a:t>
            </a:r>
            <a:r>
              <a:rPr lang="en-US" altLang="zh-CN" sz="2400" b="1" dirty="0">
                <a:solidFill>
                  <a:schemeClr val="bg1"/>
                </a:solidFill>
                <a:latin typeface="微软雅黑" panose="020B0503020204020204" pitchFamily="34" charset="-122"/>
                <a:sym typeface="+mn-ea"/>
              </a:rPr>
              <a:t>1</a:t>
            </a:r>
            <a:r>
              <a:rPr lang="zh-CN" altLang="en-US" sz="2400" b="1" dirty="0">
                <a:solidFill>
                  <a:schemeClr val="bg1"/>
                </a:solidFill>
                <a:latin typeface="微软雅黑" panose="020B0503020204020204" pitchFamily="34" charset="-122"/>
                <a:sym typeface="+mn-ea"/>
              </a:rPr>
              <a:t>：</a:t>
            </a:r>
            <a:r>
              <a:rPr lang="en-US" altLang="zh-CN" sz="2400" b="1" dirty="0">
                <a:solidFill>
                  <a:schemeClr val="bg1"/>
                </a:solidFill>
                <a:latin typeface="微软雅黑" panose="020B0503020204020204" pitchFamily="34" charset="-122"/>
                <a:sym typeface="+mn-ea"/>
              </a:rPr>
              <a:t>2008</a:t>
            </a:r>
            <a:r>
              <a:rPr lang="zh-CN" altLang="en-US" sz="2400" b="1" dirty="0">
                <a:solidFill>
                  <a:schemeClr val="bg1"/>
                </a:solidFill>
                <a:latin typeface="微软雅黑" panose="020B0503020204020204" pitchFamily="34" charset="-122"/>
                <a:sym typeface="+mn-ea"/>
              </a:rPr>
              <a:t>年金融（次贷）危机</a:t>
            </a:r>
          </a:p>
        </p:txBody>
      </p:sp>
      <p:sp>
        <p:nvSpPr>
          <p:cNvPr id="3" name="文本框 2">
            <a:extLst>
              <a:ext uri="{FF2B5EF4-FFF2-40B4-BE49-F238E27FC236}">
                <a16:creationId xmlns:a16="http://schemas.microsoft.com/office/drawing/2014/main" id="{88B172EE-778D-413E-AA1F-4A2AFAB5B58F}"/>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五、资本主义的基本矛盾与经济危机</a:t>
            </a:r>
          </a:p>
        </p:txBody>
      </p:sp>
      <p:sp>
        <p:nvSpPr>
          <p:cNvPr id="4" name="文本框 3"/>
          <p:cNvSpPr txBox="1"/>
          <p:nvPr/>
        </p:nvSpPr>
        <p:spPr bwMode="auto">
          <a:xfrm>
            <a:off x="449262" y="3200400"/>
            <a:ext cx="1205802" cy="683264"/>
          </a:xfrm>
          <a:prstGeom prst="rect">
            <a:avLst/>
          </a:prstGeom>
          <a:noFill/>
          <a:ln>
            <a:noFill/>
          </a:ln>
        </p:spPr>
        <p:txBody>
          <a:bodyPr wrap="square" rtlCol="0">
            <a:spAutoFit/>
          </a:bodyPr>
          <a:lstStyle/>
          <a:p>
            <a:pPr algn="ctr">
              <a:lnSpc>
                <a:spcPct val="120000"/>
              </a:lnSpc>
              <a:spcBef>
                <a:spcPts val="1400"/>
              </a:spcBef>
            </a:pPr>
            <a:r>
              <a:rPr lang="zh-CN" altLang="en-US" sz="1600" dirty="0"/>
              <a:t>买房者</a:t>
            </a:r>
            <a:br>
              <a:rPr lang="en-US" altLang="zh-CN" sz="1600" dirty="0"/>
            </a:br>
            <a:r>
              <a:rPr lang="zh-CN" altLang="en-US" sz="1600" dirty="0"/>
              <a:t>（贷款方）</a:t>
            </a:r>
          </a:p>
        </p:txBody>
      </p:sp>
      <p:sp>
        <p:nvSpPr>
          <p:cNvPr id="5" name="文本框 4"/>
          <p:cNvSpPr txBox="1"/>
          <p:nvPr/>
        </p:nvSpPr>
        <p:spPr bwMode="auto">
          <a:xfrm>
            <a:off x="2211927" y="3200400"/>
            <a:ext cx="1803210" cy="609398"/>
          </a:xfrm>
          <a:prstGeom prst="rect">
            <a:avLst/>
          </a:prstGeom>
          <a:noFill/>
          <a:ln>
            <a:noFill/>
          </a:ln>
        </p:spPr>
        <p:txBody>
          <a:bodyPr wrap="square" rtlCol="0">
            <a:spAutoFit/>
          </a:bodyPr>
          <a:lstStyle/>
          <a:p>
            <a:pPr algn="ctr">
              <a:lnSpc>
                <a:spcPct val="120000"/>
              </a:lnSpc>
              <a:spcBef>
                <a:spcPts val="1400"/>
              </a:spcBef>
            </a:pPr>
            <a:r>
              <a:rPr lang="zh-CN" altLang="en-US" sz="1400" dirty="0"/>
              <a:t>房贷出借方</a:t>
            </a:r>
            <a:br>
              <a:rPr lang="en-US" altLang="zh-CN" sz="1400" dirty="0"/>
            </a:br>
            <a:r>
              <a:rPr lang="zh-CN" altLang="en-US" sz="1400" dirty="0"/>
              <a:t>（房地美、房利美）</a:t>
            </a:r>
          </a:p>
        </p:txBody>
      </p:sp>
      <p:sp>
        <p:nvSpPr>
          <p:cNvPr id="6" name="文本框 5"/>
          <p:cNvSpPr txBox="1"/>
          <p:nvPr/>
        </p:nvSpPr>
        <p:spPr bwMode="auto">
          <a:xfrm>
            <a:off x="4572000" y="3360860"/>
            <a:ext cx="1205802" cy="362343"/>
          </a:xfrm>
          <a:prstGeom prst="rect">
            <a:avLst/>
          </a:prstGeom>
          <a:noFill/>
          <a:ln>
            <a:noFill/>
          </a:ln>
        </p:spPr>
        <p:txBody>
          <a:bodyPr wrap="square" rtlCol="0">
            <a:spAutoFit/>
          </a:bodyPr>
          <a:lstStyle/>
          <a:p>
            <a:pPr algn="just">
              <a:lnSpc>
                <a:spcPct val="120000"/>
              </a:lnSpc>
              <a:spcBef>
                <a:spcPts val="1400"/>
              </a:spcBef>
            </a:pPr>
            <a:r>
              <a:rPr lang="zh-CN" altLang="en-US" sz="1600" dirty="0"/>
              <a:t>投资银行</a:t>
            </a:r>
          </a:p>
        </p:txBody>
      </p:sp>
      <p:sp>
        <p:nvSpPr>
          <p:cNvPr id="7" name="文本框 6"/>
          <p:cNvSpPr txBox="1"/>
          <p:nvPr/>
        </p:nvSpPr>
        <p:spPr bwMode="auto">
          <a:xfrm>
            <a:off x="7380589" y="3228529"/>
            <a:ext cx="1205802" cy="683264"/>
          </a:xfrm>
          <a:prstGeom prst="rect">
            <a:avLst/>
          </a:prstGeom>
          <a:noFill/>
          <a:ln>
            <a:noFill/>
          </a:ln>
        </p:spPr>
        <p:txBody>
          <a:bodyPr wrap="square" rtlCol="0">
            <a:spAutoFit/>
          </a:bodyPr>
          <a:lstStyle/>
          <a:p>
            <a:pPr algn="ctr">
              <a:lnSpc>
                <a:spcPct val="120000"/>
              </a:lnSpc>
              <a:spcBef>
                <a:spcPts val="1400"/>
              </a:spcBef>
            </a:pPr>
            <a:r>
              <a:rPr lang="zh-CN" altLang="en-US" sz="1600" dirty="0"/>
              <a:t>投资者</a:t>
            </a:r>
            <a:br>
              <a:rPr lang="en-US" altLang="zh-CN" sz="1600" dirty="0"/>
            </a:br>
            <a:r>
              <a:rPr lang="zh-CN" altLang="en-US" sz="1600" dirty="0"/>
              <a:t>（全世界）</a:t>
            </a:r>
          </a:p>
        </p:txBody>
      </p:sp>
      <p:sp>
        <p:nvSpPr>
          <p:cNvPr id="8" name="文本框 7"/>
          <p:cNvSpPr txBox="1"/>
          <p:nvPr/>
        </p:nvSpPr>
        <p:spPr bwMode="auto">
          <a:xfrm>
            <a:off x="7462249" y="4348395"/>
            <a:ext cx="1205802" cy="584775"/>
          </a:xfrm>
          <a:prstGeom prst="rect">
            <a:avLst/>
          </a:prstGeom>
          <a:noFill/>
          <a:ln>
            <a:noFill/>
          </a:ln>
        </p:spPr>
        <p:txBody>
          <a:bodyPr wrap="square" rtlCol="0">
            <a:spAutoFit/>
          </a:bodyPr>
          <a:lstStyle/>
          <a:p>
            <a:pPr algn="just">
              <a:spcBef>
                <a:spcPts val="0"/>
              </a:spcBef>
            </a:pPr>
            <a:r>
              <a:rPr lang="zh-CN" altLang="en-US" sz="1600" dirty="0"/>
              <a:t>评级机构</a:t>
            </a:r>
            <a:endParaRPr lang="en-US" altLang="zh-CN" sz="1600" dirty="0"/>
          </a:p>
          <a:p>
            <a:pPr algn="just">
              <a:spcBef>
                <a:spcPts val="0"/>
              </a:spcBef>
            </a:pPr>
            <a:r>
              <a:rPr lang="zh-CN" altLang="en-US" sz="1600" dirty="0"/>
              <a:t>（标普等）</a:t>
            </a:r>
          </a:p>
        </p:txBody>
      </p:sp>
      <p:sp>
        <p:nvSpPr>
          <p:cNvPr id="9" name="文本框 8"/>
          <p:cNvSpPr txBox="1"/>
          <p:nvPr/>
        </p:nvSpPr>
        <p:spPr bwMode="auto">
          <a:xfrm>
            <a:off x="6031817" y="1831942"/>
            <a:ext cx="1205802" cy="584775"/>
          </a:xfrm>
          <a:prstGeom prst="rect">
            <a:avLst/>
          </a:prstGeom>
          <a:noFill/>
          <a:ln>
            <a:noFill/>
          </a:ln>
        </p:spPr>
        <p:txBody>
          <a:bodyPr wrap="square" rtlCol="0">
            <a:spAutoFit/>
          </a:bodyPr>
          <a:lstStyle/>
          <a:p>
            <a:pPr algn="just">
              <a:spcBef>
                <a:spcPts val="0"/>
              </a:spcBef>
            </a:pPr>
            <a:r>
              <a:rPr lang="zh-CN" altLang="en-US" sz="1600" dirty="0"/>
              <a:t>保险公司</a:t>
            </a:r>
            <a:endParaRPr lang="en-US" altLang="zh-CN" sz="1600" dirty="0"/>
          </a:p>
          <a:p>
            <a:pPr algn="just">
              <a:spcBef>
                <a:spcPts val="0"/>
              </a:spcBef>
            </a:pPr>
            <a:r>
              <a:rPr lang="zh-CN" altLang="en-US" sz="1600" dirty="0"/>
              <a:t>（</a:t>
            </a:r>
            <a:r>
              <a:rPr lang="en-US" altLang="zh-CN" sz="1600" dirty="0"/>
              <a:t>AIG</a:t>
            </a:r>
            <a:r>
              <a:rPr lang="zh-CN" altLang="en-US" sz="1600" dirty="0"/>
              <a:t>等）</a:t>
            </a:r>
          </a:p>
        </p:txBody>
      </p:sp>
      <p:cxnSp>
        <p:nvCxnSpPr>
          <p:cNvPr id="11" name="直接箭头连接符 10"/>
          <p:cNvCxnSpPr/>
          <p:nvPr/>
        </p:nvCxnSpPr>
        <p:spPr>
          <a:xfrm>
            <a:off x="1572768" y="3540692"/>
            <a:ext cx="639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9" idx="7"/>
          </p:cNvCxnSpPr>
          <p:nvPr/>
        </p:nvCxnSpPr>
        <p:spPr>
          <a:xfrm flipV="1">
            <a:off x="3767267" y="3540692"/>
            <a:ext cx="804733" cy="76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下箭头 14"/>
          <p:cNvSpPr/>
          <p:nvPr/>
        </p:nvSpPr>
        <p:spPr>
          <a:xfrm>
            <a:off x="2994660" y="3883664"/>
            <a:ext cx="237744" cy="3050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endCxn id="7" idx="1"/>
          </p:cNvCxnSpPr>
          <p:nvPr/>
        </p:nvCxnSpPr>
        <p:spPr>
          <a:xfrm flipV="1">
            <a:off x="5631959" y="3570161"/>
            <a:ext cx="1748630" cy="935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下箭头 16"/>
          <p:cNvSpPr/>
          <p:nvPr/>
        </p:nvSpPr>
        <p:spPr>
          <a:xfrm>
            <a:off x="4937157" y="3883664"/>
            <a:ext cx="237744" cy="3050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bwMode="auto">
          <a:xfrm>
            <a:off x="2629503" y="4188666"/>
            <a:ext cx="1000665" cy="656077"/>
          </a:xfrm>
          <a:prstGeom prst="rect">
            <a:avLst/>
          </a:prstGeom>
          <a:noFill/>
          <a:ln>
            <a:noFill/>
          </a:ln>
        </p:spPr>
        <p:txBody>
          <a:bodyPr wrap="square" rtlCol="0">
            <a:spAutoFit/>
          </a:bodyPr>
          <a:lstStyle/>
          <a:p>
            <a:pPr algn="ctr">
              <a:lnSpc>
                <a:spcPct val="120000"/>
              </a:lnSpc>
              <a:spcBef>
                <a:spcPts val="1400"/>
              </a:spcBef>
            </a:pPr>
            <a:r>
              <a:rPr lang="zh-CN" altLang="en-US" sz="1600" dirty="0"/>
              <a:t>房贷</a:t>
            </a:r>
            <a:r>
              <a:rPr lang="en-US" altLang="zh-CN" sz="1600" dirty="0"/>
              <a:t>package</a:t>
            </a:r>
            <a:endParaRPr lang="zh-CN" altLang="en-US" sz="1600" dirty="0"/>
          </a:p>
        </p:txBody>
      </p:sp>
      <p:sp>
        <p:nvSpPr>
          <p:cNvPr id="19" name="椭圆 18"/>
          <p:cNvSpPr/>
          <p:nvPr/>
        </p:nvSpPr>
        <p:spPr>
          <a:xfrm>
            <a:off x="2322576" y="4188666"/>
            <a:ext cx="1692561" cy="7730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1" name="文本框 20"/>
          <p:cNvSpPr txBox="1"/>
          <p:nvPr/>
        </p:nvSpPr>
        <p:spPr bwMode="auto">
          <a:xfrm>
            <a:off x="4730594" y="4183029"/>
            <a:ext cx="752538" cy="387798"/>
          </a:xfrm>
          <a:prstGeom prst="rect">
            <a:avLst/>
          </a:prstGeom>
          <a:noFill/>
          <a:ln>
            <a:solidFill>
              <a:schemeClr val="tx1"/>
            </a:solidFill>
          </a:ln>
        </p:spPr>
        <p:txBody>
          <a:bodyPr wrap="square" rtlCol="0">
            <a:spAutoFit/>
          </a:bodyPr>
          <a:lstStyle/>
          <a:p>
            <a:pPr algn="just">
              <a:lnSpc>
                <a:spcPct val="120000"/>
              </a:lnSpc>
              <a:spcBef>
                <a:spcPts val="1400"/>
              </a:spcBef>
            </a:pPr>
            <a:r>
              <a:rPr lang="zh-CN" altLang="en-US" sz="1600" dirty="0"/>
              <a:t>房贷</a:t>
            </a:r>
          </a:p>
        </p:txBody>
      </p:sp>
      <p:sp>
        <p:nvSpPr>
          <p:cNvPr id="22" name="文本框 21"/>
          <p:cNvSpPr txBox="1"/>
          <p:nvPr/>
        </p:nvSpPr>
        <p:spPr bwMode="auto">
          <a:xfrm>
            <a:off x="4730594" y="4570827"/>
            <a:ext cx="752538" cy="362343"/>
          </a:xfrm>
          <a:prstGeom prst="rect">
            <a:avLst/>
          </a:prstGeom>
          <a:noFill/>
          <a:ln>
            <a:solidFill>
              <a:schemeClr val="tx1"/>
            </a:solidFill>
          </a:ln>
        </p:spPr>
        <p:txBody>
          <a:bodyPr wrap="square" rtlCol="0">
            <a:spAutoFit/>
          </a:bodyPr>
          <a:lstStyle/>
          <a:p>
            <a:pPr algn="just">
              <a:lnSpc>
                <a:spcPct val="120000"/>
              </a:lnSpc>
              <a:spcBef>
                <a:spcPts val="1400"/>
              </a:spcBef>
            </a:pPr>
            <a:r>
              <a:rPr lang="zh-CN" altLang="en-US" sz="1600" dirty="0"/>
              <a:t>车贷</a:t>
            </a:r>
          </a:p>
        </p:txBody>
      </p:sp>
      <p:sp>
        <p:nvSpPr>
          <p:cNvPr id="23" name="文本框 22"/>
          <p:cNvSpPr txBox="1"/>
          <p:nvPr/>
        </p:nvSpPr>
        <p:spPr bwMode="auto">
          <a:xfrm>
            <a:off x="4730594" y="4924651"/>
            <a:ext cx="752538" cy="362343"/>
          </a:xfrm>
          <a:prstGeom prst="rect">
            <a:avLst/>
          </a:prstGeom>
          <a:noFill/>
          <a:ln>
            <a:solidFill>
              <a:schemeClr val="tx1"/>
            </a:solidFill>
          </a:ln>
        </p:spPr>
        <p:txBody>
          <a:bodyPr wrap="square" rtlCol="0">
            <a:spAutoFit/>
          </a:bodyPr>
          <a:lstStyle/>
          <a:p>
            <a:pPr algn="just">
              <a:lnSpc>
                <a:spcPct val="120000"/>
              </a:lnSpc>
              <a:spcBef>
                <a:spcPts val="1400"/>
              </a:spcBef>
            </a:pPr>
            <a:r>
              <a:rPr lang="zh-CN" altLang="en-US" sz="1600" dirty="0"/>
              <a:t>学贷</a:t>
            </a:r>
          </a:p>
        </p:txBody>
      </p:sp>
      <p:sp>
        <p:nvSpPr>
          <p:cNvPr id="24" name="文本框 23"/>
          <p:cNvSpPr txBox="1"/>
          <p:nvPr/>
        </p:nvSpPr>
        <p:spPr bwMode="auto">
          <a:xfrm>
            <a:off x="4730594" y="5286994"/>
            <a:ext cx="752538" cy="328551"/>
          </a:xfrm>
          <a:prstGeom prst="rect">
            <a:avLst/>
          </a:prstGeom>
          <a:noFill/>
          <a:ln>
            <a:solidFill>
              <a:schemeClr val="tx1"/>
            </a:solidFill>
          </a:ln>
        </p:spPr>
        <p:txBody>
          <a:bodyPr wrap="square" rtlCol="0">
            <a:spAutoFit/>
          </a:bodyPr>
          <a:lstStyle/>
          <a:p>
            <a:pPr algn="just">
              <a:lnSpc>
                <a:spcPct val="120000"/>
              </a:lnSpc>
              <a:spcBef>
                <a:spcPts val="1400"/>
              </a:spcBef>
            </a:pPr>
            <a:r>
              <a:rPr lang="zh-CN" altLang="en-US" sz="1400" dirty="0"/>
              <a:t>。。。</a:t>
            </a:r>
          </a:p>
        </p:txBody>
      </p:sp>
      <p:sp>
        <p:nvSpPr>
          <p:cNvPr id="25" name="矩形 24"/>
          <p:cNvSpPr/>
          <p:nvPr/>
        </p:nvSpPr>
        <p:spPr>
          <a:xfrm>
            <a:off x="4636008" y="4170747"/>
            <a:ext cx="934469" cy="1535109"/>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文本框 25"/>
          <p:cNvSpPr txBox="1"/>
          <p:nvPr/>
        </p:nvSpPr>
        <p:spPr bwMode="auto">
          <a:xfrm>
            <a:off x="4830619" y="5656314"/>
            <a:ext cx="1000665" cy="360612"/>
          </a:xfrm>
          <a:prstGeom prst="rect">
            <a:avLst/>
          </a:prstGeom>
          <a:noFill/>
          <a:ln>
            <a:noFill/>
          </a:ln>
        </p:spPr>
        <p:txBody>
          <a:bodyPr wrap="square" rtlCol="0">
            <a:spAutoFit/>
          </a:bodyPr>
          <a:lstStyle/>
          <a:p>
            <a:pPr algn="ctr">
              <a:lnSpc>
                <a:spcPct val="120000"/>
              </a:lnSpc>
              <a:spcBef>
                <a:spcPts val="1400"/>
              </a:spcBef>
            </a:pPr>
            <a:r>
              <a:rPr lang="en-US" altLang="zh-CN" sz="1600" dirty="0"/>
              <a:t>CDOs</a:t>
            </a:r>
            <a:endParaRPr lang="zh-CN" altLang="en-US" sz="1600" dirty="0"/>
          </a:p>
        </p:txBody>
      </p:sp>
      <p:cxnSp>
        <p:nvCxnSpPr>
          <p:cNvPr id="29" name="直接箭头连接符 28"/>
          <p:cNvCxnSpPr>
            <a:stCxn id="8" idx="1"/>
          </p:cNvCxnSpPr>
          <p:nvPr/>
        </p:nvCxnSpPr>
        <p:spPr>
          <a:xfrm flipH="1">
            <a:off x="5669280" y="4640783"/>
            <a:ext cx="1792969" cy="11290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29"/>
          <p:cNvSpPr txBox="1"/>
          <p:nvPr/>
        </p:nvSpPr>
        <p:spPr bwMode="auto">
          <a:xfrm>
            <a:off x="6572058" y="4597367"/>
            <a:ext cx="894906" cy="494751"/>
          </a:xfrm>
          <a:prstGeom prst="rect">
            <a:avLst/>
          </a:prstGeom>
          <a:noFill/>
          <a:ln>
            <a:noFill/>
          </a:ln>
        </p:spPr>
        <p:txBody>
          <a:bodyPr wrap="square" rtlCol="0">
            <a:spAutoFit/>
          </a:bodyPr>
          <a:lstStyle/>
          <a:p>
            <a:pPr algn="just">
              <a:lnSpc>
                <a:spcPct val="120000"/>
              </a:lnSpc>
              <a:spcBef>
                <a:spcPts val="1400"/>
              </a:spcBef>
            </a:pPr>
            <a:r>
              <a:rPr lang="en-US" altLang="zh-CN" sz="2400" dirty="0"/>
              <a:t>AAA</a:t>
            </a:r>
            <a:endParaRPr lang="zh-CN" altLang="en-US" sz="2400" dirty="0"/>
          </a:p>
        </p:txBody>
      </p:sp>
      <p:cxnSp>
        <p:nvCxnSpPr>
          <p:cNvPr id="34" name="直接箭头连接符 33"/>
          <p:cNvCxnSpPr/>
          <p:nvPr/>
        </p:nvCxnSpPr>
        <p:spPr>
          <a:xfrm flipH="1">
            <a:off x="5394960" y="2295144"/>
            <a:ext cx="636857" cy="1065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bwMode="auto">
          <a:xfrm>
            <a:off x="5103242" y="2597372"/>
            <a:ext cx="1000665" cy="360612"/>
          </a:xfrm>
          <a:prstGeom prst="rect">
            <a:avLst/>
          </a:prstGeom>
          <a:noFill/>
          <a:ln>
            <a:noFill/>
          </a:ln>
        </p:spPr>
        <p:txBody>
          <a:bodyPr wrap="square" rtlCol="0">
            <a:spAutoFit/>
          </a:bodyPr>
          <a:lstStyle/>
          <a:p>
            <a:pPr algn="ctr">
              <a:lnSpc>
                <a:spcPct val="120000"/>
              </a:lnSpc>
              <a:spcBef>
                <a:spcPts val="1400"/>
              </a:spcBef>
            </a:pPr>
            <a:r>
              <a:rPr lang="en-US" altLang="zh-CN" sz="1600" dirty="0"/>
              <a:t>CDS</a:t>
            </a:r>
            <a:endParaRPr lang="zh-CN" altLang="en-US" sz="1600" dirty="0"/>
          </a:p>
        </p:txBody>
      </p:sp>
      <p:cxnSp>
        <p:nvCxnSpPr>
          <p:cNvPr id="36" name="直接箭头连接符 35"/>
          <p:cNvCxnSpPr/>
          <p:nvPr/>
        </p:nvCxnSpPr>
        <p:spPr>
          <a:xfrm>
            <a:off x="7051517" y="2399795"/>
            <a:ext cx="583087" cy="82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bwMode="auto">
          <a:xfrm>
            <a:off x="6737286" y="2520977"/>
            <a:ext cx="1000665" cy="360612"/>
          </a:xfrm>
          <a:prstGeom prst="rect">
            <a:avLst/>
          </a:prstGeom>
          <a:noFill/>
          <a:ln>
            <a:noFill/>
          </a:ln>
        </p:spPr>
        <p:txBody>
          <a:bodyPr wrap="square" rtlCol="0">
            <a:spAutoFit/>
          </a:bodyPr>
          <a:lstStyle/>
          <a:p>
            <a:pPr algn="ctr">
              <a:lnSpc>
                <a:spcPct val="120000"/>
              </a:lnSpc>
              <a:spcBef>
                <a:spcPts val="1400"/>
              </a:spcBef>
            </a:pPr>
            <a:r>
              <a:rPr lang="en-US" altLang="zh-CN" sz="1600" dirty="0"/>
              <a:t>CDS</a:t>
            </a:r>
            <a:endParaRPr lang="zh-CN" altLang="en-US" sz="1600" dirty="0"/>
          </a:p>
        </p:txBody>
      </p:sp>
      <p:sp>
        <p:nvSpPr>
          <p:cNvPr id="39" name="文本框 38"/>
          <p:cNvSpPr txBox="1"/>
          <p:nvPr/>
        </p:nvSpPr>
        <p:spPr bwMode="auto">
          <a:xfrm>
            <a:off x="7737951" y="1349782"/>
            <a:ext cx="1205802" cy="362343"/>
          </a:xfrm>
          <a:prstGeom prst="rect">
            <a:avLst/>
          </a:prstGeom>
          <a:noFill/>
          <a:ln>
            <a:noFill/>
          </a:ln>
        </p:spPr>
        <p:txBody>
          <a:bodyPr wrap="square" rtlCol="0">
            <a:spAutoFit/>
          </a:bodyPr>
          <a:lstStyle/>
          <a:p>
            <a:pPr algn="ctr">
              <a:lnSpc>
                <a:spcPct val="120000"/>
              </a:lnSpc>
              <a:spcBef>
                <a:spcPts val="1400"/>
              </a:spcBef>
            </a:pPr>
            <a:r>
              <a:rPr lang="zh-CN" altLang="en-US" sz="1600" dirty="0"/>
              <a:t>投机者</a:t>
            </a:r>
          </a:p>
        </p:txBody>
      </p:sp>
      <p:cxnSp>
        <p:nvCxnSpPr>
          <p:cNvPr id="40" name="直接箭头连接符 39"/>
          <p:cNvCxnSpPr/>
          <p:nvPr/>
        </p:nvCxnSpPr>
        <p:spPr>
          <a:xfrm flipV="1">
            <a:off x="6997749" y="1513681"/>
            <a:ext cx="985741" cy="391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bwMode="auto">
          <a:xfrm>
            <a:off x="6962624" y="1410739"/>
            <a:ext cx="1000665" cy="360612"/>
          </a:xfrm>
          <a:prstGeom prst="rect">
            <a:avLst/>
          </a:prstGeom>
          <a:noFill/>
          <a:ln>
            <a:noFill/>
          </a:ln>
        </p:spPr>
        <p:txBody>
          <a:bodyPr wrap="square" rtlCol="0">
            <a:spAutoFit/>
          </a:bodyPr>
          <a:lstStyle/>
          <a:p>
            <a:pPr algn="ctr">
              <a:lnSpc>
                <a:spcPct val="120000"/>
              </a:lnSpc>
              <a:spcBef>
                <a:spcPts val="1400"/>
              </a:spcBef>
            </a:pPr>
            <a:r>
              <a:rPr lang="en-US" altLang="zh-CN" sz="1600" dirty="0"/>
              <a:t>CDS</a:t>
            </a:r>
            <a:endParaRPr lang="zh-CN" altLang="en-US" sz="1600" dirty="0"/>
          </a:p>
        </p:txBody>
      </p:sp>
      <p:sp>
        <p:nvSpPr>
          <p:cNvPr id="43" name="文本框 42"/>
          <p:cNvSpPr txBox="1"/>
          <p:nvPr/>
        </p:nvSpPr>
        <p:spPr bwMode="auto">
          <a:xfrm>
            <a:off x="170370" y="5656314"/>
            <a:ext cx="3944430" cy="328551"/>
          </a:xfrm>
          <a:prstGeom prst="rect">
            <a:avLst/>
          </a:prstGeom>
          <a:noFill/>
          <a:ln>
            <a:noFill/>
          </a:ln>
        </p:spPr>
        <p:txBody>
          <a:bodyPr wrap="square" rtlCol="0">
            <a:spAutoFit/>
          </a:bodyPr>
          <a:lstStyle/>
          <a:p>
            <a:pPr>
              <a:lnSpc>
                <a:spcPct val="120000"/>
              </a:lnSpc>
              <a:spcBef>
                <a:spcPts val="1400"/>
              </a:spcBef>
            </a:pPr>
            <a:r>
              <a:rPr lang="en-US" altLang="zh-CN" sz="1400" dirty="0"/>
              <a:t>CDO</a:t>
            </a:r>
            <a:r>
              <a:rPr lang="zh-CN" altLang="en-US" sz="1400" dirty="0"/>
              <a:t>：担保债务凭证，一种金融衍生品</a:t>
            </a:r>
          </a:p>
        </p:txBody>
      </p:sp>
      <p:sp>
        <p:nvSpPr>
          <p:cNvPr id="44" name="文本框 43"/>
          <p:cNvSpPr txBox="1"/>
          <p:nvPr/>
        </p:nvSpPr>
        <p:spPr bwMode="auto">
          <a:xfrm>
            <a:off x="170369" y="6044112"/>
            <a:ext cx="4660250" cy="328551"/>
          </a:xfrm>
          <a:prstGeom prst="rect">
            <a:avLst/>
          </a:prstGeom>
          <a:noFill/>
          <a:ln>
            <a:noFill/>
          </a:ln>
        </p:spPr>
        <p:txBody>
          <a:bodyPr wrap="square" rtlCol="0">
            <a:spAutoFit/>
          </a:bodyPr>
          <a:lstStyle/>
          <a:p>
            <a:pPr>
              <a:lnSpc>
                <a:spcPct val="120000"/>
              </a:lnSpc>
              <a:spcBef>
                <a:spcPts val="1400"/>
              </a:spcBef>
            </a:pPr>
            <a:r>
              <a:rPr lang="en-US" altLang="zh-CN" sz="1400" dirty="0"/>
              <a:t>CDS</a:t>
            </a:r>
            <a:r>
              <a:rPr lang="zh-CN" altLang="en-US" sz="1400" dirty="0"/>
              <a:t>：信用违约互换产品，另一种金融衍生品</a:t>
            </a:r>
          </a:p>
        </p:txBody>
      </p:sp>
      <p:cxnSp>
        <p:nvCxnSpPr>
          <p:cNvPr id="45" name="直接箭头连接符 44"/>
          <p:cNvCxnSpPr/>
          <p:nvPr/>
        </p:nvCxnSpPr>
        <p:spPr>
          <a:xfrm>
            <a:off x="5577718" y="3560992"/>
            <a:ext cx="1948714" cy="80616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66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inVertical)">
                                      <p:cBhvr>
                                        <p:cTn id="54" dur="500"/>
                                        <p:tgtEl>
                                          <p:spTgt spid="25"/>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arn(inVertical)">
                                      <p:cBhvr>
                                        <p:cTn id="57" dur="500"/>
                                        <p:tgtEl>
                                          <p:spTgt spid="2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arn(inVertical)">
                                      <p:cBhvr>
                                        <p:cTn id="60" dur="500"/>
                                        <p:tgtEl>
                                          <p:spTgt spid="22"/>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arn(inVertical)">
                                      <p:cBhvr>
                                        <p:cTn id="63" dur="500"/>
                                        <p:tgtEl>
                                          <p:spTgt spid="2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arn(inVertical)">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1000"/>
                                        <p:tgtEl>
                                          <p:spTgt spid="26"/>
                                        </p:tgtEl>
                                      </p:cBhvr>
                                    </p:animEffect>
                                    <p:anim calcmode="lin" valueType="num">
                                      <p:cBhvr>
                                        <p:cTn id="72" dur="1000" fill="hold"/>
                                        <p:tgtEl>
                                          <p:spTgt spid="26"/>
                                        </p:tgtEl>
                                        <p:attrNameLst>
                                          <p:attrName>ppt_x</p:attrName>
                                        </p:attrNameLst>
                                      </p:cBhvr>
                                      <p:tavLst>
                                        <p:tav tm="0">
                                          <p:val>
                                            <p:strVal val="#ppt_x"/>
                                          </p:val>
                                        </p:tav>
                                        <p:tav tm="100000">
                                          <p:val>
                                            <p:strVal val="#ppt_x"/>
                                          </p:val>
                                        </p:tav>
                                      </p:tavLst>
                                    </p:anim>
                                    <p:anim calcmode="lin" valueType="num">
                                      <p:cBhvr>
                                        <p:cTn id="7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1000"/>
                                        <p:tgtEl>
                                          <p:spTgt spid="8"/>
                                        </p:tgtEl>
                                      </p:cBhvr>
                                    </p:animEffect>
                                    <p:anim calcmode="lin" valueType="num">
                                      <p:cBhvr>
                                        <p:cTn id="88" dur="1000" fill="hold"/>
                                        <p:tgtEl>
                                          <p:spTgt spid="8"/>
                                        </p:tgtEl>
                                        <p:attrNameLst>
                                          <p:attrName>ppt_x</p:attrName>
                                        </p:attrNameLst>
                                      </p:cBhvr>
                                      <p:tavLst>
                                        <p:tav tm="0">
                                          <p:val>
                                            <p:strVal val="#ppt_x"/>
                                          </p:val>
                                        </p:tav>
                                        <p:tav tm="100000">
                                          <p:val>
                                            <p:strVal val="#ppt_x"/>
                                          </p:val>
                                        </p:tav>
                                      </p:tavLst>
                                    </p:anim>
                                    <p:anim calcmode="lin" valueType="num">
                                      <p:cBhvr>
                                        <p:cTn id="8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500"/>
                                        <p:tgtEl>
                                          <p:spTgt spid="29"/>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nodeType="click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barn(inVertical)">
                                      <p:cBhvr>
                                        <p:cTn id="105" dur="500"/>
                                        <p:tgtEl>
                                          <p:spTgt spid="45"/>
                                        </p:tgtEl>
                                      </p:cBhvr>
                                    </p:animEffect>
                                  </p:childTnLst>
                                </p:cTn>
                              </p:par>
                            </p:childTnLst>
                          </p:cTn>
                        </p:par>
                      </p:childTnLst>
                    </p:cTn>
                  </p:par>
                  <p:par>
                    <p:cTn id="106" fill="hold">
                      <p:stCondLst>
                        <p:cond delay="indefinite"/>
                      </p:stCondLst>
                      <p:childTnLst>
                        <p:par>
                          <p:cTn id="107" fill="hold">
                            <p:stCondLst>
                              <p:cond delay="0"/>
                            </p:stCondLst>
                            <p:childTnLst>
                              <p:par>
                                <p:cTn id="108" presetID="6" presetClass="entr" presetSubtype="16" fill="hold" grpId="0" nodeType="click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circle(in)">
                                      <p:cBhvr>
                                        <p:cTn id="110" dur="2000"/>
                                        <p:tgtEl>
                                          <p:spTgt spid="9"/>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anim calcmode="lin" valueType="num">
                                      <p:cBhvr>
                                        <p:cTn id="116" dur="1000" fill="hold"/>
                                        <p:tgtEl>
                                          <p:spTgt spid="34"/>
                                        </p:tgtEl>
                                        <p:attrNameLst>
                                          <p:attrName>ppt_x</p:attrName>
                                        </p:attrNameLst>
                                      </p:cBhvr>
                                      <p:tavLst>
                                        <p:tav tm="0">
                                          <p:val>
                                            <p:strVal val="#ppt_x"/>
                                          </p:val>
                                        </p:tav>
                                        <p:tav tm="100000">
                                          <p:val>
                                            <p:strVal val="#ppt_x"/>
                                          </p:val>
                                        </p:tav>
                                      </p:tavLst>
                                    </p:anim>
                                    <p:anim calcmode="lin" valueType="num">
                                      <p:cBhvr>
                                        <p:cTn id="117" dur="1000" fill="hold"/>
                                        <p:tgtEl>
                                          <p:spTgt spid="34"/>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1000"/>
                                        <p:tgtEl>
                                          <p:spTgt spid="36"/>
                                        </p:tgtEl>
                                      </p:cBhvr>
                                    </p:animEffect>
                                    <p:anim calcmode="lin" valueType="num">
                                      <p:cBhvr>
                                        <p:cTn id="121" dur="1000" fill="hold"/>
                                        <p:tgtEl>
                                          <p:spTgt spid="36"/>
                                        </p:tgtEl>
                                        <p:attrNameLst>
                                          <p:attrName>ppt_x</p:attrName>
                                        </p:attrNameLst>
                                      </p:cBhvr>
                                      <p:tavLst>
                                        <p:tav tm="0">
                                          <p:val>
                                            <p:strVal val="#ppt_x"/>
                                          </p:val>
                                        </p:tav>
                                        <p:tav tm="100000">
                                          <p:val>
                                            <p:strVal val="#ppt_x"/>
                                          </p:val>
                                        </p:tav>
                                      </p:tavLst>
                                    </p:anim>
                                    <p:anim calcmode="lin" valueType="num">
                                      <p:cBhvr>
                                        <p:cTn id="12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5"/>
                                        </p:tgtEl>
                                        <p:attrNameLst>
                                          <p:attrName>style.visibility</p:attrName>
                                        </p:attrNameLst>
                                      </p:cBhvr>
                                      <p:to>
                                        <p:strVal val="visible"/>
                                      </p:to>
                                    </p:set>
                                    <p:anim calcmode="lin" valueType="num">
                                      <p:cBhvr additive="base">
                                        <p:cTn id="127" dur="500" fill="hold"/>
                                        <p:tgtEl>
                                          <p:spTgt spid="35"/>
                                        </p:tgtEl>
                                        <p:attrNameLst>
                                          <p:attrName>ppt_x</p:attrName>
                                        </p:attrNameLst>
                                      </p:cBhvr>
                                      <p:tavLst>
                                        <p:tav tm="0">
                                          <p:val>
                                            <p:strVal val="#ppt_x"/>
                                          </p:val>
                                        </p:tav>
                                        <p:tav tm="100000">
                                          <p:val>
                                            <p:strVal val="#ppt_x"/>
                                          </p:val>
                                        </p:tav>
                                      </p:tavLst>
                                    </p:anim>
                                    <p:anim calcmode="lin" valueType="num">
                                      <p:cBhvr additive="base">
                                        <p:cTn id="128" dur="500" fill="hold"/>
                                        <p:tgtEl>
                                          <p:spTgt spid="35"/>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38"/>
                                        </p:tgtEl>
                                        <p:attrNameLst>
                                          <p:attrName>style.visibility</p:attrName>
                                        </p:attrNameLst>
                                      </p:cBhvr>
                                      <p:to>
                                        <p:strVal val="visible"/>
                                      </p:to>
                                    </p:set>
                                    <p:anim calcmode="lin" valueType="num">
                                      <p:cBhvr additive="base">
                                        <p:cTn id="131" dur="500" fill="hold"/>
                                        <p:tgtEl>
                                          <p:spTgt spid="38"/>
                                        </p:tgtEl>
                                        <p:attrNameLst>
                                          <p:attrName>ppt_x</p:attrName>
                                        </p:attrNameLst>
                                      </p:cBhvr>
                                      <p:tavLst>
                                        <p:tav tm="0">
                                          <p:val>
                                            <p:strVal val="#ppt_x"/>
                                          </p:val>
                                        </p:tav>
                                        <p:tav tm="100000">
                                          <p:val>
                                            <p:strVal val="#ppt_x"/>
                                          </p:val>
                                        </p:tav>
                                      </p:tavLst>
                                    </p:anim>
                                    <p:anim calcmode="lin" valueType="num">
                                      <p:cBhvr additive="base">
                                        <p:cTn id="1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4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5" grpId="0" animBg="1"/>
      <p:bldP spid="17" grpId="0" animBg="1"/>
      <p:bldP spid="18" grpId="0"/>
      <p:bldP spid="19" grpId="0" animBg="1"/>
      <p:bldP spid="21" grpId="0" animBg="1"/>
      <p:bldP spid="22" grpId="0" animBg="1"/>
      <p:bldP spid="23" grpId="0" animBg="1"/>
      <p:bldP spid="24" grpId="0" animBg="1"/>
      <p:bldP spid="25" grpId="0" animBg="1"/>
      <p:bldP spid="26" grpId="0"/>
      <p:bldP spid="30" grpId="0"/>
      <p:bldP spid="35" grpId="0"/>
      <p:bldP spid="38" grpId="0"/>
      <p:bldP spid="39"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8B172EE-778D-413E-AA1F-4A2AFAB5B58F}"/>
              </a:ext>
            </a:extLst>
          </p:cNvPr>
          <p:cNvSpPr txBox="1"/>
          <p:nvPr/>
        </p:nvSpPr>
        <p:spPr>
          <a:xfrm>
            <a:off x="0" y="211138"/>
            <a:ext cx="91440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五、资本主义的基本矛盾与经济危机</a:t>
            </a:r>
          </a:p>
        </p:txBody>
      </p:sp>
      <p:sp>
        <p:nvSpPr>
          <p:cNvPr id="3" name="文本框 2"/>
          <p:cNvSpPr txBox="1"/>
          <p:nvPr/>
        </p:nvSpPr>
        <p:spPr bwMode="auto">
          <a:xfrm>
            <a:off x="804672" y="1408176"/>
            <a:ext cx="7278624" cy="4921347"/>
          </a:xfrm>
          <a:prstGeom prst="rect">
            <a:avLst/>
          </a:prstGeom>
          <a:noFill/>
          <a:ln>
            <a:noFill/>
          </a:ln>
        </p:spPr>
        <p:txBody>
          <a:bodyPr wrap="square" rtlCol="0">
            <a:spAutoFit/>
          </a:bodyPr>
          <a:lstStyle/>
          <a:p>
            <a:pPr algn="just">
              <a:lnSpc>
                <a:spcPct val="120000"/>
              </a:lnSpc>
              <a:spcBef>
                <a:spcPts val="1400"/>
              </a:spcBef>
            </a:pPr>
            <a:r>
              <a:rPr lang="en-US" altLang="zh-CN" sz="2400" dirty="0"/>
              <a:t>2008</a:t>
            </a:r>
            <a:r>
              <a:rPr lang="zh-CN" altLang="en-US" sz="2400" dirty="0"/>
              <a:t>年金融危机纪录片：</a:t>
            </a:r>
            <a:endParaRPr lang="en-US" altLang="zh-CN" sz="2400" dirty="0"/>
          </a:p>
          <a:p>
            <a:pPr algn="just">
              <a:lnSpc>
                <a:spcPct val="120000"/>
              </a:lnSpc>
              <a:spcBef>
                <a:spcPts val="1400"/>
              </a:spcBef>
            </a:pPr>
            <a:r>
              <a:rPr lang="en-US" altLang="zh-CN" sz="1400" b="1" dirty="0"/>
              <a:t>《</a:t>
            </a:r>
            <a:r>
              <a:rPr lang="zh-CN" altLang="en-US" sz="1400" b="1" dirty="0"/>
              <a:t>监守自盗</a:t>
            </a:r>
            <a:r>
              <a:rPr lang="en-US" altLang="zh-CN" sz="1400" b="1" dirty="0"/>
              <a:t>》</a:t>
            </a:r>
            <a:r>
              <a:rPr lang="zh-CN" altLang="en-US" sz="1400" b="1" dirty="0"/>
              <a:t>（</a:t>
            </a:r>
            <a:r>
              <a:rPr lang="en-US" altLang="zh-CN" sz="1400" b="1" dirty="0"/>
              <a:t>Inside Job</a:t>
            </a:r>
            <a:r>
              <a:rPr lang="zh-CN" altLang="en-US" sz="1400" b="1" dirty="0"/>
              <a:t>）</a:t>
            </a:r>
            <a:r>
              <a:rPr lang="zh-CN" altLang="en-US" sz="1200" dirty="0"/>
              <a:t>：由</a:t>
            </a:r>
            <a:r>
              <a:rPr lang="zh-CN" altLang="en-US" sz="1200" dirty="0">
                <a:solidFill>
                  <a:srgbClr val="FF0000"/>
                </a:solidFill>
              </a:rPr>
              <a:t>查尔斯</a:t>
            </a:r>
            <a:r>
              <a:rPr lang="en-US" altLang="zh-CN" sz="1200" dirty="0">
                <a:solidFill>
                  <a:srgbClr val="FF0000"/>
                </a:solidFill>
              </a:rPr>
              <a:t>·</a:t>
            </a:r>
            <a:r>
              <a:rPr lang="zh-CN" altLang="en-US" sz="1200" dirty="0">
                <a:solidFill>
                  <a:srgbClr val="FF0000"/>
                </a:solidFill>
              </a:rPr>
              <a:t>弗格森</a:t>
            </a:r>
            <a:r>
              <a:rPr lang="zh-CN" altLang="en-US" sz="1200" dirty="0"/>
              <a:t>执导，</a:t>
            </a:r>
            <a:r>
              <a:rPr lang="zh-CN" altLang="en-US" sz="1200" dirty="0">
                <a:solidFill>
                  <a:srgbClr val="FF0000"/>
                </a:solidFill>
              </a:rPr>
              <a:t>马特</a:t>
            </a:r>
            <a:r>
              <a:rPr lang="en-US" altLang="zh-CN" sz="1200" dirty="0">
                <a:solidFill>
                  <a:srgbClr val="FF0000"/>
                </a:solidFill>
              </a:rPr>
              <a:t>·</a:t>
            </a:r>
            <a:r>
              <a:rPr lang="zh-CN" altLang="en-US" sz="1200" dirty="0">
                <a:solidFill>
                  <a:srgbClr val="FF0000"/>
                </a:solidFill>
              </a:rPr>
              <a:t>达蒙</a:t>
            </a:r>
            <a:r>
              <a:rPr lang="zh-CN" altLang="en-US" sz="1200" dirty="0"/>
              <a:t>担任旁白的纪录片，于</a:t>
            </a:r>
            <a:r>
              <a:rPr lang="en-US" altLang="zh-CN" sz="1200" dirty="0">
                <a:solidFill>
                  <a:srgbClr val="FF0000"/>
                </a:solidFill>
              </a:rPr>
              <a:t>2010</a:t>
            </a:r>
            <a:r>
              <a:rPr lang="zh-CN" altLang="en-US" sz="1200" dirty="0">
                <a:solidFill>
                  <a:srgbClr val="FF0000"/>
                </a:solidFill>
              </a:rPr>
              <a:t>年</a:t>
            </a:r>
            <a:r>
              <a:rPr lang="en-US" altLang="zh-CN" sz="1200" dirty="0">
                <a:solidFill>
                  <a:srgbClr val="FF0000"/>
                </a:solidFill>
              </a:rPr>
              <a:t>10</a:t>
            </a:r>
            <a:r>
              <a:rPr lang="zh-CN" altLang="en-US" sz="1200" dirty="0">
                <a:solidFill>
                  <a:srgbClr val="FF0000"/>
                </a:solidFill>
              </a:rPr>
              <a:t>月</a:t>
            </a:r>
            <a:r>
              <a:rPr lang="en-US" altLang="zh-CN" sz="1200" dirty="0">
                <a:solidFill>
                  <a:srgbClr val="FF0000"/>
                </a:solidFill>
              </a:rPr>
              <a:t>8</a:t>
            </a:r>
            <a:r>
              <a:rPr lang="zh-CN" altLang="en-US" sz="1200" dirty="0">
                <a:solidFill>
                  <a:srgbClr val="FF0000"/>
                </a:solidFill>
              </a:rPr>
              <a:t>日</a:t>
            </a:r>
            <a:r>
              <a:rPr lang="zh-CN" altLang="en-US" sz="1200" dirty="0"/>
              <a:t>在美国上映。该片通过详尽的资料搜集，追访全球</a:t>
            </a:r>
            <a:r>
              <a:rPr lang="zh-CN" altLang="en-US" sz="1200" dirty="0">
                <a:solidFill>
                  <a:srgbClr val="FF0000"/>
                </a:solidFill>
              </a:rPr>
              <a:t>金融业界商人、政客、财经记者、</a:t>
            </a:r>
            <a:r>
              <a:rPr lang="zh-CN" altLang="en-US" sz="1200" b="1" dirty="0">
                <a:solidFill>
                  <a:srgbClr val="FF0000"/>
                </a:solidFill>
              </a:rPr>
              <a:t>经济学家</a:t>
            </a:r>
            <a:r>
              <a:rPr lang="zh-CN" altLang="en-US" sz="1200" dirty="0"/>
              <a:t>，披露金融大鳄的崛起之路，公开了</a:t>
            </a:r>
            <a:r>
              <a:rPr lang="zh-CN" altLang="en-US" sz="1200" dirty="0">
                <a:solidFill>
                  <a:srgbClr val="FF0000"/>
                </a:solidFill>
              </a:rPr>
              <a:t>业内和学界贪污腐败</a:t>
            </a:r>
            <a:r>
              <a:rPr lang="zh-CN" altLang="en-US" sz="1200" dirty="0"/>
              <a:t>政策背后的惊人真相。该片获得</a:t>
            </a:r>
            <a:r>
              <a:rPr lang="zh-CN" altLang="en-US" sz="1200" dirty="0">
                <a:solidFill>
                  <a:srgbClr val="FF0000"/>
                </a:solidFill>
              </a:rPr>
              <a:t>第</a:t>
            </a:r>
            <a:r>
              <a:rPr lang="en-US" altLang="zh-CN" sz="1200" dirty="0">
                <a:solidFill>
                  <a:srgbClr val="FF0000"/>
                </a:solidFill>
              </a:rPr>
              <a:t>83</a:t>
            </a:r>
            <a:r>
              <a:rPr lang="zh-CN" altLang="en-US" sz="1200" dirty="0">
                <a:solidFill>
                  <a:srgbClr val="FF0000"/>
                </a:solidFill>
              </a:rPr>
              <a:t>届奥斯卡金像奖</a:t>
            </a:r>
            <a:r>
              <a:rPr lang="zh-CN" altLang="en-US" sz="1200" dirty="0"/>
              <a:t>最佳纪录长片奖。片长</a:t>
            </a:r>
            <a:r>
              <a:rPr lang="en-US" altLang="zh-CN" sz="1200" dirty="0"/>
              <a:t>1:45:28</a:t>
            </a:r>
            <a:r>
              <a:rPr lang="zh-CN" altLang="en-US" sz="1200" dirty="0"/>
              <a:t>。</a:t>
            </a:r>
            <a:endParaRPr lang="en-US" altLang="zh-CN" sz="1200" dirty="0"/>
          </a:p>
          <a:p>
            <a:pPr algn="just">
              <a:lnSpc>
                <a:spcPct val="120000"/>
              </a:lnSpc>
              <a:spcBef>
                <a:spcPts val="1400"/>
              </a:spcBef>
            </a:pPr>
            <a:r>
              <a:rPr lang="en-US" altLang="zh-CN" sz="1200" dirty="0">
                <a:solidFill>
                  <a:srgbClr val="FF0000"/>
                </a:solidFill>
              </a:rPr>
              <a:t>0:00, Introduction</a:t>
            </a:r>
          </a:p>
          <a:p>
            <a:pPr algn="just">
              <a:lnSpc>
                <a:spcPct val="120000"/>
              </a:lnSpc>
              <a:spcBef>
                <a:spcPts val="1400"/>
              </a:spcBef>
            </a:pPr>
            <a:r>
              <a:rPr lang="en-US" altLang="zh-CN" sz="1200" dirty="0"/>
              <a:t>12:07, Part1</a:t>
            </a:r>
            <a:r>
              <a:rPr lang="zh-CN" altLang="en-US" sz="1200" dirty="0"/>
              <a:t>：</a:t>
            </a:r>
            <a:r>
              <a:rPr lang="en-US" altLang="zh-CN" sz="1200" dirty="0"/>
              <a:t>How We Got Here</a:t>
            </a:r>
          </a:p>
          <a:p>
            <a:pPr algn="just">
              <a:lnSpc>
                <a:spcPct val="120000"/>
              </a:lnSpc>
              <a:spcBef>
                <a:spcPts val="1400"/>
              </a:spcBef>
            </a:pPr>
            <a:r>
              <a:rPr lang="en-US" altLang="zh-CN" sz="1200" dirty="0"/>
              <a:t>31:01, Part2: The Bubble(2001-2007)</a:t>
            </a:r>
          </a:p>
          <a:p>
            <a:pPr algn="just">
              <a:lnSpc>
                <a:spcPct val="120000"/>
              </a:lnSpc>
              <a:spcBef>
                <a:spcPts val="1400"/>
              </a:spcBef>
            </a:pPr>
            <a:r>
              <a:rPr lang="en-US" altLang="zh-CN" sz="1200" dirty="0">
                <a:solidFill>
                  <a:srgbClr val="FF0000"/>
                </a:solidFill>
              </a:rPr>
              <a:t>57:05, Part3: The Crisis</a:t>
            </a:r>
          </a:p>
          <a:p>
            <a:pPr algn="just">
              <a:lnSpc>
                <a:spcPct val="120000"/>
              </a:lnSpc>
              <a:spcBef>
                <a:spcPts val="1400"/>
              </a:spcBef>
            </a:pPr>
            <a:r>
              <a:rPr lang="en-US" altLang="zh-CN" sz="1200" dirty="0">
                <a:solidFill>
                  <a:srgbClr val="FF0000"/>
                </a:solidFill>
              </a:rPr>
              <a:t>1:17:25, Part4: Accountability</a:t>
            </a:r>
          </a:p>
          <a:p>
            <a:pPr algn="just">
              <a:lnSpc>
                <a:spcPct val="120000"/>
              </a:lnSpc>
              <a:spcBef>
                <a:spcPts val="1400"/>
              </a:spcBef>
            </a:pPr>
            <a:r>
              <a:rPr lang="en-US" altLang="zh-CN" sz="1200" dirty="0"/>
              <a:t>1:33:35, Part5: Where Are We Now</a:t>
            </a:r>
          </a:p>
          <a:p>
            <a:pPr algn="just">
              <a:lnSpc>
                <a:spcPct val="120000"/>
              </a:lnSpc>
              <a:spcBef>
                <a:spcPts val="1400"/>
              </a:spcBef>
            </a:pPr>
            <a:endParaRPr lang="en-US" altLang="zh-CN" sz="1200" dirty="0"/>
          </a:p>
          <a:p>
            <a:pPr algn="just">
              <a:lnSpc>
                <a:spcPct val="120000"/>
              </a:lnSpc>
              <a:spcBef>
                <a:spcPts val="1400"/>
              </a:spcBef>
            </a:pPr>
            <a:endParaRPr lang="en-US" altLang="zh-CN" sz="1600" dirty="0"/>
          </a:p>
        </p:txBody>
      </p:sp>
    </p:spTree>
    <p:extLst>
      <p:ext uri="{BB962C8B-B14F-4D97-AF65-F5344CB8AC3E}">
        <p14:creationId xmlns:p14="http://schemas.microsoft.com/office/powerpoint/2010/main" val="36676767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898A022-A772-4B00-A7D6-26FED498966F}"/>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56323" name="图片 10">
            <a:extLst>
              <a:ext uri="{FF2B5EF4-FFF2-40B4-BE49-F238E27FC236}">
                <a16:creationId xmlns:a16="http://schemas.microsoft.com/office/drawing/2014/main" id="{EC4E28E3-A11C-42FF-9C24-EB0638631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4F991321-30E8-4241-8314-626BEF6CBC82}"/>
              </a:ext>
            </a:extLst>
          </p:cNvPr>
          <p:cNvSpPr>
            <a:spLocks noChangeArrowheads="1"/>
          </p:cNvSpPr>
          <p:nvPr/>
        </p:nvSpPr>
        <p:spPr bwMode="auto">
          <a:xfrm>
            <a:off x="3175" y="4418013"/>
            <a:ext cx="9140825" cy="16922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资本主义的政治制度和</a:t>
            </a:r>
            <a:endParaRPr lang="en-US" altLang="zh-CN" sz="5200" b="1" dirty="0">
              <a:solidFill>
                <a:srgbClr val="014D23"/>
              </a:solidFill>
              <a:latin typeface="+mn-ea"/>
              <a:ea typeface="+mn-ea"/>
              <a:sym typeface="Arial" panose="020B0604020202020204" pitchFamily="34" charset="0"/>
            </a:endParaRPr>
          </a:p>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意识形态</a:t>
            </a:r>
          </a:p>
        </p:txBody>
      </p:sp>
      <p:sp>
        <p:nvSpPr>
          <p:cNvPr id="13" name="1">
            <a:extLst>
              <a:ext uri="{FF2B5EF4-FFF2-40B4-BE49-F238E27FC236}">
                <a16:creationId xmlns:a16="http://schemas.microsoft.com/office/drawing/2014/main" id="{6BA7DE69-AECD-452D-B72E-022E99937AC3}"/>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第三节</a:t>
            </a:r>
          </a:p>
        </p:txBody>
      </p:sp>
      <p:sp>
        <p:nvSpPr>
          <p:cNvPr id="2" name="文本框 1">
            <a:hlinkClick r:id="rId3" action="ppaction://hlinksldjump"/>
            <a:extLst>
              <a:ext uri="{FF2B5EF4-FFF2-40B4-BE49-F238E27FC236}">
                <a16:creationId xmlns:a16="http://schemas.microsoft.com/office/drawing/2014/main" id="{D2C1DCF1-AF39-49A8-A7A8-40B0EB072EC4}"/>
              </a:ext>
            </a:extLst>
          </p:cNvPr>
          <p:cNvSpPr txBox="1"/>
          <p:nvPr/>
        </p:nvSpPr>
        <p:spPr>
          <a:xfrm>
            <a:off x="219075" y="163513"/>
            <a:ext cx="1911350" cy="368300"/>
          </a:xfrm>
          <a:prstGeom prst="rect">
            <a:avLst/>
          </a:prstGeom>
          <a:noFill/>
        </p:spPr>
        <p:txBody>
          <a:bodyPr>
            <a:spAutoFit/>
          </a:bodyPr>
          <a:lstStyle/>
          <a:p>
            <a:pPr>
              <a:defRPr/>
            </a:pPr>
            <a:r>
              <a:rPr lang="zh-CN" altLang="en-US" b="1" dirty="0">
                <a:solidFill>
                  <a:srgbClr val="FFFF00"/>
                </a:solidFill>
                <a:effectLst>
                  <a:outerShdw blurRad="38100" dist="38100" dir="2700000" algn="tl">
                    <a:srgbClr val="000000">
                      <a:alpha val="43137"/>
                    </a:srgbClr>
                  </a:outerShdw>
                </a:effectLst>
                <a:sym typeface="+mn-ea"/>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3.61111E-6 -2.59259E-6 L 0.3158 -2.59259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46" name="图片 3">
            <a:extLst>
              <a:ext uri="{FF2B5EF4-FFF2-40B4-BE49-F238E27FC236}">
                <a16:creationId xmlns:a16="http://schemas.microsoft.com/office/drawing/2014/main" id="{836E51B5-388A-4E2A-9551-E9363E633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33F6272A-BFC3-4979-A319-39566F9A6DCF}"/>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063E932D-D300-4E9C-9487-7DF3C57BB168}"/>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6E323571-0A19-4585-B2BB-949D4D169CDA}"/>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95DFBEE7-BFA5-4DF4-A61C-FCAEC3F36A9F}"/>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0CADBE1A-9502-4034-BA41-FC7926CDF171}"/>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33C9B676-C212-4835-9E80-71A680462484}"/>
              </a:ext>
            </a:extLst>
          </p:cNvPr>
          <p:cNvSpPr txBox="1"/>
          <p:nvPr/>
        </p:nvSpPr>
        <p:spPr>
          <a:xfrm>
            <a:off x="1119598" y="2825152"/>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一、资本主义政治制度及其本质</a:t>
            </a:r>
          </a:p>
        </p:txBody>
      </p:sp>
      <p:sp>
        <p:nvSpPr>
          <p:cNvPr id="114" name="文本框 113">
            <a:hlinkClick r:id="rId4" action="ppaction://hlinksldjump"/>
            <a:extLst>
              <a:ext uri="{FF2B5EF4-FFF2-40B4-BE49-F238E27FC236}">
                <a16:creationId xmlns:a16="http://schemas.microsoft.com/office/drawing/2014/main" id="{7C84AADA-10DC-4908-83E9-B9FE391E51B9}"/>
              </a:ext>
            </a:extLst>
          </p:cNvPr>
          <p:cNvSpPr txBox="1"/>
          <p:nvPr/>
        </p:nvSpPr>
        <p:spPr>
          <a:xfrm>
            <a:off x="1119598" y="5115075"/>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二、资本主义意识形态及其本质</a:t>
            </a:r>
          </a:p>
        </p:txBody>
      </p:sp>
      <p:pic>
        <p:nvPicPr>
          <p:cNvPr id="57350" name="图片 115">
            <a:hlinkClick r:id="rId5" action="ppaction://hlinksldjump"/>
            <a:extLst>
              <a:ext uri="{FF2B5EF4-FFF2-40B4-BE49-F238E27FC236}">
                <a16:creationId xmlns:a16="http://schemas.microsoft.com/office/drawing/2014/main" id="{AAFAB716-E807-4B1F-9B7C-53E48D0B78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12">
            <a:extLst>
              <a:ext uri="{FF2B5EF4-FFF2-40B4-BE49-F238E27FC236}">
                <a16:creationId xmlns:a16="http://schemas.microsoft.com/office/drawing/2014/main" id="{BA6B89D1-CF30-483F-85AB-E804E1E4D896}"/>
              </a:ext>
            </a:extLst>
          </p:cNvPr>
          <p:cNvGrpSpPr>
            <a:grpSpLocks/>
          </p:cNvGrpSpPr>
          <p:nvPr/>
        </p:nvGrpSpPr>
        <p:grpSpPr bwMode="auto">
          <a:xfrm>
            <a:off x="0" y="0"/>
            <a:ext cx="9144000" cy="2084388"/>
            <a:chOff x="0" y="0"/>
            <a:chExt cx="9144000" cy="2084388"/>
          </a:xfrm>
        </p:grpSpPr>
        <p:pic>
          <p:nvPicPr>
            <p:cNvPr id="57352" name="图片 60">
              <a:extLst>
                <a:ext uri="{FF2B5EF4-FFF2-40B4-BE49-F238E27FC236}">
                  <a16:creationId xmlns:a16="http://schemas.microsoft.com/office/drawing/2014/main" id="{CD7497D2-77FF-420B-8C5C-C2CA59853D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E67ADE34-F5F1-4A36-A23D-181AF2B5A3F9}"/>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03</a:t>
              </a:r>
              <a:endParaRPr lang="zh-CN" altLang="en-US" sz="4800" b="1" i="1" kern="0" dirty="0">
                <a:solidFill>
                  <a:srgbClr val="014D23"/>
                </a:solidFill>
                <a:latin typeface="+mn-lt"/>
                <a:ea typeface="+mn-ea"/>
                <a:cs typeface="经典综艺体简" pitchFamily="49" charset="-122"/>
                <a:sym typeface="+mn-ea"/>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spPr>
      <a:bodyPr>
        <a:spAutoFit/>
      </a:bodyPr>
      <a:lstStyle>
        <a:defPPr algn="just">
          <a:lnSpc>
            <a:spcPct val="120000"/>
          </a:lnSpc>
          <a:spcBef>
            <a:spcPts val="1400"/>
          </a:spcBef>
          <a:defRPr sz="24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7248</TotalTime>
  <Words>7697</Words>
  <Application>Microsoft Office PowerPoint</Application>
  <PresentationFormat>全屏显示(4:3)</PresentationFormat>
  <Paragraphs>986</Paragraphs>
  <Slides>109</Slides>
  <Notes>21</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109</vt:i4>
      </vt:variant>
    </vt:vector>
  </HeadingPairs>
  <TitlesOfParts>
    <vt:vector size="132" baseType="lpstr">
      <vt:lpstr>Monotype Sorts</vt:lpstr>
      <vt:lpstr>MS PGothic</vt:lpstr>
      <vt:lpstr>等线</vt:lpstr>
      <vt:lpstr>方正姚体</vt:lpstr>
      <vt:lpstr>黑体</vt:lpstr>
      <vt:lpstr>华文新魏</vt:lpstr>
      <vt:lpstr>华文中宋</vt:lpstr>
      <vt:lpstr>经典综艺体简</vt:lpstr>
      <vt:lpstr>楷体</vt:lpstr>
      <vt:lpstr>楷体_GB2312</vt:lpstr>
      <vt:lpstr>隶书</vt:lpstr>
      <vt:lpstr>宋体</vt:lpstr>
      <vt:lpstr>微软雅黑</vt:lpstr>
      <vt:lpstr>Arial</vt:lpstr>
      <vt:lpstr>Calibri</vt:lpstr>
      <vt:lpstr>Cambria Math</vt:lpstr>
      <vt:lpstr>Constantia</vt:lpstr>
      <vt:lpstr>Times New Roman</vt:lpstr>
      <vt:lpstr>Verdana</vt:lpstr>
      <vt:lpstr>Wingdings</vt:lpstr>
      <vt:lpstr>Wingdings 2</vt:lpstr>
      <vt:lpstr>Office 主题​​</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（一）所有制和所有权 </vt:lpstr>
      <vt:lpstr>所有制与所有权的区别和联系</vt:lpstr>
      <vt:lpstr>（二）资本主义所有制及其本质</vt:lpstr>
      <vt:lpstr>PowerPoint 演示文稿</vt:lpstr>
      <vt:lpstr>PowerPoint 演示文稿</vt:lpstr>
      <vt:lpstr>PowerPoint 演示文稿</vt:lpstr>
      <vt:lpstr>PowerPoint 演示文稿</vt:lpstr>
      <vt:lpstr>（一）剩余价值的生产过程和资本的不同部分在剩余价值生产中的作用 </vt:lpstr>
      <vt:lpstr>资本主义劳动过程的特点</vt:lpstr>
      <vt:lpstr>2、价值增值过程</vt:lpstr>
      <vt:lpstr>PowerPoint 演示文稿</vt:lpstr>
      <vt:lpstr>PowerPoint 演示文稿</vt:lpstr>
      <vt:lpstr>PowerPoint 演示文稿</vt:lpstr>
      <vt:lpstr>PowerPoint 演示文稿</vt:lpstr>
      <vt:lpstr>PowerPoint 演示文稿</vt:lpstr>
      <vt:lpstr>绝对剩余价值是指在必要劳动时间不变的条件下，由于延长劳动日的长度而生产的剩余价值。</vt:lpstr>
      <vt:lpstr>相对剩余价值是指在工作日长度不变的条件下，通过缩短必要劳动时间而相对延长剩余劳动时间生产的剩余价值。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资本主义简单再生产 </vt:lpstr>
      <vt:lpstr>2. 资本主义扩大再生产 </vt:lpstr>
      <vt:lpstr>PowerPoint 演示文稿</vt:lpstr>
      <vt:lpstr>PowerPoint 演示文稿</vt:lpstr>
      <vt:lpstr>3. 资本的有机构成 </vt:lpstr>
      <vt:lpstr>4. 相对过剩人口 </vt:lpstr>
      <vt:lpstr>相对过剩人口的三种形式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lenovo</cp:lastModifiedBy>
  <cp:revision>321</cp:revision>
  <dcterms:created xsi:type="dcterms:W3CDTF">2018-04-21T03:24:13Z</dcterms:created>
  <dcterms:modified xsi:type="dcterms:W3CDTF">2021-11-04T02:43:14Z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